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5143500" type="screen16x9"/>
  <p:notesSz cx="6954838" cy="92392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312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3763" cy="461963"/>
          </a:xfrm>
          <a:prstGeom prst="rect">
            <a:avLst/>
          </a:prstGeom>
        </p:spPr>
        <p:txBody>
          <a:bodyPr vert="horz" lIns="103638" tIns="51819" rIns="103638" bIns="51819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867" y="1"/>
            <a:ext cx="3013763" cy="461963"/>
          </a:xfrm>
          <a:prstGeom prst="rect">
            <a:avLst/>
          </a:prstGeom>
        </p:spPr>
        <p:txBody>
          <a:bodyPr vert="horz" lIns="103638" tIns="51819" rIns="103638" bIns="51819" rtlCol="0"/>
          <a:lstStyle>
            <a:lvl1pPr algn="r">
              <a:defRPr sz="1400"/>
            </a:lvl1pPr>
          </a:lstStyle>
          <a:p>
            <a:fld id="{308C8142-82F8-4C97-A1D2-9A1797DD8CEE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3013763" cy="461963"/>
          </a:xfrm>
          <a:prstGeom prst="rect">
            <a:avLst/>
          </a:prstGeom>
        </p:spPr>
        <p:txBody>
          <a:bodyPr vert="horz" lIns="103638" tIns="51819" rIns="103638" bIns="51819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867" y="8777288"/>
            <a:ext cx="3013763" cy="461963"/>
          </a:xfrm>
          <a:prstGeom prst="rect">
            <a:avLst/>
          </a:prstGeom>
        </p:spPr>
        <p:txBody>
          <a:bodyPr vert="horz" lIns="103638" tIns="51819" rIns="103638" bIns="51819" rtlCol="0" anchor="b"/>
          <a:lstStyle>
            <a:lvl1pPr algn="r">
              <a:defRPr sz="1400"/>
            </a:lvl1pPr>
          </a:lstStyle>
          <a:p>
            <a:fld id="{E1A83C65-16F0-489D-854A-857597574E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93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944084" y="812077"/>
            <a:ext cx="3501390" cy="3501390"/>
          </a:xfrm>
          <a:custGeom>
            <a:avLst/>
            <a:gdLst/>
            <a:ahLst/>
            <a:cxnLst/>
            <a:rect l="l" t="t" r="r" b="b"/>
            <a:pathLst>
              <a:path w="3501390" h="3501390">
                <a:moveTo>
                  <a:pt x="1750650" y="3501299"/>
                </a:moveTo>
                <a:lnTo>
                  <a:pt x="1702462" y="3500649"/>
                </a:lnTo>
                <a:lnTo>
                  <a:pt x="1654596" y="3498709"/>
                </a:lnTo>
                <a:lnTo>
                  <a:pt x="1607069" y="3495496"/>
                </a:lnTo>
                <a:lnTo>
                  <a:pt x="1559897" y="3491027"/>
                </a:lnTo>
                <a:lnTo>
                  <a:pt x="1513097" y="3485318"/>
                </a:lnTo>
                <a:lnTo>
                  <a:pt x="1466685" y="3478386"/>
                </a:lnTo>
                <a:lnTo>
                  <a:pt x="1420679" y="3470248"/>
                </a:lnTo>
                <a:lnTo>
                  <a:pt x="1375094" y="3460921"/>
                </a:lnTo>
                <a:lnTo>
                  <a:pt x="1329948" y="3450421"/>
                </a:lnTo>
                <a:lnTo>
                  <a:pt x="1285257" y="3438764"/>
                </a:lnTo>
                <a:lnTo>
                  <a:pt x="1241039" y="3425969"/>
                </a:lnTo>
                <a:lnTo>
                  <a:pt x="1197309" y="3412050"/>
                </a:lnTo>
                <a:lnTo>
                  <a:pt x="1154084" y="3397025"/>
                </a:lnTo>
                <a:lnTo>
                  <a:pt x="1111381" y="3380911"/>
                </a:lnTo>
                <a:lnTo>
                  <a:pt x="1069218" y="3363725"/>
                </a:lnTo>
                <a:lnTo>
                  <a:pt x="1027609" y="3345482"/>
                </a:lnTo>
                <a:lnTo>
                  <a:pt x="986573" y="3326200"/>
                </a:lnTo>
                <a:lnTo>
                  <a:pt x="946125" y="3305895"/>
                </a:lnTo>
                <a:lnTo>
                  <a:pt x="906283" y="3284584"/>
                </a:lnTo>
                <a:lnTo>
                  <a:pt x="867063" y="3262284"/>
                </a:lnTo>
                <a:lnTo>
                  <a:pt x="828482" y="3239012"/>
                </a:lnTo>
                <a:lnTo>
                  <a:pt x="790556" y="3214783"/>
                </a:lnTo>
                <a:lnTo>
                  <a:pt x="753303" y="3189616"/>
                </a:lnTo>
                <a:lnTo>
                  <a:pt x="716738" y="3163526"/>
                </a:lnTo>
                <a:lnTo>
                  <a:pt x="680879" y="3136529"/>
                </a:lnTo>
                <a:lnTo>
                  <a:pt x="645743" y="3108644"/>
                </a:lnTo>
                <a:lnTo>
                  <a:pt x="611345" y="3079887"/>
                </a:lnTo>
                <a:lnTo>
                  <a:pt x="577703" y="3050273"/>
                </a:lnTo>
                <a:lnTo>
                  <a:pt x="544834" y="3019821"/>
                </a:lnTo>
                <a:lnTo>
                  <a:pt x="512753" y="2988546"/>
                </a:lnTo>
                <a:lnTo>
                  <a:pt x="481478" y="2956465"/>
                </a:lnTo>
                <a:lnTo>
                  <a:pt x="451026" y="2923596"/>
                </a:lnTo>
                <a:lnTo>
                  <a:pt x="421412" y="2889954"/>
                </a:lnTo>
                <a:lnTo>
                  <a:pt x="392655" y="2855556"/>
                </a:lnTo>
                <a:lnTo>
                  <a:pt x="364769" y="2820419"/>
                </a:lnTo>
                <a:lnTo>
                  <a:pt x="337773" y="2784561"/>
                </a:lnTo>
                <a:lnTo>
                  <a:pt x="311683" y="2747996"/>
                </a:lnTo>
                <a:lnTo>
                  <a:pt x="286516" y="2710743"/>
                </a:lnTo>
                <a:lnTo>
                  <a:pt x="262287" y="2672817"/>
                </a:lnTo>
                <a:lnTo>
                  <a:pt x="239015" y="2634236"/>
                </a:lnTo>
                <a:lnTo>
                  <a:pt x="216715" y="2595016"/>
                </a:lnTo>
                <a:lnTo>
                  <a:pt x="195404" y="2555174"/>
                </a:lnTo>
                <a:lnTo>
                  <a:pt x="175099" y="2514726"/>
                </a:lnTo>
                <a:lnTo>
                  <a:pt x="155817" y="2473690"/>
                </a:lnTo>
                <a:lnTo>
                  <a:pt x="137574" y="2432081"/>
                </a:lnTo>
                <a:lnTo>
                  <a:pt x="120387" y="2389918"/>
                </a:lnTo>
                <a:lnTo>
                  <a:pt x="104273" y="2347215"/>
                </a:lnTo>
                <a:lnTo>
                  <a:pt x="89249" y="2303990"/>
                </a:lnTo>
                <a:lnTo>
                  <a:pt x="75330" y="2260260"/>
                </a:lnTo>
                <a:lnTo>
                  <a:pt x="62534" y="2216042"/>
                </a:lnTo>
                <a:lnTo>
                  <a:pt x="50878" y="2171351"/>
                </a:lnTo>
                <a:lnTo>
                  <a:pt x="40378" y="2126205"/>
                </a:lnTo>
                <a:lnTo>
                  <a:pt x="31050" y="2080621"/>
                </a:lnTo>
                <a:lnTo>
                  <a:pt x="22913" y="2034614"/>
                </a:lnTo>
                <a:lnTo>
                  <a:pt x="15981" y="1988202"/>
                </a:lnTo>
                <a:lnTo>
                  <a:pt x="10272" y="1941402"/>
                </a:lnTo>
                <a:lnTo>
                  <a:pt x="5803" y="1894230"/>
                </a:lnTo>
                <a:lnTo>
                  <a:pt x="2590" y="1846703"/>
                </a:lnTo>
                <a:lnTo>
                  <a:pt x="650" y="1798837"/>
                </a:lnTo>
                <a:lnTo>
                  <a:pt x="0" y="1750650"/>
                </a:lnTo>
                <a:lnTo>
                  <a:pt x="650" y="1702462"/>
                </a:lnTo>
                <a:lnTo>
                  <a:pt x="2590" y="1654596"/>
                </a:lnTo>
                <a:lnTo>
                  <a:pt x="5803" y="1607069"/>
                </a:lnTo>
                <a:lnTo>
                  <a:pt x="10272" y="1559897"/>
                </a:lnTo>
                <a:lnTo>
                  <a:pt x="15981" y="1513097"/>
                </a:lnTo>
                <a:lnTo>
                  <a:pt x="22913" y="1466685"/>
                </a:lnTo>
                <a:lnTo>
                  <a:pt x="31050" y="1420679"/>
                </a:lnTo>
                <a:lnTo>
                  <a:pt x="40378" y="1375094"/>
                </a:lnTo>
                <a:lnTo>
                  <a:pt x="50878" y="1329948"/>
                </a:lnTo>
                <a:lnTo>
                  <a:pt x="62534" y="1285257"/>
                </a:lnTo>
                <a:lnTo>
                  <a:pt x="75330" y="1241039"/>
                </a:lnTo>
                <a:lnTo>
                  <a:pt x="89249" y="1197309"/>
                </a:lnTo>
                <a:lnTo>
                  <a:pt x="104273" y="1154084"/>
                </a:lnTo>
                <a:lnTo>
                  <a:pt x="120387" y="1111381"/>
                </a:lnTo>
                <a:lnTo>
                  <a:pt x="137574" y="1069218"/>
                </a:lnTo>
                <a:lnTo>
                  <a:pt x="155817" y="1027609"/>
                </a:lnTo>
                <a:lnTo>
                  <a:pt x="175099" y="986573"/>
                </a:lnTo>
                <a:lnTo>
                  <a:pt x="195404" y="946125"/>
                </a:lnTo>
                <a:lnTo>
                  <a:pt x="216715" y="906283"/>
                </a:lnTo>
                <a:lnTo>
                  <a:pt x="239015" y="867063"/>
                </a:lnTo>
                <a:lnTo>
                  <a:pt x="262287" y="828482"/>
                </a:lnTo>
                <a:lnTo>
                  <a:pt x="286516" y="790556"/>
                </a:lnTo>
                <a:lnTo>
                  <a:pt x="311683" y="753303"/>
                </a:lnTo>
                <a:lnTo>
                  <a:pt x="337773" y="716738"/>
                </a:lnTo>
                <a:lnTo>
                  <a:pt x="364769" y="680879"/>
                </a:lnTo>
                <a:lnTo>
                  <a:pt x="392655" y="645743"/>
                </a:lnTo>
                <a:lnTo>
                  <a:pt x="421412" y="611345"/>
                </a:lnTo>
                <a:lnTo>
                  <a:pt x="451026" y="577703"/>
                </a:lnTo>
                <a:lnTo>
                  <a:pt x="481478" y="544834"/>
                </a:lnTo>
                <a:lnTo>
                  <a:pt x="512753" y="512753"/>
                </a:lnTo>
                <a:lnTo>
                  <a:pt x="544834" y="481478"/>
                </a:lnTo>
                <a:lnTo>
                  <a:pt x="577703" y="451026"/>
                </a:lnTo>
                <a:lnTo>
                  <a:pt x="611345" y="421412"/>
                </a:lnTo>
                <a:lnTo>
                  <a:pt x="645743" y="392655"/>
                </a:lnTo>
                <a:lnTo>
                  <a:pt x="680879" y="364769"/>
                </a:lnTo>
                <a:lnTo>
                  <a:pt x="716738" y="337773"/>
                </a:lnTo>
                <a:lnTo>
                  <a:pt x="753303" y="311683"/>
                </a:lnTo>
                <a:lnTo>
                  <a:pt x="790556" y="286516"/>
                </a:lnTo>
                <a:lnTo>
                  <a:pt x="828482" y="262287"/>
                </a:lnTo>
                <a:lnTo>
                  <a:pt x="867063" y="239015"/>
                </a:lnTo>
                <a:lnTo>
                  <a:pt x="906283" y="216715"/>
                </a:lnTo>
                <a:lnTo>
                  <a:pt x="946125" y="195404"/>
                </a:lnTo>
                <a:lnTo>
                  <a:pt x="986573" y="175099"/>
                </a:lnTo>
                <a:lnTo>
                  <a:pt x="1027609" y="155817"/>
                </a:lnTo>
                <a:lnTo>
                  <a:pt x="1069218" y="137574"/>
                </a:lnTo>
                <a:lnTo>
                  <a:pt x="1111381" y="120388"/>
                </a:lnTo>
                <a:lnTo>
                  <a:pt x="1154084" y="104273"/>
                </a:lnTo>
                <a:lnTo>
                  <a:pt x="1197309" y="89249"/>
                </a:lnTo>
                <a:lnTo>
                  <a:pt x="1241039" y="75330"/>
                </a:lnTo>
                <a:lnTo>
                  <a:pt x="1285257" y="62534"/>
                </a:lnTo>
                <a:lnTo>
                  <a:pt x="1329948" y="50878"/>
                </a:lnTo>
                <a:lnTo>
                  <a:pt x="1375094" y="40378"/>
                </a:lnTo>
                <a:lnTo>
                  <a:pt x="1420679" y="31050"/>
                </a:lnTo>
                <a:lnTo>
                  <a:pt x="1466685" y="22913"/>
                </a:lnTo>
                <a:lnTo>
                  <a:pt x="1513097" y="15981"/>
                </a:lnTo>
                <a:lnTo>
                  <a:pt x="1559897" y="10272"/>
                </a:lnTo>
                <a:lnTo>
                  <a:pt x="1607069" y="5803"/>
                </a:lnTo>
                <a:lnTo>
                  <a:pt x="1654596" y="2590"/>
                </a:lnTo>
                <a:lnTo>
                  <a:pt x="1702462" y="650"/>
                </a:lnTo>
                <a:lnTo>
                  <a:pt x="1750650" y="0"/>
                </a:lnTo>
                <a:lnTo>
                  <a:pt x="1800319" y="703"/>
                </a:lnTo>
                <a:lnTo>
                  <a:pt x="1849816" y="2808"/>
                </a:lnTo>
                <a:lnTo>
                  <a:pt x="1899114" y="6302"/>
                </a:lnTo>
                <a:lnTo>
                  <a:pt x="1948186" y="11174"/>
                </a:lnTo>
                <a:lnTo>
                  <a:pt x="1997005" y="17413"/>
                </a:lnTo>
                <a:lnTo>
                  <a:pt x="2045545" y="25008"/>
                </a:lnTo>
                <a:lnTo>
                  <a:pt x="2093779" y="33949"/>
                </a:lnTo>
                <a:lnTo>
                  <a:pt x="2141680" y="44223"/>
                </a:lnTo>
                <a:lnTo>
                  <a:pt x="2189221" y="55820"/>
                </a:lnTo>
                <a:lnTo>
                  <a:pt x="2236376" y="68729"/>
                </a:lnTo>
                <a:lnTo>
                  <a:pt x="2283117" y="82938"/>
                </a:lnTo>
                <a:lnTo>
                  <a:pt x="2329419" y="98437"/>
                </a:lnTo>
                <a:lnTo>
                  <a:pt x="2375253" y="115215"/>
                </a:lnTo>
                <a:lnTo>
                  <a:pt x="2420594" y="133260"/>
                </a:lnTo>
                <a:lnTo>
                  <a:pt x="2465415" y="152561"/>
                </a:lnTo>
                <a:lnTo>
                  <a:pt x="2509688" y="173107"/>
                </a:lnTo>
                <a:lnTo>
                  <a:pt x="2553388" y="194888"/>
                </a:lnTo>
                <a:lnTo>
                  <a:pt x="2596486" y="217891"/>
                </a:lnTo>
                <a:lnTo>
                  <a:pt x="2638958" y="242107"/>
                </a:lnTo>
                <a:lnTo>
                  <a:pt x="2680775" y="267523"/>
                </a:lnTo>
                <a:lnTo>
                  <a:pt x="2721911" y="294129"/>
                </a:lnTo>
                <a:lnTo>
                  <a:pt x="2762339" y="321914"/>
                </a:lnTo>
                <a:lnTo>
                  <a:pt x="2802033" y="350866"/>
                </a:lnTo>
                <a:lnTo>
                  <a:pt x="2840965" y="380975"/>
                </a:lnTo>
                <a:lnTo>
                  <a:pt x="2879110" y="412229"/>
                </a:lnTo>
                <a:lnTo>
                  <a:pt x="2916439" y="444618"/>
                </a:lnTo>
                <a:lnTo>
                  <a:pt x="2952927" y="478129"/>
                </a:lnTo>
                <a:lnTo>
                  <a:pt x="2988546" y="512753"/>
                </a:lnTo>
                <a:lnTo>
                  <a:pt x="3023170" y="548372"/>
                </a:lnTo>
                <a:lnTo>
                  <a:pt x="3056681" y="584860"/>
                </a:lnTo>
                <a:lnTo>
                  <a:pt x="3089070" y="622189"/>
                </a:lnTo>
                <a:lnTo>
                  <a:pt x="3120324" y="660334"/>
                </a:lnTo>
                <a:lnTo>
                  <a:pt x="3150433" y="699266"/>
                </a:lnTo>
                <a:lnTo>
                  <a:pt x="3179385" y="738960"/>
                </a:lnTo>
                <a:lnTo>
                  <a:pt x="3207170" y="779388"/>
                </a:lnTo>
                <a:lnTo>
                  <a:pt x="3233776" y="820524"/>
                </a:lnTo>
                <a:lnTo>
                  <a:pt x="3259192" y="862341"/>
                </a:lnTo>
                <a:lnTo>
                  <a:pt x="3283408" y="904813"/>
                </a:lnTo>
                <a:lnTo>
                  <a:pt x="3306411" y="947911"/>
                </a:lnTo>
                <a:lnTo>
                  <a:pt x="3328192" y="991611"/>
                </a:lnTo>
                <a:lnTo>
                  <a:pt x="3348738" y="1035884"/>
                </a:lnTo>
                <a:lnTo>
                  <a:pt x="3368039" y="1080705"/>
                </a:lnTo>
                <a:lnTo>
                  <a:pt x="3386084" y="1126046"/>
                </a:lnTo>
                <a:lnTo>
                  <a:pt x="3402862" y="1171880"/>
                </a:lnTo>
                <a:lnTo>
                  <a:pt x="3418361" y="1218182"/>
                </a:lnTo>
                <a:lnTo>
                  <a:pt x="3432570" y="1264923"/>
                </a:lnTo>
                <a:lnTo>
                  <a:pt x="3445479" y="1312078"/>
                </a:lnTo>
                <a:lnTo>
                  <a:pt x="3457076" y="1359619"/>
                </a:lnTo>
                <a:lnTo>
                  <a:pt x="3467351" y="1407520"/>
                </a:lnTo>
                <a:lnTo>
                  <a:pt x="3476291" y="1455754"/>
                </a:lnTo>
                <a:lnTo>
                  <a:pt x="3483886" y="1504294"/>
                </a:lnTo>
                <a:lnTo>
                  <a:pt x="3490125" y="1553113"/>
                </a:lnTo>
                <a:lnTo>
                  <a:pt x="3494998" y="1602185"/>
                </a:lnTo>
                <a:lnTo>
                  <a:pt x="3498491" y="1651483"/>
                </a:lnTo>
                <a:lnTo>
                  <a:pt x="3500596" y="1700980"/>
                </a:lnTo>
                <a:lnTo>
                  <a:pt x="3501300" y="1750650"/>
                </a:lnTo>
                <a:lnTo>
                  <a:pt x="3500649" y="1798837"/>
                </a:lnTo>
                <a:lnTo>
                  <a:pt x="3498709" y="1846703"/>
                </a:lnTo>
                <a:lnTo>
                  <a:pt x="3495496" y="1894230"/>
                </a:lnTo>
                <a:lnTo>
                  <a:pt x="3491027" y="1941402"/>
                </a:lnTo>
                <a:lnTo>
                  <a:pt x="3485318" y="1988202"/>
                </a:lnTo>
                <a:lnTo>
                  <a:pt x="3478387" y="2034614"/>
                </a:lnTo>
                <a:lnTo>
                  <a:pt x="3470249" y="2080621"/>
                </a:lnTo>
                <a:lnTo>
                  <a:pt x="3460921" y="2126205"/>
                </a:lnTo>
                <a:lnTo>
                  <a:pt x="3450421" y="2171351"/>
                </a:lnTo>
                <a:lnTo>
                  <a:pt x="3438765" y="2216042"/>
                </a:lnTo>
                <a:lnTo>
                  <a:pt x="3425969" y="2260260"/>
                </a:lnTo>
                <a:lnTo>
                  <a:pt x="3412050" y="2303990"/>
                </a:lnTo>
                <a:lnTo>
                  <a:pt x="3397026" y="2347215"/>
                </a:lnTo>
                <a:lnTo>
                  <a:pt x="3380912" y="2389918"/>
                </a:lnTo>
                <a:lnTo>
                  <a:pt x="3363725" y="2432081"/>
                </a:lnTo>
                <a:lnTo>
                  <a:pt x="3345482" y="2473690"/>
                </a:lnTo>
                <a:lnTo>
                  <a:pt x="3326200" y="2514726"/>
                </a:lnTo>
                <a:lnTo>
                  <a:pt x="3305895" y="2555174"/>
                </a:lnTo>
                <a:lnTo>
                  <a:pt x="3284585" y="2595016"/>
                </a:lnTo>
                <a:lnTo>
                  <a:pt x="3262285" y="2634236"/>
                </a:lnTo>
                <a:lnTo>
                  <a:pt x="3239012" y="2672817"/>
                </a:lnTo>
                <a:lnTo>
                  <a:pt x="3214784" y="2710743"/>
                </a:lnTo>
                <a:lnTo>
                  <a:pt x="3189616" y="2747996"/>
                </a:lnTo>
                <a:lnTo>
                  <a:pt x="3163526" y="2784561"/>
                </a:lnTo>
                <a:lnTo>
                  <a:pt x="3136530" y="2820419"/>
                </a:lnTo>
                <a:lnTo>
                  <a:pt x="3108644" y="2855556"/>
                </a:lnTo>
                <a:lnTo>
                  <a:pt x="3079887" y="2889954"/>
                </a:lnTo>
                <a:lnTo>
                  <a:pt x="3050273" y="2923596"/>
                </a:lnTo>
                <a:lnTo>
                  <a:pt x="3019821" y="2956465"/>
                </a:lnTo>
                <a:lnTo>
                  <a:pt x="2988546" y="2988546"/>
                </a:lnTo>
                <a:lnTo>
                  <a:pt x="2956465" y="3019821"/>
                </a:lnTo>
                <a:lnTo>
                  <a:pt x="2923596" y="3050273"/>
                </a:lnTo>
                <a:lnTo>
                  <a:pt x="2889954" y="3079887"/>
                </a:lnTo>
                <a:lnTo>
                  <a:pt x="2855556" y="3108644"/>
                </a:lnTo>
                <a:lnTo>
                  <a:pt x="2820420" y="3136529"/>
                </a:lnTo>
                <a:lnTo>
                  <a:pt x="2784561" y="3163526"/>
                </a:lnTo>
                <a:lnTo>
                  <a:pt x="2747996" y="3189616"/>
                </a:lnTo>
                <a:lnTo>
                  <a:pt x="2710743" y="3214783"/>
                </a:lnTo>
                <a:lnTo>
                  <a:pt x="2672817" y="3239012"/>
                </a:lnTo>
                <a:lnTo>
                  <a:pt x="2634236" y="3262284"/>
                </a:lnTo>
                <a:lnTo>
                  <a:pt x="2595016" y="3284584"/>
                </a:lnTo>
                <a:lnTo>
                  <a:pt x="2555174" y="3305895"/>
                </a:lnTo>
                <a:lnTo>
                  <a:pt x="2514726" y="3326200"/>
                </a:lnTo>
                <a:lnTo>
                  <a:pt x="2473690" y="3345482"/>
                </a:lnTo>
                <a:lnTo>
                  <a:pt x="2432082" y="3363725"/>
                </a:lnTo>
                <a:lnTo>
                  <a:pt x="2389918" y="3380911"/>
                </a:lnTo>
                <a:lnTo>
                  <a:pt x="2347215" y="3397025"/>
                </a:lnTo>
                <a:lnTo>
                  <a:pt x="2303990" y="3412050"/>
                </a:lnTo>
                <a:lnTo>
                  <a:pt x="2260260" y="3425969"/>
                </a:lnTo>
                <a:lnTo>
                  <a:pt x="2216042" y="3438764"/>
                </a:lnTo>
                <a:lnTo>
                  <a:pt x="2171351" y="3450421"/>
                </a:lnTo>
                <a:lnTo>
                  <a:pt x="2126205" y="3460921"/>
                </a:lnTo>
                <a:lnTo>
                  <a:pt x="2080621" y="3470248"/>
                </a:lnTo>
                <a:lnTo>
                  <a:pt x="2034614" y="3478386"/>
                </a:lnTo>
                <a:lnTo>
                  <a:pt x="1988202" y="3485318"/>
                </a:lnTo>
                <a:lnTo>
                  <a:pt x="1941402" y="3491027"/>
                </a:lnTo>
                <a:lnTo>
                  <a:pt x="1894230" y="3495496"/>
                </a:lnTo>
                <a:lnTo>
                  <a:pt x="1846703" y="3498709"/>
                </a:lnTo>
                <a:lnTo>
                  <a:pt x="1798837" y="3500649"/>
                </a:lnTo>
                <a:lnTo>
                  <a:pt x="1750650" y="3501299"/>
                </a:lnTo>
                <a:close/>
              </a:path>
            </a:pathLst>
          </a:custGeom>
          <a:solidFill>
            <a:srgbClr val="EDA2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611765" y="414362"/>
            <a:ext cx="2166620" cy="2166620"/>
          </a:xfrm>
          <a:custGeom>
            <a:avLst/>
            <a:gdLst/>
            <a:ahLst/>
            <a:cxnLst/>
            <a:rect l="l" t="t" r="r" b="b"/>
            <a:pathLst>
              <a:path w="2166620" h="2166620">
                <a:moveTo>
                  <a:pt x="2165997" y="1082992"/>
                </a:moveTo>
                <a:lnTo>
                  <a:pt x="2164829" y="1032446"/>
                </a:lnTo>
                <a:lnTo>
                  <a:pt x="2161311" y="982205"/>
                </a:lnTo>
                <a:lnTo>
                  <a:pt x="2155482" y="932370"/>
                </a:lnTo>
                <a:lnTo>
                  <a:pt x="2147379" y="882992"/>
                </a:lnTo>
                <a:lnTo>
                  <a:pt x="2137029" y="834148"/>
                </a:lnTo>
                <a:lnTo>
                  <a:pt x="2124468" y="785926"/>
                </a:lnTo>
                <a:lnTo>
                  <a:pt x="2109724" y="738403"/>
                </a:lnTo>
                <a:lnTo>
                  <a:pt x="2092820" y="691629"/>
                </a:lnTo>
                <a:lnTo>
                  <a:pt x="2073783" y="645693"/>
                </a:lnTo>
                <a:lnTo>
                  <a:pt x="2052662" y="600671"/>
                </a:lnTo>
                <a:lnTo>
                  <a:pt x="2029485" y="556628"/>
                </a:lnTo>
                <a:lnTo>
                  <a:pt x="2004275" y="513638"/>
                </a:lnTo>
                <a:lnTo>
                  <a:pt x="1977059" y="471792"/>
                </a:lnTo>
                <a:lnTo>
                  <a:pt x="1947875" y="431152"/>
                </a:lnTo>
                <a:lnTo>
                  <a:pt x="1916747" y="391782"/>
                </a:lnTo>
                <a:lnTo>
                  <a:pt x="1883714" y="353783"/>
                </a:lnTo>
                <a:lnTo>
                  <a:pt x="1848802" y="317195"/>
                </a:lnTo>
                <a:lnTo>
                  <a:pt x="1812213" y="282282"/>
                </a:lnTo>
                <a:lnTo>
                  <a:pt x="1774215" y="249250"/>
                </a:lnTo>
                <a:lnTo>
                  <a:pt x="1734845" y="218122"/>
                </a:lnTo>
                <a:lnTo>
                  <a:pt x="1694205" y="188937"/>
                </a:lnTo>
                <a:lnTo>
                  <a:pt x="1652358" y="161721"/>
                </a:lnTo>
                <a:lnTo>
                  <a:pt x="1609369" y="136512"/>
                </a:lnTo>
                <a:lnTo>
                  <a:pt x="1565338" y="113334"/>
                </a:lnTo>
                <a:lnTo>
                  <a:pt x="1520304" y="92214"/>
                </a:lnTo>
                <a:lnTo>
                  <a:pt x="1474368" y="73190"/>
                </a:lnTo>
                <a:lnTo>
                  <a:pt x="1427607" y="56286"/>
                </a:lnTo>
                <a:lnTo>
                  <a:pt x="1380070" y="41529"/>
                </a:lnTo>
                <a:lnTo>
                  <a:pt x="1331849" y="28968"/>
                </a:lnTo>
                <a:lnTo>
                  <a:pt x="1283004" y="18618"/>
                </a:lnTo>
                <a:lnTo>
                  <a:pt x="1233639" y="10515"/>
                </a:lnTo>
                <a:lnTo>
                  <a:pt x="1183792" y="4686"/>
                </a:lnTo>
                <a:lnTo>
                  <a:pt x="1133551" y="1181"/>
                </a:lnTo>
                <a:lnTo>
                  <a:pt x="1083005" y="0"/>
                </a:lnTo>
                <a:lnTo>
                  <a:pt x="1034757" y="1054"/>
                </a:lnTo>
                <a:lnTo>
                  <a:pt x="987056" y="4191"/>
                </a:lnTo>
                <a:lnTo>
                  <a:pt x="939939" y="9359"/>
                </a:lnTo>
                <a:lnTo>
                  <a:pt x="893457" y="16522"/>
                </a:lnTo>
                <a:lnTo>
                  <a:pt x="847636" y="25641"/>
                </a:lnTo>
                <a:lnTo>
                  <a:pt x="802538" y="36664"/>
                </a:lnTo>
                <a:lnTo>
                  <a:pt x="758202" y="49542"/>
                </a:lnTo>
                <a:lnTo>
                  <a:pt x="714667" y="64236"/>
                </a:lnTo>
                <a:lnTo>
                  <a:pt x="671982" y="80708"/>
                </a:lnTo>
                <a:lnTo>
                  <a:pt x="630186" y="98907"/>
                </a:lnTo>
                <a:lnTo>
                  <a:pt x="589330" y="118795"/>
                </a:lnTo>
                <a:lnTo>
                  <a:pt x="549465" y="140322"/>
                </a:lnTo>
                <a:lnTo>
                  <a:pt x="510603" y="163449"/>
                </a:lnTo>
                <a:lnTo>
                  <a:pt x="472821" y="188125"/>
                </a:lnTo>
                <a:lnTo>
                  <a:pt x="436156" y="214312"/>
                </a:lnTo>
                <a:lnTo>
                  <a:pt x="400646" y="241960"/>
                </a:lnTo>
                <a:lnTo>
                  <a:pt x="366331" y="271030"/>
                </a:lnTo>
                <a:lnTo>
                  <a:pt x="333260" y="301472"/>
                </a:lnTo>
                <a:lnTo>
                  <a:pt x="301485" y="333248"/>
                </a:lnTo>
                <a:lnTo>
                  <a:pt x="271030" y="366318"/>
                </a:lnTo>
                <a:lnTo>
                  <a:pt x="241960" y="400634"/>
                </a:lnTo>
                <a:lnTo>
                  <a:pt x="214312" y="436143"/>
                </a:lnTo>
                <a:lnTo>
                  <a:pt x="188125" y="472821"/>
                </a:lnTo>
                <a:lnTo>
                  <a:pt x="163461" y="510603"/>
                </a:lnTo>
                <a:lnTo>
                  <a:pt x="140335" y="549452"/>
                </a:lnTo>
                <a:lnTo>
                  <a:pt x="118808" y="589330"/>
                </a:lnTo>
                <a:lnTo>
                  <a:pt x="98920" y="630186"/>
                </a:lnTo>
                <a:lnTo>
                  <a:pt x="80721" y="671982"/>
                </a:lnTo>
                <a:lnTo>
                  <a:pt x="64249" y="714667"/>
                </a:lnTo>
                <a:lnTo>
                  <a:pt x="49555" y="758202"/>
                </a:lnTo>
                <a:lnTo>
                  <a:pt x="36664" y="802538"/>
                </a:lnTo>
                <a:lnTo>
                  <a:pt x="25654" y="847636"/>
                </a:lnTo>
                <a:lnTo>
                  <a:pt x="16535" y="893445"/>
                </a:lnTo>
                <a:lnTo>
                  <a:pt x="9372" y="939939"/>
                </a:lnTo>
                <a:lnTo>
                  <a:pt x="4191" y="987056"/>
                </a:lnTo>
                <a:lnTo>
                  <a:pt x="1054" y="1034757"/>
                </a:lnTo>
                <a:lnTo>
                  <a:pt x="0" y="1082992"/>
                </a:lnTo>
                <a:lnTo>
                  <a:pt x="1054" y="1131239"/>
                </a:lnTo>
                <a:lnTo>
                  <a:pt x="4191" y="1178941"/>
                </a:lnTo>
                <a:lnTo>
                  <a:pt x="9372" y="1226058"/>
                </a:lnTo>
                <a:lnTo>
                  <a:pt x="16535" y="1272540"/>
                </a:lnTo>
                <a:lnTo>
                  <a:pt x="25654" y="1318361"/>
                </a:lnTo>
                <a:lnTo>
                  <a:pt x="36664" y="1363459"/>
                </a:lnTo>
                <a:lnTo>
                  <a:pt x="49555" y="1407795"/>
                </a:lnTo>
                <a:lnTo>
                  <a:pt x="64249" y="1451330"/>
                </a:lnTo>
                <a:lnTo>
                  <a:pt x="80721" y="1494015"/>
                </a:lnTo>
                <a:lnTo>
                  <a:pt x="98920" y="1535811"/>
                </a:lnTo>
                <a:lnTo>
                  <a:pt x="118808" y="1576666"/>
                </a:lnTo>
                <a:lnTo>
                  <a:pt x="140335" y="1616544"/>
                </a:lnTo>
                <a:lnTo>
                  <a:pt x="163461" y="1655394"/>
                </a:lnTo>
                <a:lnTo>
                  <a:pt x="188125" y="1693176"/>
                </a:lnTo>
                <a:lnTo>
                  <a:pt x="214312" y="1729841"/>
                </a:lnTo>
                <a:lnTo>
                  <a:pt x="241960" y="1765363"/>
                </a:lnTo>
                <a:lnTo>
                  <a:pt x="271030" y="1799666"/>
                </a:lnTo>
                <a:lnTo>
                  <a:pt x="301485" y="1832737"/>
                </a:lnTo>
                <a:lnTo>
                  <a:pt x="333260" y="1864512"/>
                </a:lnTo>
                <a:lnTo>
                  <a:pt x="366331" y="1894967"/>
                </a:lnTo>
                <a:lnTo>
                  <a:pt x="400646" y="1924037"/>
                </a:lnTo>
                <a:lnTo>
                  <a:pt x="436156" y="1951685"/>
                </a:lnTo>
                <a:lnTo>
                  <a:pt x="472821" y="1977872"/>
                </a:lnTo>
                <a:lnTo>
                  <a:pt x="510603" y="2002548"/>
                </a:lnTo>
                <a:lnTo>
                  <a:pt x="549465" y="2025662"/>
                </a:lnTo>
                <a:lnTo>
                  <a:pt x="589330" y="2047189"/>
                </a:lnTo>
                <a:lnTo>
                  <a:pt x="630186" y="2067077"/>
                </a:lnTo>
                <a:lnTo>
                  <a:pt x="671982" y="2085276"/>
                </a:lnTo>
                <a:lnTo>
                  <a:pt x="714667" y="2101748"/>
                </a:lnTo>
                <a:lnTo>
                  <a:pt x="758202" y="2116442"/>
                </a:lnTo>
                <a:lnTo>
                  <a:pt x="802538" y="2129332"/>
                </a:lnTo>
                <a:lnTo>
                  <a:pt x="847636" y="2140343"/>
                </a:lnTo>
                <a:lnTo>
                  <a:pt x="893457" y="2149462"/>
                </a:lnTo>
                <a:lnTo>
                  <a:pt x="939939" y="2156625"/>
                </a:lnTo>
                <a:lnTo>
                  <a:pt x="987056" y="2161806"/>
                </a:lnTo>
                <a:lnTo>
                  <a:pt x="1034757" y="2164943"/>
                </a:lnTo>
                <a:lnTo>
                  <a:pt x="1083005" y="2165997"/>
                </a:lnTo>
                <a:lnTo>
                  <a:pt x="1131239" y="2164943"/>
                </a:lnTo>
                <a:lnTo>
                  <a:pt x="1178941" y="2161806"/>
                </a:lnTo>
                <a:lnTo>
                  <a:pt x="1226058" y="2156625"/>
                </a:lnTo>
                <a:lnTo>
                  <a:pt x="1272552" y="2149462"/>
                </a:lnTo>
                <a:lnTo>
                  <a:pt x="1318361" y="2140343"/>
                </a:lnTo>
                <a:lnTo>
                  <a:pt x="1363459" y="2129332"/>
                </a:lnTo>
                <a:lnTo>
                  <a:pt x="1407807" y="2116442"/>
                </a:lnTo>
                <a:lnTo>
                  <a:pt x="1451330" y="2101748"/>
                </a:lnTo>
                <a:lnTo>
                  <a:pt x="1494028" y="2085276"/>
                </a:lnTo>
                <a:lnTo>
                  <a:pt x="1535811" y="2067077"/>
                </a:lnTo>
                <a:lnTo>
                  <a:pt x="1576666" y="2047189"/>
                </a:lnTo>
                <a:lnTo>
                  <a:pt x="1616544" y="2025662"/>
                </a:lnTo>
                <a:lnTo>
                  <a:pt x="1655394" y="2002548"/>
                </a:lnTo>
                <a:lnTo>
                  <a:pt x="1693176" y="1977872"/>
                </a:lnTo>
                <a:lnTo>
                  <a:pt x="1729854" y="1951685"/>
                </a:lnTo>
                <a:lnTo>
                  <a:pt x="1765363" y="1924037"/>
                </a:lnTo>
                <a:lnTo>
                  <a:pt x="1799678" y="1894967"/>
                </a:lnTo>
                <a:lnTo>
                  <a:pt x="1832749" y="1864512"/>
                </a:lnTo>
                <a:lnTo>
                  <a:pt x="1864525" y="1832737"/>
                </a:lnTo>
                <a:lnTo>
                  <a:pt x="1894967" y="1799666"/>
                </a:lnTo>
                <a:lnTo>
                  <a:pt x="1924037" y="1765363"/>
                </a:lnTo>
                <a:lnTo>
                  <a:pt x="1951697" y="1729841"/>
                </a:lnTo>
                <a:lnTo>
                  <a:pt x="1977872" y="1693176"/>
                </a:lnTo>
                <a:lnTo>
                  <a:pt x="2002548" y="1655394"/>
                </a:lnTo>
                <a:lnTo>
                  <a:pt x="2025675" y="1616544"/>
                </a:lnTo>
                <a:lnTo>
                  <a:pt x="2047201" y="1576666"/>
                </a:lnTo>
                <a:lnTo>
                  <a:pt x="2067090" y="1535811"/>
                </a:lnTo>
                <a:lnTo>
                  <a:pt x="2085289" y="1494015"/>
                </a:lnTo>
                <a:lnTo>
                  <a:pt x="2101761" y="1451330"/>
                </a:lnTo>
                <a:lnTo>
                  <a:pt x="2116455" y="1407795"/>
                </a:lnTo>
                <a:lnTo>
                  <a:pt x="2129332" y="1363459"/>
                </a:lnTo>
                <a:lnTo>
                  <a:pt x="2140356" y="1318361"/>
                </a:lnTo>
                <a:lnTo>
                  <a:pt x="2149475" y="1272540"/>
                </a:lnTo>
                <a:lnTo>
                  <a:pt x="2156637" y="1226058"/>
                </a:lnTo>
                <a:lnTo>
                  <a:pt x="2161806" y="1178941"/>
                </a:lnTo>
                <a:lnTo>
                  <a:pt x="2164943" y="1131239"/>
                </a:lnTo>
                <a:lnTo>
                  <a:pt x="2165997" y="1082992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91425" y="338011"/>
            <a:ext cx="2388235" cy="11264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C4043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43434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C4043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43434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C4043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23828" y="901662"/>
            <a:ext cx="3683635" cy="3491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80424" y="1023602"/>
            <a:ext cx="3824604" cy="2985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C4043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875" y="-62023"/>
            <a:ext cx="8604245" cy="10666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C4043"/>
                </a:solidFill>
                <a:latin typeface="Lucida Sans Unicode"/>
                <a:cs typeface="Lucida Sans Unicod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27025" y="2544177"/>
            <a:ext cx="3930015" cy="1488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434343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vimeo.com/530517393/d6213fad78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census.gov/cedsci/table?g=0400000US36&amp;tid=ACSST1Y2021.S1501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0stGgpBcclQ&amp;list=PL9489yV7y3yls9VvY5RlAAhXUzwlA_6-i&amp;index=3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hyperlink" Target="https://vimeo.com/592327729/a2a5a923ea" TargetMode="External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hyperlink" Target="https://drive.google.com/file/d/1bwR5ibUoEtXmE354_7KBIajdfn8NSBS7/view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43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10.png"/><Relationship Id="rId5" Type="http://schemas.openxmlformats.org/officeDocument/2006/relationships/image" Target="../media/image46.jp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hyperlink" Target="https://docsend.com/view/3tchewxytffvqayq" TargetMode="External"/><Relationship Id="rId1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ipochtar@transfrvr.com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odd.sloane@flcc.edu" TargetMode="External"/><Relationship Id="rId5" Type="http://schemas.openxmlformats.org/officeDocument/2006/relationships/image" Target="../media/image59.png"/><Relationship Id="rId4" Type="http://schemas.openxmlformats.org/officeDocument/2006/relationships/hyperlink" Target="http://www.transfrvr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3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5143499"/>
                </a:lnTo>
                <a:close/>
              </a:path>
            </a:pathLst>
          </a:custGeom>
          <a:solidFill>
            <a:srgbClr val="E7F1F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224153" y="910022"/>
            <a:ext cx="4918710" cy="4233545"/>
            <a:chOff x="4224153" y="910022"/>
            <a:chExt cx="4918710" cy="4233545"/>
          </a:xfrm>
        </p:grpSpPr>
        <p:sp>
          <p:nvSpPr>
            <p:cNvPr id="4" name="object 4"/>
            <p:cNvSpPr/>
            <p:nvPr/>
          </p:nvSpPr>
          <p:spPr>
            <a:xfrm>
              <a:off x="4494153" y="910022"/>
              <a:ext cx="4648835" cy="4233545"/>
            </a:xfrm>
            <a:custGeom>
              <a:avLst/>
              <a:gdLst/>
              <a:ahLst/>
              <a:cxnLst/>
              <a:rect l="l" t="t" r="r" b="b"/>
              <a:pathLst>
                <a:path w="4648834" h="4233545">
                  <a:moveTo>
                    <a:pt x="4648642" y="4233258"/>
                  </a:moveTo>
                  <a:lnTo>
                    <a:pt x="647" y="4233258"/>
                  </a:lnTo>
                  <a:lnTo>
                    <a:pt x="0" y="4210093"/>
                  </a:lnTo>
                  <a:lnTo>
                    <a:pt x="274" y="4163866"/>
                  </a:lnTo>
                  <a:lnTo>
                    <a:pt x="1096" y="4117758"/>
                  </a:lnTo>
                  <a:lnTo>
                    <a:pt x="2463" y="4071771"/>
                  </a:lnTo>
                  <a:lnTo>
                    <a:pt x="4372" y="4025908"/>
                  </a:lnTo>
                  <a:lnTo>
                    <a:pt x="6821" y="3980172"/>
                  </a:lnTo>
                  <a:lnTo>
                    <a:pt x="9805" y="3934564"/>
                  </a:lnTo>
                  <a:lnTo>
                    <a:pt x="13323" y="3889088"/>
                  </a:lnTo>
                  <a:lnTo>
                    <a:pt x="17372" y="3843746"/>
                  </a:lnTo>
                  <a:lnTo>
                    <a:pt x="21949" y="3798541"/>
                  </a:lnTo>
                  <a:lnTo>
                    <a:pt x="27051" y="3753474"/>
                  </a:lnTo>
                  <a:lnTo>
                    <a:pt x="32675" y="3708549"/>
                  </a:lnTo>
                  <a:lnTo>
                    <a:pt x="38819" y="3663769"/>
                  </a:lnTo>
                  <a:lnTo>
                    <a:pt x="45479" y="3619135"/>
                  </a:lnTo>
                  <a:lnTo>
                    <a:pt x="52654" y="3574650"/>
                  </a:lnTo>
                  <a:lnTo>
                    <a:pt x="60340" y="3530317"/>
                  </a:lnTo>
                  <a:lnTo>
                    <a:pt x="68534" y="3486138"/>
                  </a:lnTo>
                  <a:lnTo>
                    <a:pt x="77233" y="3442117"/>
                  </a:lnTo>
                  <a:lnTo>
                    <a:pt x="86436" y="3398254"/>
                  </a:lnTo>
                  <a:lnTo>
                    <a:pt x="96138" y="3354553"/>
                  </a:lnTo>
                  <a:lnTo>
                    <a:pt x="106338" y="3311017"/>
                  </a:lnTo>
                  <a:lnTo>
                    <a:pt x="117032" y="3267648"/>
                  </a:lnTo>
                  <a:lnTo>
                    <a:pt x="128217" y="3224448"/>
                  </a:lnTo>
                  <a:lnTo>
                    <a:pt x="139892" y="3181420"/>
                  </a:lnTo>
                  <a:lnTo>
                    <a:pt x="152052" y="3138567"/>
                  </a:lnTo>
                  <a:lnTo>
                    <a:pt x="164696" y="3095891"/>
                  </a:lnTo>
                  <a:lnTo>
                    <a:pt x="177819" y="3053394"/>
                  </a:lnTo>
                  <a:lnTo>
                    <a:pt x="191421" y="3011080"/>
                  </a:lnTo>
                  <a:lnTo>
                    <a:pt x="205497" y="2968950"/>
                  </a:lnTo>
                  <a:lnTo>
                    <a:pt x="220045" y="2927007"/>
                  </a:lnTo>
                  <a:lnTo>
                    <a:pt x="235063" y="2885255"/>
                  </a:lnTo>
                  <a:lnTo>
                    <a:pt x="250546" y="2843694"/>
                  </a:lnTo>
                  <a:lnTo>
                    <a:pt x="266494" y="2802328"/>
                  </a:lnTo>
                  <a:lnTo>
                    <a:pt x="282902" y="2761160"/>
                  </a:lnTo>
                  <a:lnTo>
                    <a:pt x="299768" y="2720191"/>
                  </a:lnTo>
                  <a:lnTo>
                    <a:pt x="317089" y="2679425"/>
                  </a:lnTo>
                  <a:lnTo>
                    <a:pt x="334863" y="2638864"/>
                  </a:lnTo>
                  <a:lnTo>
                    <a:pt x="353086" y="2598510"/>
                  </a:lnTo>
                  <a:lnTo>
                    <a:pt x="371757" y="2558366"/>
                  </a:lnTo>
                  <a:lnTo>
                    <a:pt x="390871" y="2518435"/>
                  </a:lnTo>
                  <a:lnTo>
                    <a:pt x="410426" y="2478719"/>
                  </a:lnTo>
                  <a:lnTo>
                    <a:pt x="430420" y="2439220"/>
                  </a:lnTo>
                  <a:lnTo>
                    <a:pt x="450849" y="2399942"/>
                  </a:lnTo>
                  <a:lnTo>
                    <a:pt x="471711" y="2360886"/>
                  </a:lnTo>
                  <a:lnTo>
                    <a:pt x="493003" y="2322055"/>
                  </a:lnTo>
                  <a:lnTo>
                    <a:pt x="514723" y="2283452"/>
                  </a:lnTo>
                  <a:lnTo>
                    <a:pt x="536866" y="2245079"/>
                  </a:lnTo>
                  <a:lnTo>
                    <a:pt x="559432" y="2206940"/>
                  </a:lnTo>
                  <a:lnTo>
                    <a:pt x="582416" y="2169035"/>
                  </a:lnTo>
                  <a:lnTo>
                    <a:pt x="605816" y="2131368"/>
                  </a:lnTo>
                  <a:lnTo>
                    <a:pt x="629629" y="2093942"/>
                  </a:lnTo>
                  <a:lnTo>
                    <a:pt x="653853" y="2056758"/>
                  </a:lnTo>
                  <a:lnTo>
                    <a:pt x="678484" y="2019820"/>
                  </a:lnTo>
                  <a:lnTo>
                    <a:pt x="703520" y="1983130"/>
                  </a:lnTo>
                  <a:lnTo>
                    <a:pt x="728959" y="1946691"/>
                  </a:lnTo>
                  <a:lnTo>
                    <a:pt x="754796" y="1910504"/>
                  </a:lnTo>
                  <a:lnTo>
                    <a:pt x="781030" y="1874574"/>
                  </a:lnTo>
                  <a:lnTo>
                    <a:pt x="807657" y="1838901"/>
                  </a:lnTo>
                  <a:lnTo>
                    <a:pt x="834676" y="1803489"/>
                  </a:lnTo>
                  <a:lnTo>
                    <a:pt x="862082" y="1768340"/>
                  </a:lnTo>
                  <a:lnTo>
                    <a:pt x="889873" y="1733456"/>
                  </a:lnTo>
                  <a:lnTo>
                    <a:pt x="918047" y="1698841"/>
                  </a:lnTo>
                  <a:lnTo>
                    <a:pt x="946601" y="1664497"/>
                  </a:lnTo>
                  <a:lnTo>
                    <a:pt x="975531" y="1630426"/>
                  </a:lnTo>
                  <a:lnTo>
                    <a:pt x="1004836" y="1596631"/>
                  </a:lnTo>
                  <a:lnTo>
                    <a:pt x="1034511" y="1563114"/>
                  </a:lnTo>
                  <a:lnTo>
                    <a:pt x="1064555" y="1529878"/>
                  </a:lnTo>
                  <a:lnTo>
                    <a:pt x="1094965" y="1496926"/>
                  </a:lnTo>
                  <a:lnTo>
                    <a:pt x="1125737" y="1464259"/>
                  </a:lnTo>
                  <a:lnTo>
                    <a:pt x="1156870" y="1431881"/>
                  </a:lnTo>
                  <a:lnTo>
                    <a:pt x="1188360" y="1399794"/>
                  </a:lnTo>
                  <a:lnTo>
                    <a:pt x="1220204" y="1368001"/>
                  </a:lnTo>
                  <a:lnTo>
                    <a:pt x="1252400" y="1336504"/>
                  </a:lnTo>
                  <a:lnTo>
                    <a:pt x="1284944" y="1305305"/>
                  </a:lnTo>
                  <a:lnTo>
                    <a:pt x="1317835" y="1274407"/>
                  </a:lnTo>
                  <a:lnTo>
                    <a:pt x="1351069" y="1243813"/>
                  </a:lnTo>
                  <a:lnTo>
                    <a:pt x="1384643" y="1213526"/>
                  </a:lnTo>
                  <a:lnTo>
                    <a:pt x="1418555" y="1183547"/>
                  </a:lnTo>
                  <a:lnTo>
                    <a:pt x="1452802" y="1153879"/>
                  </a:lnTo>
                  <a:lnTo>
                    <a:pt x="1487381" y="1124525"/>
                  </a:lnTo>
                  <a:lnTo>
                    <a:pt x="1522289" y="1095488"/>
                  </a:lnTo>
                  <a:lnTo>
                    <a:pt x="1557524" y="1066769"/>
                  </a:lnTo>
                  <a:lnTo>
                    <a:pt x="1593082" y="1038372"/>
                  </a:lnTo>
                  <a:lnTo>
                    <a:pt x="1628961" y="1010299"/>
                  </a:lnTo>
                  <a:lnTo>
                    <a:pt x="1665158" y="982552"/>
                  </a:lnTo>
                  <a:lnTo>
                    <a:pt x="1701671" y="955135"/>
                  </a:lnTo>
                  <a:lnTo>
                    <a:pt x="1738496" y="928048"/>
                  </a:lnTo>
                  <a:lnTo>
                    <a:pt x="1775630" y="901296"/>
                  </a:lnTo>
                  <a:lnTo>
                    <a:pt x="1813071" y="874881"/>
                  </a:lnTo>
                  <a:lnTo>
                    <a:pt x="1850817" y="848805"/>
                  </a:lnTo>
                  <a:lnTo>
                    <a:pt x="1888863" y="823070"/>
                  </a:lnTo>
                  <a:lnTo>
                    <a:pt x="1927209" y="797679"/>
                  </a:lnTo>
                  <a:lnTo>
                    <a:pt x="1965849" y="772636"/>
                  </a:lnTo>
                  <a:lnTo>
                    <a:pt x="2004783" y="747941"/>
                  </a:lnTo>
                  <a:lnTo>
                    <a:pt x="2044007" y="723598"/>
                  </a:lnTo>
                  <a:lnTo>
                    <a:pt x="2083518" y="699610"/>
                  </a:lnTo>
                  <a:lnTo>
                    <a:pt x="2123313" y="675979"/>
                  </a:lnTo>
                  <a:lnTo>
                    <a:pt x="2163390" y="652707"/>
                  </a:lnTo>
                  <a:lnTo>
                    <a:pt x="2203746" y="629796"/>
                  </a:lnTo>
                  <a:lnTo>
                    <a:pt x="2244378" y="607251"/>
                  </a:lnTo>
                  <a:lnTo>
                    <a:pt x="2285283" y="585072"/>
                  </a:lnTo>
                  <a:lnTo>
                    <a:pt x="2326459" y="563263"/>
                  </a:lnTo>
                  <a:lnTo>
                    <a:pt x="2367902" y="541826"/>
                  </a:lnTo>
                  <a:lnTo>
                    <a:pt x="2409611" y="520763"/>
                  </a:lnTo>
                  <a:lnTo>
                    <a:pt x="2451581" y="500078"/>
                  </a:lnTo>
                  <a:lnTo>
                    <a:pt x="2493811" y="479772"/>
                  </a:lnTo>
                  <a:lnTo>
                    <a:pt x="2536297" y="459848"/>
                  </a:lnTo>
                  <a:lnTo>
                    <a:pt x="2579037" y="440310"/>
                  </a:lnTo>
                  <a:lnTo>
                    <a:pt x="2622027" y="421158"/>
                  </a:lnTo>
                  <a:lnTo>
                    <a:pt x="2665266" y="402396"/>
                  </a:lnTo>
                  <a:lnTo>
                    <a:pt x="2708750" y="384027"/>
                  </a:lnTo>
                  <a:lnTo>
                    <a:pt x="2752476" y="366052"/>
                  </a:lnTo>
                  <a:lnTo>
                    <a:pt x="2796443" y="348475"/>
                  </a:lnTo>
                  <a:lnTo>
                    <a:pt x="2840646" y="331297"/>
                  </a:lnTo>
                  <a:lnTo>
                    <a:pt x="2885083" y="314523"/>
                  </a:lnTo>
                  <a:lnTo>
                    <a:pt x="2929751" y="298153"/>
                  </a:lnTo>
                  <a:lnTo>
                    <a:pt x="2974648" y="282190"/>
                  </a:lnTo>
                  <a:lnTo>
                    <a:pt x="3019771" y="266638"/>
                  </a:lnTo>
                  <a:lnTo>
                    <a:pt x="3065116" y="251498"/>
                  </a:lnTo>
                  <a:lnTo>
                    <a:pt x="3110682" y="236773"/>
                  </a:lnTo>
                  <a:lnTo>
                    <a:pt x="3156465" y="222466"/>
                  </a:lnTo>
                  <a:lnTo>
                    <a:pt x="3202462" y="208579"/>
                  </a:lnTo>
                  <a:lnTo>
                    <a:pt x="3248671" y="195115"/>
                  </a:lnTo>
                  <a:lnTo>
                    <a:pt x="3295089" y="182076"/>
                  </a:lnTo>
                  <a:lnTo>
                    <a:pt x="3341713" y="169465"/>
                  </a:lnTo>
                  <a:lnTo>
                    <a:pt x="3388541" y="157284"/>
                  </a:lnTo>
                  <a:lnTo>
                    <a:pt x="3435568" y="145536"/>
                  </a:lnTo>
                  <a:lnTo>
                    <a:pt x="3482794" y="134224"/>
                  </a:lnTo>
                  <a:lnTo>
                    <a:pt x="3530214" y="123349"/>
                  </a:lnTo>
                  <a:lnTo>
                    <a:pt x="3577827" y="112914"/>
                  </a:lnTo>
                  <a:lnTo>
                    <a:pt x="3625629" y="102923"/>
                  </a:lnTo>
                  <a:lnTo>
                    <a:pt x="3673617" y="93377"/>
                  </a:lnTo>
                  <a:lnTo>
                    <a:pt x="3721789" y="84279"/>
                  </a:lnTo>
                  <a:lnTo>
                    <a:pt x="3770142" y="75632"/>
                  </a:lnTo>
                  <a:lnTo>
                    <a:pt x="3818673" y="67438"/>
                  </a:lnTo>
                  <a:lnTo>
                    <a:pt x="3867380" y="59699"/>
                  </a:lnTo>
                  <a:lnTo>
                    <a:pt x="3916258" y="52419"/>
                  </a:lnTo>
                  <a:lnTo>
                    <a:pt x="3965307" y="45599"/>
                  </a:lnTo>
                  <a:lnTo>
                    <a:pt x="4014523" y="39242"/>
                  </a:lnTo>
                  <a:lnTo>
                    <a:pt x="4063902" y="33352"/>
                  </a:lnTo>
                  <a:lnTo>
                    <a:pt x="4113443" y="27929"/>
                  </a:lnTo>
                  <a:lnTo>
                    <a:pt x="4163143" y="22978"/>
                  </a:lnTo>
                  <a:lnTo>
                    <a:pt x="4212998" y="18499"/>
                  </a:lnTo>
                  <a:lnTo>
                    <a:pt x="4263006" y="14497"/>
                  </a:lnTo>
                  <a:lnTo>
                    <a:pt x="4313164" y="10973"/>
                  </a:lnTo>
                  <a:lnTo>
                    <a:pt x="4363470" y="7930"/>
                  </a:lnTo>
                  <a:lnTo>
                    <a:pt x="4413920" y="5370"/>
                  </a:lnTo>
                  <a:lnTo>
                    <a:pt x="4648642" y="0"/>
                  </a:lnTo>
                  <a:lnTo>
                    <a:pt x="4648642" y="4233258"/>
                  </a:lnTo>
                  <a:close/>
                </a:path>
              </a:pathLst>
            </a:custGeom>
            <a:solidFill>
              <a:srgbClr val="FC4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6299" y="1291510"/>
              <a:ext cx="3076499" cy="385198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224153" y="2398672"/>
              <a:ext cx="270510" cy="60960"/>
            </a:xfrm>
            <a:custGeom>
              <a:avLst/>
              <a:gdLst/>
              <a:ahLst/>
              <a:cxnLst/>
              <a:rect l="l" t="t" r="r" b="b"/>
              <a:pathLst>
                <a:path w="270510" h="60960">
                  <a:moveTo>
                    <a:pt x="269999" y="60899"/>
                  </a:moveTo>
                  <a:lnTo>
                    <a:pt x="0" y="60899"/>
                  </a:lnTo>
                  <a:lnTo>
                    <a:pt x="0" y="0"/>
                  </a:lnTo>
                  <a:lnTo>
                    <a:pt x="269999" y="0"/>
                  </a:lnTo>
                  <a:lnTo>
                    <a:pt x="269999" y="60899"/>
                  </a:lnTo>
                  <a:close/>
                </a:path>
              </a:pathLst>
            </a:custGeom>
            <a:solidFill>
              <a:srgbClr val="707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717825" y="4431849"/>
            <a:ext cx="270510" cy="60960"/>
          </a:xfrm>
          <a:custGeom>
            <a:avLst/>
            <a:gdLst/>
            <a:ahLst/>
            <a:cxnLst/>
            <a:rect l="l" t="t" r="r" b="b"/>
            <a:pathLst>
              <a:path w="270509" h="60960">
                <a:moveTo>
                  <a:pt x="269999" y="60899"/>
                </a:moveTo>
                <a:lnTo>
                  <a:pt x="0" y="60899"/>
                </a:lnTo>
                <a:lnTo>
                  <a:pt x="0" y="0"/>
                </a:lnTo>
                <a:lnTo>
                  <a:pt x="269999" y="0"/>
                </a:lnTo>
                <a:lnTo>
                  <a:pt x="269999" y="60899"/>
                </a:lnTo>
                <a:close/>
              </a:path>
            </a:pathLst>
          </a:custGeom>
          <a:solidFill>
            <a:srgbClr val="1F42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94142" y="1223710"/>
            <a:ext cx="270510" cy="60960"/>
          </a:xfrm>
          <a:custGeom>
            <a:avLst/>
            <a:gdLst/>
            <a:ahLst/>
            <a:cxnLst/>
            <a:rect l="l" t="t" r="r" b="b"/>
            <a:pathLst>
              <a:path w="270510" h="60959">
                <a:moveTo>
                  <a:pt x="269999" y="60899"/>
                </a:moveTo>
                <a:lnTo>
                  <a:pt x="0" y="60899"/>
                </a:lnTo>
                <a:lnTo>
                  <a:pt x="0" y="0"/>
                </a:lnTo>
                <a:lnTo>
                  <a:pt x="269999" y="0"/>
                </a:lnTo>
                <a:lnTo>
                  <a:pt x="269999" y="60899"/>
                </a:lnTo>
                <a:close/>
              </a:path>
            </a:pathLst>
          </a:custGeom>
          <a:solidFill>
            <a:srgbClr val="FC4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771" y="4795052"/>
            <a:ext cx="86999" cy="863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81195" y="2938762"/>
            <a:ext cx="86999" cy="8639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99894" y="2852372"/>
            <a:ext cx="86999" cy="86399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2750622" y="806774"/>
            <a:ext cx="87630" cy="86995"/>
          </a:xfrm>
          <a:custGeom>
            <a:avLst/>
            <a:gdLst/>
            <a:ahLst/>
            <a:cxnLst/>
            <a:rect l="l" t="t" r="r" b="b"/>
            <a:pathLst>
              <a:path w="87630" h="86994">
                <a:moveTo>
                  <a:pt x="0" y="0"/>
                </a:moveTo>
                <a:lnTo>
                  <a:pt x="87000" y="0"/>
                </a:lnTo>
                <a:lnTo>
                  <a:pt x="87000" y="86400"/>
                </a:lnTo>
                <a:lnTo>
                  <a:pt x="0" y="86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26781" y="4691084"/>
            <a:ext cx="86999" cy="8639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545649"/>
            <a:ext cx="5083551" cy="163047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671724" y="2693791"/>
            <a:ext cx="3668395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80" dirty="0">
                <a:solidFill>
                  <a:srgbClr val="1F4280"/>
                </a:solidFill>
                <a:latin typeface="Arial Black"/>
                <a:cs typeface="Arial Black"/>
              </a:rPr>
              <a:t>Building</a:t>
            </a:r>
            <a:r>
              <a:rPr sz="2600" spc="-260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2600" spc="-50" dirty="0">
                <a:solidFill>
                  <a:srgbClr val="1F4280"/>
                </a:solidFill>
                <a:latin typeface="Arial Black"/>
                <a:cs typeface="Arial Black"/>
              </a:rPr>
              <a:t>a</a:t>
            </a:r>
            <a:endParaRPr sz="26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</a:pPr>
            <a:r>
              <a:rPr sz="2600" dirty="0">
                <a:solidFill>
                  <a:srgbClr val="1F4280"/>
                </a:solidFill>
                <a:latin typeface="Arial Black"/>
                <a:cs typeface="Arial Black"/>
              </a:rPr>
              <a:t>classroom-to-</a:t>
            </a:r>
            <a:r>
              <a:rPr sz="2600" spc="-10" dirty="0">
                <a:solidFill>
                  <a:srgbClr val="1F4280"/>
                </a:solidFill>
                <a:latin typeface="Arial Black"/>
                <a:cs typeface="Arial Black"/>
              </a:rPr>
              <a:t>career </a:t>
            </a:r>
            <a:r>
              <a:rPr sz="2600" spc="-80" dirty="0">
                <a:solidFill>
                  <a:srgbClr val="1F4280"/>
                </a:solidFill>
                <a:latin typeface="Arial Black"/>
                <a:cs typeface="Arial Black"/>
              </a:rPr>
              <a:t>pipeline</a:t>
            </a:r>
            <a:r>
              <a:rPr sz="2600" spc="-280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2600" spc="-60" dirty="0">
                <a:solidFill>
                  <a:srgbClr val="1F4280"/>
                </a:solidFill>
                <a:latin typeface="Arial Black"/>
                <a:cs typeface="Arial Black"/>
              </a:rPr>
              <a:t>in</a:t>
            </a:r>
            <a:r>
              <a:rPr sz="2600" spc="-280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2600" spc="-200" dirty="0">
                <a:solidFill>
                  <a:srgbClr val="1F4280"/>
                </a:solidFill>
                <a:latin typeface="Arial Black"/>
                <a:cs typeface="Arial Black"/>
              </a:rPr>
              <a:t>New</a:t>
            </a:r>
            <a:r>
              <a:rPr sz="2600" spc="-280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2600" spc="-20" dirty="0">
                <a:solidFill>
                  <a:srgbClr val="1F4280"/>
                </a:solidFill>
                <a:latin typeface="Arial Black"/>
                <a:cs typeface="Arial Black"/>
              </a:rPr>
              <a:t>York</a:t>
            </a:r>
            <a:endParaRPr sz="26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6326"/>
            <a:ext cx="9074785" cy="4557395"/>
            <a:chOff x="0" y="586326"/>
            <a:chExt cx="9074785" cy="4557395"/>
          </a:xfrm>
        </p:grpSpPr>
        <p:sp>
          <p:nvSpPr>
            <p:cNvPr id="3" name="object 3"/>
            <p:cNvSpPr/>
            <p:nvPr/>
          </p:nvSpPr>
          <p:spPr>
            <a:xfrm>
              <a:off x="0" y="1440180"/>
              <a:ext cx="5273675" cy="3703320"/>
            </a:xfrm>
            <a:custGeom>
              <a:avLst/>
              <a:gdLst/>
              <a:ahLst/>
              <a:cxnLst/>
              <a:rect l="l" t="t" r="r" b="b"/>
              <a:pathLst>
                <a:path w="5273675" h="3703320">
                  <a:moveTo>
                    <a:pt x="5273099" y="3703199"/>
                  </a:moveTo>
                  <a:lnTo>
                    <a:pt x="0" y="3703199"/>
                  </a:lnTo>
                  <a:lnTo>
                    <a:pt x="0" y="0"/>
                  </a:lnTo>
                  <a:lnTo>
                    <a:pt x="5273099" y="3703199"/>
                  </a:lnTo>
                  <a:close/>
                </a:path>
              </a:pathLst>
            </a:custGeom>
            <a:solidFill>
              <a:srgbClr val="DDEAF6">
                <a:alpha val="3910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200" y="586326"/>
              <a:ext cx="8907550" cy="455717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68200" y="926300"/>
            <a:ext cx="6067425" cy="2738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b="1" spc="-140" dirty="0">
                <a:latin typeface="Tahoma"/>
                <a:cs typeface="Tahoma"/>
              </a:rPr>
              <a:t>Given</a:t>
            </a:r>
            <a:r>
              <a:rPr sz="2500" b="1" spc="-210" dirty="0">
                <a:latin typeface="Tahoma"/>
                <a:cs typeface="Tahoma"/>
              </a:rPr>
              <a:t> </a:t>
            </a:r>
            <a:r>
              <a:rPr sz="2500" b="1" spc="-165" dirty="0">
                <a:latin typeface="Tahoma"/>
                <a:cs typeface="Tahoma"/>
              </a:rPr>
              <a:t>these</a:t>
            </a:r>
            <a:r>
              <a:rPr sz="2500" b="1" spc="-210" dirty="0">
                <a:latin typeface="Tahoma"/>
                <a:cs typeface="Tahoma"/>
              </a:rPr>
              <a:t> </a:t>
            </a:r>
            <a:r>
              <a:rPr sz="2500" b="1" spc="-165" dirty="0">
                <a:latin typeface="Tahoma"/>
                <a:cs typeface="Tahoma"/>
              </a:rPr>
              <a:t>employer</a:t>
            </a:r>
            <a:r>
              <a:rPr sz="2500" b="1" spc="-210" dirty="0">
                <a:latin typeface="Tahoma"/>
                <a:cs typeface="Tahoma"/>
              </a:rPr>
              <a:t> </a:t>
            </a:r>
            <a:r>
              <a:rPr sz="2500" b="1" spc="-185" dirty="0">
                <a:latin typeface="Tahoma"/>
                <a:cs typeface="Tahoma"/>
              </a:rPr>
              <a:t>&amp;</a:t>
            </a:r>
            <a:r>
              <a:rPr sz="2500" b="1" spc="-204" dirty="0">
                <a:latin typeface="Tahoma"/>
                <a:cs typeface="Tahoma"/>
              </a:rPr>
              <a:t> </a:t>
            </a:r>
            <a:r>
              <a:rPr sz="2500" b="1" spc="-170" dirty="0">
                <a:latin typeface="Tahoma"/>
                <a:cs typeface="Tahoma"/>
              </a:rPr>
              <a:t>household</a:t>
            </a:r>
            <a:r>
              <a:rPr sz="2500" b="1" spc="-204" dirty="0">
                <a:latin typeface="Tahoma"/>
                <a:cs typeface="Tahoma"/>
              </a:rPr>
              <a:t> </a:t>
            </a:r>
            <a:r>
              <a:rPr sz="2500" b="1" spc="-190" dirty="0">
                <a:latin typeface="Tahoma"/>
                <a:cs typeface="Tahoma"/>
              </a:rPr>
              <a:t>needs…</a:t>
            </a:r>
            <a:endParaRPr sz="25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250">
              <a:latin typeface="Tahoma"/>
              <a:cs typeface="Tahoma"/>
            </a:endParaRPr>
          </a:p>
          <a:p>
            <a:pPr marL="12700" marR="1885314">
              <a:lnSpc>
                <a:spcPct val="100000"/>
              </a:lnSpc>
            </a:pPr>
            <a:r>
              <a:rPr sz="2400" b="1" i="1" spc="-85" dirty="0">
                <a:latin typeface="Trebuchet MS"/>
                <a:cs typeface="Trebuchet MS"/>
              </a:rPr>
              <a:t>How</a:t>
            </a:r>
            <a:r>
              <a:rPr sz="2400" b="1" i="1" spc="-229" dirty="0">
                <a:latin typeface="Trebuchet MS"/>
                <a:cs typeface="Trebuchet MS"/>
              </a:rPr>
              <a:t> </a:t>
            </a:r>
            <a:r>
              <a:rPr sz="2400" b="1" i="1" spc="-145" dirty="0">
                <a:latin typeface="Trebuchet MS"/>
                <a:cs typeface="Trebuchet MS"/>
              </a:rPr>
              <a:t>might</a:t>
            </a:r>
            <a:r>
              <a:rPr sz="2400" b="1" i="1" spc="-229" dirty="0">
                <a:latin typeface="Trebuchet MS"/>
                <a:cs typeface="Trebuchet MS"/>
              </a:rPr>
              <a:t> </a:t>
            </a:r>
            <a:r>
              <a:rPr sz="2400" b="1" i="1" spc="-165" dirty="0">
                <a:latin typeface="Trebuchet MS"/>
                <a:cs typeface="Trebuchet MS"/>
              </a:rPr>
              <a:t>we</a:t>
            </a:r>
            <a:r>
              <a:rPr sz="2400" b="1" i="1" spc="-220" dirty="0">
                <a:latin typeface="Trebuchet MS"/>
                <a:cs typeface="Trebuchet MS"/>
              </a:rPr>
              <a:t> </a:t>
            </a:r>
            <a:r>
              <a:rPr sz="2400" b="1" i="1" spc="-165" dirty="0">
                <a:latin typeface="Trebuchet MS"/>
                <a:cs typeface="Trebuchet MS"/>
              </a:rPr>
              <a:t>strengthen</a:t>
            </a:r>
            <a:r>
              <a:rPr sz="2400" b="1" i="1" spc="-229" dirty="0">
                <a:latin typeface="Trebuchet MS"/>
                <a:cs typeface="Trebuchet MS"/>
              </a:rPr>
              <a:t> </a:t>
            </a:r>
            <a:r>
              <a:rPr sz="2400" b="1" i="1" spc="-25" dirty="0">
                <a:latin typeface="Trebuchet MS"/>
                <a:cs typeface="Trebuchet MS"/>
              </a:rPr>
              <a:t>our </a:t>
            </a:r>
            <a:r>
              <a:rPr sz="2400" b="1" i="1" spc="-150" dirty="0">
                <a:latin typeface="Trebuchet MS"/>
                <a:cs typeface="Trebuchet MS"/>
              </a:rPr>
              <a:t>(community</a:t>
            </a:r>
            <a:r>
              <a:rPr sz="2400" b="1" i="1" spc="-200" dirty="0">
                <a:latin typeface="Trebuchet MS"/>
                <a:cs typeface="Trebuchet MS"/>
              </a:rPr>
              <a:t> </a:t>
            </a:r>
            <a:r>
              <a:rPr sz="2400" b="1" i="1" spc="-185" dirty="0">
                <a:latin typeface="Trebuchet MS"/>
                <a:cs typeface="Trebuchet MS"/>
              </a:rPr>
              <a:t>college)</a:t>
            </a:r>
            <a:r>
              <a:rPr sz="2400" b="1" i="1" spc="-195" dirty="0">
                <a:latin typeface="Trebuchet MS"/>
                <a:cs typeface="Trebuchet MS"/>
              </a:rPr>
              <a:t> </a:t>
            </a:r>
            <a:r>
              <a:rPr sz="2400" b="1" i="1" spc="-185" dirty="0">
                <a:latin typeface="Trebuchet MS"/>
                <a:cs typeface="Trebuchet MS"/>
              </a:rPr>
              <a:t>capacity</a:t>
            </a:r>
            <a:r>
              <a:rPr sz="2400" b="1" i="1" spc="-200" dirty="0">
                <a:latin typeface="Trebuchet MS"/>
                <a:cs typeface="Trebuchet MS"/>
              </a:rPr>
              <a:t> </a:t>
            </a:r>
            <a:r>
              <a:rPr sz="2400" b="1" i="1" spc="-25" dirty="0">
                <a:latin typeface="Trebuchet MS"/>
                <a:cs typeface="Trebuchet MS"/>
              </a:rPr>
              <a:t>to </a:t>
            </a:r>
            <a:r>
              <a:rPr sz="2400" b="1" i="1" spc="-200" dirty="0">
                <a:latin typeface="Trebuchet MS"/>
                <a:cs typeface="Trebuchet MS"/>
              </a:rPr>
              <a:t>serve</a:t>
            </a:r>
            <a:r>
              <a:rPr sz="2400" b="1" i="1" spc="-220" dirty="0">
                <a:latin typeface="Trebuchet MS"/>
                <a:cs typeface="Trebuchet MS"/>
              </a:rPr>
              <a:t> </a:t>
            </a:r>
            <a:r>
              <a:rPr sz="2400" b="1" i="1" spc="-185" dirty="0">
                <a:latin typeface="Trebuchet MS"/>
                <a:cs typeface="Trebuchet MS"/>
              </a:rPr>
              <a:t>as</a:t>
            </a:r>
            <a:r>
              <a:rPr sz="2400" b="1" i="1" spc="-225" dirty="0">
                <a:latin typeface="Trebuchet MS"/>
                <a:cs typeface="Trebuchet MS"/>
              </a:rPr>
              <a:t> </a:t>
            </a:r>
            <a:r>
              <a:rPr sz="2400" b="1" i="1" spc="-185" dirty="0">
                <a:latin typeface="Trebuchet MS"/>
                <a:cs typeface="Trebuchet MS"/>
              </a:rPr>
              <a:t>critical</a:t>
            </a:r>
            <a:r>
              <a:rPr sz="2400" b="1" i="1" spc="-204" dirty="0">
                <a:latin typeface="Trebuchet MS"/>
                <a:cs typeface="Trebuchet MS"/>
              </a:rPr>
              <a:t> </a:t>
            </a:r>
            <a:r>
              <a:rPr sz="2400" b="1" i="1" spc="-155" dirty="0">
                <a:solidFill>
                  <a:srgbClr val="0DD183"/>
                </a:solidFill>
                <a:latin typeface="Trebuchet MS"/>
                <a:cs typeface="Trebuchet MS"/>
              </a:rPr>
              <a:t>economic</a:t>
            </a:r>
            <a:r>
              <a:rPr sz="2400" b="1" i="1" spc="-225" dirty="0">
                <a:solidFill>
                  <a:srgbClr val="0DD183"/>
                </a:solidFill>
                <a:latin typeface="Trebuchet MS"/>
                <a:cs typeface="Trebuchet MS"/>
              </a:rPr>
              <a:t> </a:t>
            </a:r>
            <a:r>
              <a:rPr sz="2400" b="1" i="1" spc="-114" dirty="0">
                <a:solidFill>
                  <a:srgbClr val="0DD183"/>
                </a:solidFill>
                <a:latin typeface="Trebuchet MS"/>
                <a:cs typeface="Trebuchet MS"/>
              </a:rPr>
              <a:t>growth </a:t>
            </a:r>
            <a:r>
              <a:rPr sz="2400" b="1" i="1" spc="-150" dirty="0">
                <a:solidFill>
                  <a:srgbClr val="0DD183"/>
                </a:solidFill>
                <a:latin typeface="Trebuchet MS"/>
                <a:cs typeface="Trebuchet MS"/>
              </a:rPr>
              <a:t>engines</a:t>
            </a:r>
            <a:r>
              <a:rPr sz="2400" b="1" i="1" spc="-235" dirty="0">
                <a:solidFill>
                  <a:srgbClr val="0DD183"/>
                </a:solidFill>
                <a:latin typeface="Trebuchet MS"/>
                <a:cs typeface="Trebuchet MS"/>
              </a:rPr>
              <a:t> </a:t>
            </a:r>
            <a:r>
              <a:rPr sz="2400" b="1" i="1" spc="-200" dirty="0">
                <a:latin typeface="Trebuchet MS"/>
                <a:cs typeface="Trebuchet MS"/>
              </a:rPr>
              <a:t>for</a:t>
            </a:r>
            <a:r>
              <a:rPr sz="2400" b="1" i="1" spc="-235" dirty="0">
                <a:latin typeface="Trebuchet MS"/>
                <a:cs typeface="Trebuchet MS"/>
              </a:rPr>
              <a:t> </a:t>
            </a:r>
            <a:r>
              <a:rPr sz="2400" b="1" i="1" spc="-175" dirty="0">
                <a:latin typeface="Trebuchet MS"/>
                <a:cs typeface="Trebuchet MS"/>
              </a:rPr>
              <a:t>their</a:t>
            </a:r>
            <a:r>
              <a:rPr sz="2400" b="1" i="1" spc="-225" dirty="0">
                <a:latin typeface="Trebuchet MS"/>
                <a:cs typeface="Trebuchet MS"/>
              </a:rPr>
              <a:t> </a:t>
            </a:r>
            <a:r>
              <a:rPr sz="2400" b="1" i="1" spc="-80" dirty="0">
                <a:solidFill>
                  <a:srgbClr val="0DD183"/>
                </a:solidFill>
                <a:latin typeface="Trebuchet MS"/>
                <a:cs typeface="Trebuchet MS"/>
              </a:rPr>
              <a:t>learners, </a:t>
            </a:r>
            <a:r>
              <a:rPr sz="2400" b="1" i="1" spc="-185" dirty="0">
                <a:solidFill>
                  <a:srgbClr val="0DD183"/>
                </a:solidFill>
                <a:latin typeface="Trebuchet MS"/>
                <a:cs typeface="Trebuchet MS"/>
              </a:rPr>
              <a:t>employers</a:t>
            </a:r>
            <a:r>
              <a:rPr sz="2400" b="1" i="1" spc="-220" dirty="0">
                <a:solidFill>
                  <a:srgbClr val="0DD183"/>
                </a:solidFill>
                <a:latin typeface="Trebuchet MS"/>
                <a:cs typeface="Trebuchet MS"/>
              </a:rPr>
              <a:t> </a:t>
            </a:r>
            <a:r>
              <a:rPr sz="2400" b="1" i="1" spc="-140" dirty="0">
                <a:solidFill>
                  <a:srgbClr val="0DD183"/>
                </a:solidFill>
                <a:latin typeface="Trebuchet MS"/>
                <a:cs typeface="Trebuchet MS"/>
              </a:rPr>
              <a:t>and</a:t>
            </a:r>
            <a:r>
              <a:rPr sz="2400" b="1" i="1" spc="-215" dirty="0">
                <a:solidFill>
                  <a:srgbClr val="0DD183"/>
                </a:solidFill>
                <a:latin typeface="Trebuchet MS"/>
                <a:cs typeface="Trebuchet MS"/>
              </a:rPr>
              <a:t> </a:t>
            </a:r>
            <a:r>
              <a:rPr sz="2400" b="1" i="1" spc="-45" dirty="0">
                <a:solidFill>
                  <a:srgbClr val="0DD183"/>
                </a:solidFill>
                <a:latin typeface="Trebuchet MS"/>
                <a:cs typeface="Trebuchet MS"/>
              </a:rPr>
              <a:t>communities</a:t>
            </a:r>
            <a:r>
              <a:rPr sz="2400" b="1" i="1" spc="-45" dirty="0">
                <a:latin typeface="Trebuchet MS"/>
                <a:cs typeface="Trebuchet MS"/>
              </a:rPr>
              <a:t>?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6200" y="102210"/>
            <a:ext cx="325627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u="heavy" spc="-15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Essential</a:t>
            </a:r>
            <a:r>
              <a:rPr sz="3000" b="1" u="heavy" spc="-22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0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Question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30300" y="227384"/>
            <a:ext cx="16357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Learner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Core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Needs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25125" y="1221725"/>
            <a:ext cx="4359275" cy="654050"/>
          </a:xfrm>
          <a:prstGeom prst="rect">
            <a:avLst/>
          </a:prstGeom>
          <a:solidFill>
            <a:srgbClr val="0DD183">
              <a:alpha val="57739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66675" marR="434340">
              <a:lnSpc>
                <a:spcPts val="1680"/>
              </a:lnSpc>
              <a:spcBef>
                <a:spcPts val="55"/>
              </a:spcBef>
            </a:pPr>
            <a:r>
              <a:rPr sz="1400" b="1" i="1" spc="-100" dirty="0">
                <a:latin typeface="Trebuchet MS"/>
                <a:cs typeface="Trebuchet MS"/>
              </a:rPr>
              <a:t>Learn</a:t>
            </a:r>
            <a:r>
              <a:rPr sz="1400" b="1" i="1" spc="-125" dirty="0">
                <a:latin typeface="Trebuchet MS"/>
                <a:cs typeface="Trebuchet MS"/>
              </a:rPr>
              <a:t> </a:t>
            </a:r>
            <a:r>
              <a:rPr sz="1400" b="1" i="1" spc="-105" dirty="0">
                <a:latin typeface="Trebuchet MS"/>
                <a:cs typeface="Trebuchet MS"/>
              </a:rPr>
              <a:t>where</a:t>
            </a:r>
            <a:r>
              <a:rPr sz="1400" b="1" i="1" spc="-120" dirty="0">
                <a:latin typeface="Trebuchet MS"/>
                <a:cs typeface="Trebuchet MS"/>
              </a:rPr>
              <a:t> </a:t>
            </a:r>
            <a:r>
              <a:rPr sz="1400" b="1" i="1" dirty="0">
                <a:latin typeface="Trebuchet MS"/>
                <a:cs typeface="Trebuchet MS"/>
              </a:rPr>
              <a:t>I</a:t>
            </a:r>
            <a:r>
              <a:rPr sz="1400" b="1" i="1" spc="-125" dirty="0">
                <a:latin typeface="Trebuchet MS"/>
                <a:cs typeface="Trebuchet MS"/>
              </a:rPr>
              <a:t> </a:t>
            </a:r>
            <a:r>
              <a:rPr sz="1400" b="1" i="1" spc="-114" dirty="0">
                <a:latin typeface="Trebuchet MS"/>
                <a:cs typeface="Trebuchet MS"/>
              </a:rPr>
              <a:t>live</a:t>
            </a:r>
            <a:r>
              <a:rPr sz="1400" b="1" i="1" spc="-120" dirty="0">
                <a:latin typeface="Trebuchet MS"/>
                <a:cs typeface="Trebuchet MS"/>
              </a:rPr>
              <a:t> </a:t>
            </a:r>
            <a:r>
              <a:rPr sz="1400" b="1" i="1" spc="-85" dirty="0">
                <a:latin typeface="Trebuchet MS"/>
                <a:cs typeface="Trebuchet MS"/>
              </a:rPr>
              <a:t>and</a:t>
            </a:r>
            <a:r>
              <a:rPr sz="1400" b="1" i="1" spc="-125" dirty="0">
                <a:latin typeface="Trebuchet MS"/>
                <a:cs typeface="Trebuchet MS"/>
              </a:rPr>
              <a:t> </a:t>
            </a:r>
            <a:r>
              <a:rPr sz="1400" b="1" i="1" spc="-105" dirty="0">
                <a:latin typeface="Trebuchet MS"/>
                <a:cs typeface="Trebuchet MS"/>
              </a:rPr>
              <a:t>where</a:t>
            </a:r>
            <a:r>
              <a:rPr sz="1400" b="1" i="1" spc="-120" dirty="0">
                <a:latin typeface="Trebuchet MS"/>
                <a:cs typeface="Trebuchet MS"/>
              </a:rPr>
              <a:t> </a:t>
            </a:r>
            <a:r>
              <a:rPr sz="1400" b="1" i="1" spc="-110" dirty="0">
                <a:latin typeface="Trebuchet MS"/>
                <a:cs typeface="Trebuchet MS"/>
              </a:rPr>
              <a:t>local</a:t>
            </a:r>
            <a:r>
              <a:rPr sz="1400" b="1" i="1" spc="-120" dirty="0">
                <a:latin typeface="Trebuchet MS"/>
                <a:cs typeface="Trebuchet MS"/>
              </a:rPr>
              <a:t> jobs</a:t>
            </a:r>
            <a:r>
              <a:rPr sz="1400" b="1" i="1" spc="-125" dirty="0">
                <a:latin typeface="Trebuchet MS"/>
                <a:cs typeface="Trebuchet MS"/>
              </a:rPr>
              <a:t> </a:t>
            </a:r>
            <a:r>
              <a:rPr sz="1400" b="1" i="1" spc="-155" dirty="0">
                <a:latin typeface="Trebuchet MS"/>
                <a:cs typeface="Trebuchet MS"/>
              </a:rPr>
              <a:t>are.</a:t>
            </a:r>
            <a:r>
              <a:rPr sz="1400" b="1" i="1" spc="-114" dirty="0">
                <a:latin typeface="Trebuchet MS"/>
                <a:cs typeface="Trebuchet MS"/>
              </a:rPr>
              <a:t> </a:t>
            </a:r>
            <a:r>
              <a:rPr sz="1400" i="1" spc="-60" dirty="0">
                <a:latin typeface="Trebuchet MS"/>
                <a:cs typeface="Trebuchet MS"/>
              </a:rPr>
              <a:t>Eliminate </a:t>
            </a:r>
            <a:r>
              <a:rPr sz="1400" i="1" spc="-85" dirty="0">
                <a:latin typeface="Trebuchet MS"/>
                <a:cs typeface="Trebuchet MS"/>
              </a:rPr>
              <a:t>commute</a:t>
            </a:r>
            <a:r>
              <a:rPr sz="1400" i="1" spc="-120" dirty="0">
                <a:latin typeface="Trebuchet MS"/>
                <a:cs typeface="Trebuchet MS"/>
              </a:rPr>
              <a:t> </a:t>
            </a:r>
            <a:r>
              <a:rPr sz="1400" i="1" spc="-45" dirty="0">
                <a:latin typeface="Trebuchet MS"/>
                <a:cs typeface="Trebuchet MS"/>
              </a:rPr>
              <a:t>and</a:t>
            </a:r>
            <a:r>
              <a:rPr sz="1400" i="1" spc="-114" dirty="0">
                <a:latin typeface="Trebuchet MS"/>
                <a:cs typeface="Trebuchet MS"/>
              </a:rPr>
              <a:t> </a:t>
            </a:r>
            <a:r>
              <a:rPr sz="1400" i="1" spc="-70" dirty="0">
                <a:latin typeface="Trebuchet MS"/>
                <a:cs typeface="Trebuchet MS"/>
              </a:rPr>
              <a:t>schedules</a:t>
            </a:r>
            <a:r>
              <a:rPr sz="1400" i="1" spc="-114" dirty="0">
                <a:latin typeface="Trebuchet MS"/>
                <a:cs typeface="Trebuchet MS"/>
              </a:rPr>
              <a:t> </a:t>
            </a:r>
            <a:r>
              <a:rPr sz="1400" i="1" spc="-85" dirty="0">
                <a:latin typeface="Trebuchet MS"/>
                <a:cs typeface="Trebuchet MS"/>
              </a:rPr>
              <a:t>that</a:t>
            </a:r>
            <a:r>
              <a:rPr sz="1400" i="1" spc="-114" dirty="0">
                <a:latin typeface="Trebuchet MS"/>
                <a:cs typeface="Trebuchet MS"/>
              </a:rPr>
              <a:t> </a:t>
            </a:r>
            <a:r>
              <a:rPr sz="1400" i="1" spc="-80" dirty="0">
                <a:latin typeface="Trebuchet MS"/>
                <a:cs typeface="Trebuchet MS"/>
              </a:rPr>
              <a:t>conﬂict</a:t>
            </a:r>
            <a:r>
              <a:rPr sz="1400" i="1" spc="-114" dirty="0">
                <a:latin typeface="Trebuchet MS"/>
                <a:cs typeface="Trebuchet MS"/>
              </a:rPr>
              <a:t> </a:t>
            </a:r>
            <a:r>
              <a:rPr sz="1400" i="1" spc="-80" dirty="0">
                <a:latin typeface="Trebuchet MS"/>
                <a:cs typeface="Trebuchet MS"/>
              </a:rPr>
              <a:t>with</a:t>
            </a:r>
            <a:r>
              <a:rPr sz="1400" i="1" spc="-114" dirty="0">
                <a:latin typeface="Trebuchet MS"/>
                <a:cs typeface="Trebuchet MS"/>
              </a:rPr>
              <a:t> </a:t>
            </a:r>
            <a:r>
              <a:rPr sz="1400" i="1" spc="-75" dirty="0">
                <a:latin typeface="Trebuchet MS"/>
                <a:cs typeface="Trebuchet MS"/>
              </a:rPr>
              <a:t>my</a:t>
            </a:r>
            <a:r>
              <a:rPr sz="1400" i="1" spc="-114" dirty="0">
                <a:latin typeface="Trebuchet MS"/>
                <a:cs typeface="Trebuchet MS"/>
              </a:rPr>
              <a:t> </a:t>
            </a:r>
            <a:r>
              <a:rPr sz="1400" i="1" spc="-20" dirty="0">
                <a:latin typeface="Trebuchet MS"/>
                <a:cs typeface="Trebuchet MS"/>
              </a:rPr>
              <a:t>life </a:t>
            </a:r>
            <a:r>
              <a:rPr sz="1400" i="1" spc="-10" dirty="0">
                <a:latin typeface="Trebuchet MS"/>
                <a:cs typeface="Trebuchet MS"/>
              </a:rPr>
              <a:t>priorities.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25125" y="2327774"/>
            <a:ext cx="4359275" cy="654050"/>
          </a:xfrm>
          <a:prstGeom prst="rect">
            <a:avLst/>
          </a:prstGeom>
          <a:solidFill>
            <a:srgbClr val="0DD183">
              <a:alpha val="57739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66675" marR="193675">
              <a:lnSpc>
                <a:spcPts val="1680"/>
              </a:lnSpc>
              <a:spcBef>
                <a:spcPts val="55"/>
              </a:spcBef>
            </a:pPr>
            <a:r>
              <a:rPr sz="1400" b="1" i="1" spc="-100" dirty="0">
                <a:latin typeface="Trebuchet MS"/>
                <a:cs typeface="Trebuchet MS"/>
              </a:rPr>
              <a:t>Relevancy</a:t>
            </a:r>
            <a:r>
              <a:rPr sz="1400" b="1" i="1" spc="-105" dirty="0">
                <a:latin typeface="Trebuchet MS"/>
                <a:cs typeface="Trebuchet MS"/>
              </a:rPr>
              <a:t> </a:t>
            </a:r>
            <a:r>
              <a:rPr sz="1400" b="1" i="1" spc="-75" dirty="0">
                <a:latin typeface="Trebuchet MS"/>
                <a:cs typeface="Trebuchet MS"/>
              </a:rPr>
              <a:t>&amp;</a:t>
            </a:r>
            <a:r>
              <a:rPr sz="1400" b="1" i="1" spc="-105" dirty="0">
                <a:latin typeface="Trebuchet MS"/>
                <a:cs typeface="Trebuchet MS"/>
              </a:rPr>
              <a:t> Immediacy. </a:t>
            </a:r>
            <a:r>
              <a:rPr sz="1400" i="1" spc="-55" dirty="0">
                <a:latin typeface="Trebuchet MS"/>
                <a:cs typeface="Trebuchet MS"/>
              </a:rPr>
              <a:t>Gain</a:t>
            </a:r>
            <a:r>
              <a:rPr sz="1400" i="1" spc="-105" dirty="0">
                <a:latin typeface="Trebuchet MS"/>
                <a:cs typeface="Trebuchet MS"/>
              </a:rPr>
              <a:t> </a:t>
            </a:r>
            <a:r>
              <a:rPr sz="1400" i="1" spc="-90" dirty="0">
                <a:latin typeface="Trebuchet MS"/>
                <a:cs typeface="Trebuchet MS"/>
              </a:rPr>
              <a:t>marketable</a:t>
            </a:r>
            <a:r>
              <a:rPr sz="1400" i="1" spc="-105" dirty="0">
                <a:latin typeface="Trebuchet MS"/>
                <a:cs typeface="Trebuchet MS"/>
              </a:rPr>
              <a:t> </a:t>
            </a:r>
            <a:r>
              <a:rPr sz="1400" i="1" spc="-75" dirty="0">
                <a:latin typeface="Trebuchet MS"/>
                <a:cs typeface="Trebuchet MS"/>
              </a:rPr>
              <a:t>skills</a:t>
            </a:r>
            <a:r>
              <a:rPr sz="1400" i="1" spc="-105" dirty="0">
                <a:latin typeface="Trebuchet MS"/>
                <a:cs typeface="Trebuchet MS"/>
              </a:rPr>
              <a:t> </a:t>
            </a:r>
            <a:r>
              <a:rPr sz="1400" i="1" spc="-20" dirty="0">
                <a:latin typeface="Trebuchet MS"/>
                <a:cs typeface="Trebuchet MS"/>
              </a:rPr>
              <a:t>that </a:t>
            </a:r>
            <a:r>
              <a:rPr sz="1400" i="1" spc="-85" dirty="0">
                <a:latin typeface="Trebuchet MS"/>
                <a:cs typeface="Trebuchet MS"/>
              </a:rPr>
              <a:t>enable</a:t>
            </a:r>
            <a:r>
              <a:rPr sz="1400" i="1" spc="-110" dirty="0">
                <a:latin typeface="Trebuchet MS"/>
                <a:cs typeface="Trebuchet MS"/>
              </a:rPr>
              <a:t> </a:t>
            </a:r>
            <a:r>
              <a:rPr sz="1400" i="1" spc="-85" dirty="0">
                <a:latin typeface="Trebuchet MS"/>
                <a:cs typeface="Trebuchet MS"/>
              </a:rPr>
              <a:t>employment</a:t>
            </a:r>
            <a:r>
              <a:rPr sz="1400" i="1" spc="-105" dirty="0">
                <a:latin typeface="Trebuchet MS"/>
                <a:cs typeface="Trebuchet MS"/>
              </a:rPr>
              <a:t> </a:t>
            </a:r>
            <a:r>
              <a:rPr sz="1400" i="1" spc="-85" dirty="0">
                <a:latin typeface="Trebuchet MS"/>
                <a:cs typeface="Trebuchet MS"/>
              </a:rPr>
              <a:t>or</a:t>
            </a:r>
            <a:r>
              <a:rPr sz="1400" i="1" spc="-105" dirty="0">
                <a:latin typeface="Trebuchet MS"/>
                <a:cs typeface="Trebuchet MS"/>
              </a:rPr>
              <a:t> </a:t>
            </a:r>
            <a:r>
              <a:rPr sz="1400" i="1" spc="-70" dirty="0">
                <a:latin typeface="Trebuchet MS"/>
                <a:cs typeface="Trebuchet MS"/>
              </a:rPr>
              <a:t>advancement</a:t>
            </a:r>
            <a:r>
              <a:rPr sz="1400" i="1" spc="-120" dirty="0">
                <a:latin typeface="Trebuchet MS"/>
                <a:cs typeface="Trebuchet MS"/>
              </a:rPr>
              <a:t> </a:t>
            </a:r>
            <a:r>
              <a:rPr sz="1400" b="1" i="1" spc="-110" dirty="0">
                <a:latin typeface="Trebuchet MS"/>
                <a:cs typeface="Trebuchet MS"/>
              </a:rPr>
              <a:t>soon.</a:t>
            </a:r>
            <a:r>
              <a:rPr sz="1400" b="1" i="1" spc="-95" dirty="0">
                <a:latin typeface="Trebuchet MS"/>
                <a:cs typeface="Trebuchet MS"/>
              </a:rPr>
              <a:t> </a:t>
            </a:r>
            <a:r>
              <a:rPr sz="1400" i="1" spc="-75" dirty="0">
                <a:latin typeface="Trebuchet MS"/>
                <a:cs typeface="Trebuchet MS"/>
              </a:rPr>
              <a:t>Especially</a:t>
            </a:r>
            <a:r>
              <a:rPr sz="1400" i="1" spc="-110" dirty="0">
                <a:latin typeface="Trebuchet MS"/>
                <a:cs typeface="Trebuchet MS"/>
              </a:rPr>
              <a:t> </a:t>
            </a:r>
            <a:r>
              <a:rPr sz="1400" i="1" spc="-70" dirty="0">
                <a:latin typeface="Trebuchet MS"/>
                <a:cs typeface="Trebuchet MS"/>
              </a:rPr>
              <a:t>in</a:t>
            </a:r>
            <a:r>
              <a:rPr sz="1400" i="1" spc="-105" dirty="0">
                <a:latin typeface="Trebuchet MS"/>
                <a:cs typeface="Trebuchet MS"/>
              </a:rPr>
              <a:t> </a:t>
            </a:r>
            <a:r>
              <a:rPr sz="1400" i="1" spc="-50" dirty="0">
                <a:latin typeface="Trebuchet MS"/>
                <a:cs typeface="Trebuchet MS"/>
              </a:rPr>
              <a:t>a </a:t>
            </a:r>
            <a:r>
              <a:rPr sz="1400" i="1" spc="-85" dirty="0">
                <a:latin typeface="Trebuchet MS"/>
                <a:cs typeface="Trebuchet MS"/>
              </a:rPr>
              <a:t>stable</a:t>
            </a:r>
            <a:r>
              <a:rPr sz="1400" i="1" spc="-125" dirty="0">
                <a:latin typeface="Trebuchet MS"/>
                <a:cs typeface="Trebuchet MS"/>
              </a:rPr>
              <a:t> </a:t>
            </a:r>
            <a:r>
              <a:rPr sz="1400" i="1" spc="-75" dirty="0">
                <a:latin typeface="Trebuchet MS"/>
                <a:cs typeface="Trebuchet MS"/>
              </a:rPr>
              <a:t>long-</a:t>
            </a:r>
            <a:r>
              <a:rPr sz="1400" i="1" spc="-95" dirty="0">
                <a:latin typeface="Trebuchet MS"/>
                <a:cs typeface="Trebuchet MS"/>
              </a:rPr>
              <a:t>term</a:t>
            </a:r>
            <a:r>
              <a:rPr sz="1400" i="1" spc="-125" dirty="0">
                <a:latin typeface="Trebuchet MS"/>
                <a:cs typeface="Trebuchet MS"/>
              </a:rPr>
              <a:t> </a:t>
            </a:r>
            <a:r>
              <a:rPr sz="1400" i="1" spc="-120" dirty="0">
                <a:latin typeface="Trebuchet MS"/>
                <a:cs typeface="Trebuchet MS"/>
              </a:rPr>
              <a:t>ﬁeld</a:t>
            </a:r>
            <a:r>
              <a:rPr sz="1400" i="1" spc="-125" dirty="0">
                <a:latin typeface="Trebuchet MS"/>
                <a:cs typeface="Trebuchet MS"/>
              </a:rPr>
              <a:t> </a:t>
            </a:r>
            <a:r>
              <a:rPr sz="1400" i="1" spc="-85" dirty="0">
                <a:latin typeface="Trebuchet MS"/>
                <a:cs typeface="Trebuchet MS"/>
              </a:rPr>
              <a:t>or</a:t>
            </a:r>
            <a:r>
              <a:rPr sz="1400" i="1" spc="-125" dirty="0">
                <a:latin typeface="Trebuchet MS"/>
                <a:cs typeface="Trebuchet MS"/>
              </a:rPr>
              <a:t> </a:t>
            </a:r>
            <a:r>
              <a:rPr sz="1400" i="1" spc="-10" dirty="0">
                <a:latin typeface="Trebuchet MS"/>
                <a:cs typeface="Trebuchet MS"/>
              </a:rPr>
              <a:t>career.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25125" y="3544225"/>
            <a:ext cx="4359275" cy="654050"/>
          </a:xfrm>
          <a:prstGeom prst="rect">
            <a:avLst/>
          </a:prstGeom>
          <a:solidFill>
            <a:srgbClr val="0DD183">
              <a:alpha val="57739"/>
            </a:srgbClr>
          </a:solidFill>
        </p:spPr>
        <p:txBody>
          <a:bodyPr vert="horz" wrap="square" lIns="0" tIns="6985" rIns="0" bIns="0" rtlCol="0">
            <a:spAutoFit/>
          </a:bodyPr>
          <a:lstStyle/>
          <a:p>
            <a:pPr marL="66675" marR="208279">
              <a:lnSpc>
                <a:spcPts val="1680"/>
              </a:lnSpc>
              <a:spcBef>
                <a:spcPts val="55"/>
              </a:spcBef>
            </a:pPr>
            <a:r>
              <a:rPr sz="1400" b="1" i="1" spc="-110" dirty="0">
                <a:latin typeface="Trebuchet MS"/>
                <a:cs typeface="Trebuchet MS"/>
              </a:rPr>
              <a:t>Easy</a:t>
            </a:r>
            <a:r>
              <a:rPr sz="1400" b="1" i="1" spc="-120" dirty="0">
                <a:latin typeface="Trebuchet MS"/>
                <a:cs typeface="Trebuchet MS"/>
              </a:rPr>
              <a:t> </a:t>
            </a:r>
            <a:r>
              <a:rPr sz="1400" b="1" i="1" spc="-100" dirty="0">
                <a:latin typeface="Trebuchet MS"/>
                <a:cs typeface="Trebuchet MS"/>
              </a:rPr>
              <a:t>Navigation.</a:t>
            </a:r>
            <a:r>
              <a:rPr sz="1400" b="1" i="1" spc="-120" dirty="0">
                <a:latin typeface="Trebuchet MS"/>
                <a:cs typeface="Trebuchet MS"/>
              </a:rPr>
              <a:t> </a:t>
            </a:r>
            <a:r>
              <a:rPr sz="1400" i="1" spc="-40" dirty="0">
                <a:latin typeface="Trebuchet MS"/>
                <a:cs typeface="Trebuchet MS"/>
              </a:rPr>
              <a:t>Have</a:t>
            </a:r>
            <a:r>
              <a:rPr sz="1400" i="1" spc="-120" dirty="0">
                <a:latin typeface="Trebuchet MS"/>
                <a:cs typeface="Trebuchet MS"/>
              </a:rPr>
              <a:t> </a:t>
            </a:r>
            <a:r>
              <a:rPr sz="1400" i="1" spc="-35" dirty="0">
                <a:latin typeface="Trebuchet MS"/>
                <a:cs typeface="Trebuchet MS"/>
              </a:rPr>
              <a:t>a</a:t>
            </a:r>
            <a:r>
              <a:rPr sz="1400" i="1" spc="-120" dirty="0">
                <a:latin typeface="Trebuchet MS"/>
                <a:cs typeface="Trebuchet MS"/>
              </a:rPr>
              <a:t> </a:t>
            </a:r>
            <a:r>
              <a:rPr sz="1400" i="1" spc="-80" dirty="0">
                <a:latin typeface="Trebuchet MS"/>
                <a:cs typeface="Trebuchet MS"/>
              </a:rPr>
              <a:t>single</a:t>
            </a:r>
            <a:r>
              <a:rPr sz="1400" i="1" spc="-114" dirty="0">
                <a:latin typeface="Trebuchet MS"/>
                <a:cs typeface="Trebuchet MS"/>
              </a:rPr>
              <a:t> </a:t>
            </a:r>
            <a:r>
              <a:rPr sz="1400" i="1" spc="-70" dirty="0">
                <a:latin typeface="Trebuchet MS"/>
                <a:cs typeface="Trebuchet MS"/>
              </a:rPr>
              <a:t>person</a:t>
            </a:r>
            <a:r>
              <a:rPr sz="1400" i="1" spc="-120" dirty="0">
                <a:latin typeface="Trebuchet MS"/>
                <a:cs typeface="Trebuchet MS"/>
              </a:rPr>
              <a:t> </a:t>
            </a:r>
            <a:r>
              <a:rPr sz="1400" i="1" spc="-60" dirty="0">
                <a:latin typeface="Trebuchet MS"/>
                <a:cs typeface="Trebuchet MS"/>
              </a:rPr>
              <a:t>who</a:t>
            </a:r>
            <a:r>
              <a:rPr sz="1400" i="1" spc="-120" dirty="0">
                <a:latin typeface="Trebuchet MS"/>
                <a:cs typeface="Trebuchet MS"/>
              </a:rPr>
              <a:t> </a:t>
            </a:r>
            <a:r>
              <a:rPr sz="1400" i="1" spc="-45" dirty="0">
                <a:latin typeface="Trebuchet MS"/>
                <a:cs typeface="Trebuchet MS"/>
              </a:rPr>
              <a:t>can</a:t>
            </a:r>
            <a:r>
              <a:rPr sz="1400" i="1" spc="-120" dirty="0">
                <a:latin typeface="Trebuchet MS"/>
                <a:cs typeface="Trebuchet MS"/>
              </a:rPr>
              <a:t> </a:t>
            </a:r>
            <a:r>
              <a:rPr sz="1400" i="1" spc="-60" dirty="0">
                <a:latin typeface="Trebuchet MS"/>
                <a:cs typeface="Trebuchet MS"/>
              </a:rPr>
              <a:t>assist</a:t>
            </a:r>
            <a:r>
              <a:rPr sz="1400" i="1" spc="-114" dirty="0">
                <a:latin typeface="Trebuchet MS"/>
                <a:cs typeface="Trebuchet MS"/>
              </a:rPr>
              <a:t> </a:t>
            </a:r>
            <a:r>
              <a:rPr sz="1400" i="1" spc="-25" dirty="0">
                <a:latin typeface="Trebuchet MS"/>
                <a:cs typeface="Trebuchet MS"/>
              </a:rPr>
              <a:t>me </a:t>
            </a:r>
            <a:r>
              <a:rPr sz="1400" i="1" spc="-80" dirty="0">
                <a:latin typeface="Trebuchet MS"/>
                <a:cs typeface="Trebuchet MS"/>
              </a:rPr>
              <a:t>with</a:t>
            </a:r>
            <a:r>
              <a:rPr sz="1400" i="1" spc="-100" dirty="0">
                <a:latin typeface="Trebuchet MS"/>
                <a:cs typeface="Trebuchet MS"/>
              </a:rPr>
              <a:t> </a:t>
            </a:r>
            <a:r>
              <a:rPr sz="1400" i="1" spc="-65" dirty="0">
                <a:latin typeface="Trebuchet MS"/>
                <a:cs typeface="Trebuchet MS"/>
              </a:rPr>
              <a:t>navigating</a:t>
            </a:r>
            <a:r>
              <a:rPr sz="1400" i="1" spc="-100" dirty="0">
                <a:latin typeface="Trebuchet MS"/>
                <a:cs typeface="Trebuchet MS"/>
              </a:rPr>
              <a:t> </a:t>
            </a:r>
            <a:r>
              <a:rPr sz="1400" i="1" spc="-70" dirty="0">
                <a:latin typeface="Trebuchet MS"/>
                <a:cs typeface="Trebuchet MS"/>
              </a:rPr>
              <a:t>my</a:t>
            </a:r>
            <a:r>
              <a:rPr sz="1400" i="1" spc="-100" dirty="0">
                <a:latin typeface="Trebuchet MS"/>
                <a:cs typeface="Trebuchet MS"/>
              </a:rPr>
              <a:t> </a:t>
            </a:r>
            <a:r>
              <a:rPr sz="1400" i="1" spc="-85" dirty="0">
                <a:latin typeface="Trebuchet MS"/>
                <a:cs typeface="Trebuchet MS"/>
              </a:rPr>
              <a:t>learning</a:t>
            </a:r>
            <a:r>
              <a:rPr sz="1400" i="1" spc="-95" dirty="0">
                <a:latin typeface="Trebuchet MS"/>
                <a:cs typeface="Trebuchet MS"/>
              </a:rPr>
              <a:t> </a:t>
            </a:r>
            <a:r>
              <a:rPr sz="1400" i="1" spc="-85" dirty="0">
                <a:latin typeface="Trebuchet MS"/>
                <a:cs typeface="Trebuchet MS"/>
              </a:rPr>
              <a:t>start-</a:t>
            </a:r>
            <a:r>
              <a:rPr sz="1400" i="1" spc="-90" dirty="0">
                <a:latin typeface="Trebuchet MS"/>
                <a:cs typeface="Trebuchet MS"/>
              </a:rPr>
              <a:t>to-</a:t>
            </a:r>
            <a:r>
              <a:rPr sz="1400" i="1" spc="-95" dirty="0">
                <a:latin typeface="Trebuchet MS"/>
                <a:cs typeface="Trebuchet MS"/>
              </a:rPr>
              <a:t>ﬁnish.</a:t>
            </a:r>
            <a:r>
              <a:rPr sz="1400" i="1" spc="-100" dirty="0">
                <a:latin typeface="Trebuchet MS"/>
                <a:cs typeface="Trebuchet MS"/>
              </a:rPr>
              <a:t> </a:t>
            </a:r>
            <a:r>
              <a:rPr sz="1400" i="1" spc="-30" dirty="0">
                <a:latin typeface="Trebuchet MS"/>
                <a:cs typeface="Trebuchet MS"/>
              </a:rPr>
              <a:t>Know</a:t>
            </a:r>
            <a:r>
              <a:rPr sz="1400" i="1" spc="-100" dirty="0">
                <a:latin typeface="Trebuchet MS"/>
                <a:cs typeface="Trebuchet MS"/>
              </a:rPr>
              <a:t> </a:t>
            </a:r>
            <a:r>
              <a:rPr sz="1400" i="1" spc="-20" dirty="0">
                <a:latin typeface="Trebuchet MS"/>
                <a:cs typeface="Trebuchet MS"/>
              </a:rPr>
              <a:t>that </a:t>
            </a:r>
            <a:r>
              <a:rPr sz="1400" i="1" spc="-70" dirty="0">
                <a:latin typeface="Trebuchet MS"/>
                <a:cs typeface="Trebuchet MS"/>
              </a:rPr>
              <a:t>someone</a:t>
            </a:r>
            <a:r>
              <a:rPr sz="1400" i="1" spc="-125" dirty="0">
                <a:latin typeface="Trebuchet MS"/>
                <a:cs typeface="Trebuchet MS"/>
              </a:rPr>
              <a:t> </a:t>
            </a:r>
            <a:r>
              <a:rPr sz="1400" i="1" spc="-75" dirty="0">
                <a:latin typeface="Trebuchet MS"/>
                <a:cs typeface="Trebuchet MS"/>
              </a:rPr>
              <a:t>cares</a:t>
            </a:r>
            <a:r>
              <a:rPr sz="1400" i="1" spc="-120" dirty="0">
                <a:latin typeface="Trebuchet MS"/>
                <a:cs typeface="Trebuchet MS"/>
              </a:rPr>
              <a:t> </a:t>
            </a:r>
            <a:r>
              <a:rPr sz="1400" i="1" spc="-65" dirty="0">
                <a:latin typeface="Trebuchet MS"/>
                <a:cs typeface="Trebuchet MS"/>
              </a:rPr>
              <a:t>about</a:t>
            </a:r>
            <a:r>
              <a:rPr sz="1400" i="1" spc="-120" dirty="0">
                <a:latin typeface="Trebuchet MS"/>
                <a:cs typeface="Trebuchet MS"/>
              </a:rPr>
              <a:t> </a:t>
            </a:r>
            <a:r>
              <a:rPr sz="1400" i="1" spc="-70" dirty="0">
                <a:latin typeface="Trebuchet MS"/>
                <a:cs typeface="Trebuchet MS"/>
              </a:rPr>
              <a:t>my</a:t>
            </a:r>
            <a:r>
              <a:rPr sz="1400" i="1" spc="-125" dirty="0">
                <a:latin typeface="Trebuchet MS"/>
                <a:cs typeface="Trebuchet MS"/>
              </a:rPr>
              <a:t> </a:t>
            </a:r>
            <a:r>
              <a:rPr sz="1400" i="1" spc="-10" dirty="0">
                <a:latin typeface="Trebuchet MS"/>
                <a:cs typeface="Trebuchet MS"/>
              </a:rPr>
              <a:t>situation.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6200" y="102210"/>
            <a:ext cx="34918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u="heavy" spc="-114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Prototype</a:t>
            </a:r>
            <a:r>
              <a:rPr sz="3000" b="1" u="heavy" spc="-21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3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Elements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44537" y="874862"/>
            <a:ext cx="1748789" cy="1748789"/>
            <a:chOff x="1044537" y="874862"/>
            <a:chExt cx="1748789" cy="1748789"/>
          </a:xfrm>
        </p:grpSpPr>
        <p:sp>
          <p:nvSpPr>
            <p:cNvPr id="8" name="object 8"/>
            <p:cNvSpPr/>
            <p:nvPr/>
          </p:nvSpPr>
          <p:spPr>
            <a:xfrm>
              <a:off x="1049299" y="8796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9300" y="8796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419161" y="1519813"/>
            <a:ext cx="10001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Local</a:t>
            </a:r>
            <a:r>
              <a:rPr sz="1400" spc="-15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Access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44537" y="1870962"/>
            <a:ext cx="1748789" cy="1748789"/>
            <a:chOff x="1044537" y="1870962"/>
            <a:chExt cx="1748789" cy="1748789"/>
          </a:xfrm>
        </p:grpSpPr>
        <p:sp>
          <p:nvSpPr>
            <p:cNvPr id="12" name="object 12"/>
            <p:cNvSpPr/>
            <p:nvPr/>
          </p:nvSpPr>
          <p:spPr>
            <a:xfrm>
              <a:off x="1049299" y="1875725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1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49300" y="1875725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1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426624" y="2515913"/>
            <a:ext cx="985519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67945" marR="5080" indent="-55880">
              <a:lnSpc>
                <a:spcPts val="1650"/>
              </a:lnSpc>
              <a:spcBef>
                <a:spcPts val="180"/>
              </a:spcBef>
            </a:pPr>
            <a:r>
              <a:rPr sz="1400" spc="-10" dirty="0">
                <a:latin typeface="Tahoma"/>
                <a:cs typeface="Tahoma"/>
              </a:rPr>
              <a:t>Relevance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&amp; </a:t>
            </a:r>
            <a:r>
              <a:rPr sz="1400" spc="-10" dirty="0">
                <a:latin typeface="Tahoma"/>
                <a:cs typeface="Tahoma"/>
              </a:rPr>
              <a:t>Immediacy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44537" y="3056112"/>
            <a:ext cx="1748789" cy="1748789"/>
            <a:chOff x="1044537" y="3056112"/>
            <a:chExt cx="1748789" cy="1748789"/>
          </a:xfrm>
        </p:grpSpPr>
        <p:sp>
          <p:nvSpPr>
            <p:cNvPr id="16" name="object 16"/>
            <p:cNvSpPr/>
            <p:nvPr/>
          </p:nvSpPr>
          <p:spPr>
            <a:xfrm>
              <a:off x="1049299" y="306087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4"/>
                  </a:lnTo>
                  <a:lnTo>
                    <a:pt x="59796" y="1187075"/>
                  </a:lnTo>
                  <a:lnTo>
                    <a:pt x="44330" y="1144394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5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4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8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4"/>
                  </a:lnTo>
                  <a:lnTo>
                    <a:pt x="1679303" y="1187075"/>
                  </a:lnTo>
                  <a:lnTo>
                    <a:pt x="1661705" y="1228684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49300" y="306087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5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4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8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4"/>
                  </a:lnTo>
                  <a:lnTo>
                    <a:pt x="1679303" y="1187075"/>
                  </a:lnTo>
                  <a:lnTo>
                    <a:pt x="1661705" y="1228684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4"/>
                  </a:lnTo>
                  <a:lnTo>
                    <a:pt x="59796" y="1187075"/>
                  </a:lnTo>
                  <a:lnTo>
                    <a:pt x="44330" y="1144394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405656" y="3701063"/>
            <a:ext cx="102743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00025" marR="5080" indent="-187960">
              <a:lnSpc>
                <a:spcPts val="1650"/>
              </a:lnSpc>
              <a:spcBef>
                <a:spcPts val="180"/>
              </a:spcBef>
            </a:pPr>
            <a:r>
              <a:rPr sz="1400" spc="-10" dirty="0">
                <a:latin typeface="Tahoma"/>
                <a:cs typeface="Tahoma"/>
              </a:rPr>
              <a:t>Personalized Support</a:t>
            </a:r>
            <a:endParaRPr sz="1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4537" y="874862"/>
            <a:ext cx="1748789" cy="3930015"/>
            <a:chOff x="1044537" y="874862"/>
            <a:chExt cx="1748789" cy="3930015"/>
          </a:xfrm>
        </p:grpSpPr>
        <p:sp>
          <p:nvSpPr>
            <p:cNvPr id="3" name="object 3"/>
            <p:cNvSpPr/>
            <p:nvPr/>
          </p:nvSpPr>
          <p:spPr>
            <a:xfrm>
              <a:off x="1049299" y="18757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1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9300" y="18757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1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9299" y="306087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4"/>
                  </a:lnTo>
                  <a:lnTo>
                    <a:pt x="59796" y="1187075"/>
                  </a:lnTo>
                  <a:lnTo>
                    <a:pt x="44330" y="1144394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5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4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8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4"/>
                  </a:lnTo>
                  <a:lnTo>
                    <a:pt x="1679303" y="1187075"/>
                  </a:lnTo>
                  <a:lnTo>
                    <a:pt x="1661705" y="1228684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9300" y="306087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5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4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8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4"/>
                  </a:lnTo>
                  <a:lnTo>
                    <a:pt x="1679303" y="1187075"/>
                  </a:lnTo>
                  <a:lnTo>
                    <a:pt x="1661705" y="1228684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4"/>
                  </a:lnTo>
                  <a:lnTo>
                    <a:pt x="59796" y="1187075"/>
                  </a:lnTo>
                  <a:lnTo>
                    <a:pt x="44330" y="1144394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49299" y="8796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9300" y="8796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06200" y="102210"/>
            <a:ext cx="51142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u="heavy" spc="-12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FLCC</a:t>
            </a:r>
            <a:r>
              <a:rPr sz="3000" b="1" u="heavy" spc="-27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22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GRIT</a:t>
            </a:r>
            <a:r>
              <a:rPr sz="3000" b="1" u="heavy" spc="-26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20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-</a:t>
            </a:r>
            <a:r>
              <a:rPr sz="3000" b="1" u="heavy" spc="-27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5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Community</a:t>
            </a:r>
            <a:r>
              <a:rPr sz="3000" b="1" u="heavy" spc="-26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0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Sites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4791" y="1249366"/>
            <a:ext cx="808355" cy="570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30"/>
              </a:lnSpc>
              <a:spcBef>
                <a:spcPts val="100"/>
              </a:spcBef>
            </a:pPr>
            <a:r>
              <a:rPr sz="1200" spc="-20" dirty="0">
                <a:latin typeface="Tahoma"/>
                <a:cs typeface="Tahoma"/>
              </a:rPr>
              <a:t>GRIT</a:t>
            </a:r>
            <a:endParaRPr sz="1200">
              <a:latin typeface="Tahoma"/>
              <a:cs typeface="Tahoma"/>
            </a:endParaRPr>
          </a:p>
          <a:p>
            <a:pPr marL="12700" marR="5080" algn="ctr">
              <a:lnSpc>
                <a:spcPts val="1430"/>
              </a:lnSpc>
              <a:spcBef>
                <a:spcPts val="45"/>
              </a:spcBef>
            </a:pPr>
            <a:r>
              <a:rPr sz="1200" spc="-10" dirty="0">
                <a:latin typeface="Tahoma"/>
                <a:cs typeface="Tahoma"/>
              </a:rPr>
              <a:t>Community Sites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2163" y="1538788"/>
            <a:ext cx="4318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ahoma"/>
                <a:cs typeface="Tahoma"/>
              </a:rPr>
              <a:t>Local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6225" y="2729545"/>
            <a:ext cx="3762375" cy="2006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Training</a:t>
            </a:r>
            <a:r>
              <a:rPr sz="1300" b="1" spc="-3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Delivered</a:t>
            </a:r>
            <a:r>
              <a:rPr sz="1300" b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at</a:t>
            </a:r>
            <a:r>
              <a:rPr sz="1300" b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local</a:t>
            </a:r>
            <a:r>
              <a:rPr sz="1300" b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community</a:t>
            </a:r>
            <a:r>
              <a:rPr sz="1300" b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sites:</a:t>
            </a:r>
            <a:endParaRPr sz="1300">
              <a:latin typeface="Arial"/>
              <a:cs typeface="Arial"/>
            </a:endParaRPr>
          </a:p>
          <a:p>
            <a:pPr marL="469265" indent="-327660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Site</a:t>
            </a:r>
            <a:r>
              <a:rPr sz="1300" b="1" spc="-3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provides</a:t>
            </a:r>
            <a:r>
              <a:rPr sz="1300" b="1" spc="-2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space</a:t>
            </a:r>
            <a:r>
              <a:rPr sz="1300" b="1" spc="-2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for</a:t>
            </a:r>
            <a:r>
              <a:rPr sz="1300" b="1" spc="-2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learning</a:t>
            </a:r>
            <a:endParaRPr sz="1300">
              <a:latin typeface="Arial"/>
              <a:cs typeface="Arial"/>
            </a:endParaRPr>
          </a:p>
          <a:p>
            <a:pPr marL="469265" indent="-327660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Time</a:t>
            </a:r>
            <a:r>
              <a:rPr sz="1300" b="1" spc="-2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for</a:t>
            </a:r>
            <a:r>
              <a:rPr sz="1300" b="1" spc="-2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programming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4472C4"/>
              </a:buClr>
              <a:buFont typeface="Arial"/>
              <a:buChar char="●"/>
            </a:pP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College</a:t>
            </a:r>
            <a:r>
              <a:rPr sz="1300" b="1" spc="-3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provides</a:t>
            </a:r>
            <a:endParaRPr sz="1300">
              <a:latin typeface="Arial"/>
              <a:cs typeface="Arial"/>
            </a:endParaRPr>
          </a:p>
          <a:p>
            <a:pPr marL="469265" indent="-327660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Technology</a:t>
            </a:r>
            <a:r>
              <a:rPr sz="1300" b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for</a:t>
            </a:r>
            <a:r>
              <a:rPr sz="1300" b="1" spc="-2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live</a:t>
            </a:r>
            <a:r>
              <a:rPr sz="1300" b="1" spc="-2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remote</a:t>
            </a:r>
            <a:r>
              <a:rPr sz="1300" b="1" spc="-2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instruction</a:t>
            </a:r>
            <a:endParaRPr sz="1300">
              <a:latin typeface="Arial"/>
              <a:cs typeface="Arial"/>
            </a:endParaRPr>
          </a:p>
          <a:p>
            <a:pPr marL="469265" indent="-327660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Employer-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validated </a:t>
            </a: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curriculum</a:t>
            </a:r>
            <a:endParaRPr sz="1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4472C4"/>
              </a:buClr>
              <a:buFont typeface="Arial"/>
              <a:buChar char="●"/>
            </a:pP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Learners</a:t>
            </a:r>
            <a:r>
              <a:rPr sz="1300" b="1" spc="-3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apply</a:t>
            </a:r>
            <a:r>
              <a:rPr sz="1300" b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through</a:t>
            </a:r>
            <a:r>
              <a:rPr sz="1300" b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college</a:t>
            </a:r>
            <a:endParaRPr sz="1300">
              <a:latin typeface="Arial"/>
              <a:cs typeface="Arial"/>
            </a:endParaRPr>
          </a:p>
          <a:p>
            <a:pPr marL="469265" indent="-327660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Funding</a:t>
            </a:r>
            <a:r>
              <a:rPr sz="1300" b="1" spc="-35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applications</a:t>
            </a:r>
            <a:r>
              <a:rPr sz="1300" b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done</a:t>
            </a:r>
            <a:r>
              <a:rPr sz="1300" b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4472C4"/>
                </a:solidFill>
                <a:latin typeface="Arial"/>
                <a:cs typeface="Arial"/>
              </a:rPr>
              <a:t>in</a:t>
            </a:r>
            <a:r>
              <a:rPr sz="1300" b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1300" b="1" spc="-10" dirty="0">
                <a:solidFill>
                  <a:srgbClr val="4472C4"/>
                </a:solidFill>
                <a:latin typeface="Arial"/>
                <a:cs typeface="Arial"/>
              </a:rPr>
              <a:t>background</a:t>
            </a:r>
            <a:endParaRPr sz="13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198049" y="1249674"/>
            <a:ext cx="4202430" cy="2843530"/>
            <a:chOff x="4198049" y="1249674"/>
            <a:chExt cx="4202430" cy="2843530"/>
          </a:xfrm>
        </p:grpSpPr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98049" y="1249674"/>
              <a:ext cx="4202425" cy="284304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55199" y="1287774"/>
              <a:ext cx="4088125" cy="272874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4537" y="874862"/>
            <a:ext cx="1748789" cy="3930015"/>
            <a:chOff x="1044537" y="874862"/>
            <a:chExt cx="1748789" cy="3930015"/>
          </a:xfrm>
        </p:grpSpPr>
        <p:sp>
          <p:nvSpPr>
            <p:cNvPr id="3" name="object 3"/>
            <p:cNvSpPr/>
            <p:nvPr/>
          </p:nvSpPr>
          <p:spPr>
            <a:xfrm>
              <a:off x="1049299" y="18757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1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49300" y="18757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1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9299" y="306087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4"/>
                  </a:lnTo>
                  <a:lnTo>
                    <a:pt x="59796" y="1187075"/>
                  </a:lnTo>
                  <a:lnTo>
                    <a:pt x="44330" y="1144394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5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4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8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4"/>
                  </a:lnTo>
                  <a:lnTo>
                    <a:pt x="1679303" y="1187075"/>
                  </a:lnTo>
                  <a:lnTo>
                    <a:pt x="1661705" y="1228684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9300" y="306087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5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4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8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4"/>
                  </a:lnTo>
                  <a:lnTo>
                    <a:pt x="1679303" y="1187075"/>
                  </a:lnTo>
                  <a:lnTo>
                    <a:pt x="1661705" y="1228684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4"/>
                  </a:lnTo>
                  <a:lnTo>
                    <a:pt x="59796" y="1187075"/>
                  </a:lnTo>
                  <a:lnTo>
                    <a:pt x="44330" y="1144394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49299" y="8796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49300" y="8796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76933" rIns="0" bIns="0" rtlCol="0">
            <a:spAutoFit/>
          </a:bodyPr>
          <a:lstStyle/>
          <a:p>
            <a:pPr marL="202565">
              <a:lnSpc>
                <a:spcPct val="100000"/>
              </a:lnSpc>
              <a:spcBef>
                <a:spcPts val="100"/>
              </a:spcBef>
            </a:pPr>
            <a:r>
              <a:rPr sz="3000" b="1" u="heavy" spc="-12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FLCC</a:t>
            </a:r>
            <a:r>
              <a:rPr sz="3000" b="1" u="heavy" spc="-27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22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GRIT</a:t>
            </a:r>
            <a:r>
              <a:rPr sz="3000" b="1" u="heavy" spc="-27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20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-</a:t>
            </a:r>
            <a:r>
              <a:rPr sz="3000" b="1" u="heavy" spc="-27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14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Distributed</a:t>
            </a:r>
            <a:r>
              <a:rPr sz="3000" b="1" u="heavy" spc="-27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5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Learn</a:t>
            </a:r>
            <a:r>
              <a:rPr sz="3000" b="1" spc="-150" dirty="0">
                <a:solidFill>
                  <a:srgbClr val="000000"/>
                </a:solidFill>
                <a:latin typeface="Tahoma"/>
                <a:cs typeface="Tahoma"/>
              </a:rPr>
              <a:t>ing</a:t>
            </a:r>
            <a:endParaRPr sz="30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14791" y="1249366"/>
            <a:ext cx="808355" cy="570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430"/>
              </a:lnSpc>
              <a:spcBef>
                <a:spcPts val="100"/>
              </a:spcBef>
            </a:pPr>
            <a:r>
              <a:rPr sz="1200" spc="-20" dirty="0">
                <a:latin typeface="Tahoma"/>
                <a:cs typeface="Tahoma"/>
              </a:rPr>
              <a:t>GRIT</a:t>
            </a:r>
            <a:endParaRPr sz="1200">
              <a:latin typeface="Tahoma"/>
              <a:cs typeface="Tahoma"/>
            </a:endParaRPr>
          </a:p>
          <a:p>
            <a:pPr marL="12700" marR="5080" algn="ctr">
              <a:lnSpc>
                <a:spcPts val="1430"/>
              </a:lnSpc>
              <a:spcBef>
                <a:spcPts val="45"/>
              </a:spcBef>
            </a:pPr>
            <a:r>
              <a:rPr sz="1200" spc="-10" dirty="0">
                <a:latin typeface="Tahoma"/>
                <a:cs typeface="Tahoma"/>
              </a:rPr>
              <a:t>Community Sites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2163" y="1538788"/>
            <a:ext cx="4318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ahoma"/>
                <a:cs typeface="Tahoma"/>
              </a:rPr>
              <a:t>Local</a:t>
            </a:r>
            <a:endParaRPr sz="14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960150" y="829412"/>
            <a:ext cx="1478915" cy="1025525"/>
            <a:chOff x="2960150" y="829412"/>
            <a:chExt cx="1478915" cy="102552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60150" y="829412"/>
              <a:ext cx="1478749" cy="10250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17300" y="867512"/>
              <a:ext cx="1364449" cy="910749"/>
            </a:xfrm>
            <a:prstGeom prst="rect">
              <a:avLst/>
            </a:prstGeom>
          </p:spPr>
        </p:pic>
      </p:grpSp>
      <p:graphicFrame>
        <p:nvGraphicFramePr>
          <p:cNvPr id="15" name="object 15"/>
          <p:cNvGraphicFramePr>
            <a:graphicFrameLocks noGrp="1"/>
          </p:cNvGraphicFramePr>
          <p:nvPr/>
        </p:nvGraphicFramePr>
        <p:xfrm>
          <a:off x="3012537" y="2054687"/>
          <a:ext cx="5706110" cy="2618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501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8965">
                <a:tc>
                  <a:txBody>
                    <a:bodyPr/>
                    <a:lstStyle/>
                    <a:p>
                      <a:pPr marL="85725" marR="36258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Knowledge-Based Learning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Hybrid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Live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online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at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local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sites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65">
                <a:tc>
                  <a:txBody>
                    <a:bodyPr/>
                    <a:lstStyle/>
                    <a:p>
                      <a:pPr marL="85725" marR="36258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Knowledge-Based Assessment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Hybrid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Online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Live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async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Skill-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1400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Learning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Virtual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Reality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Live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onsite,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at-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home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965">
                <a:tc>
                  <a:txBody>
                    <a:bodyPr/>
                    <a:lstStyle/>
                    <a:p>
                      <a:pPr marL="85725" marR="83693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Skill-Based Assessment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26162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Virtual</a:t>
                      </a:r>
                      <a:r>
                        <a:rPr sz="14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Reality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Portable</a:t>
                      </a:r>
                      <a:r>
                        <a:rPr sz="1400" spc="-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Lab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 marR="66675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Local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sites,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 at-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home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Local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sites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605"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Company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Specific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Company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Site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10" dirty="0">
                          <a:latin typeface="Arial"/>
                          <a:cs typeface="Arial"/>
                        </a:rPr>
                        <a:t>On-the-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job</a:t>
                      </a:r>
                      <a:r>
                        <a:rPr sz="1400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10" dirty="0">
                          <a:latin typeface="Arial"/>
                          <a:cs typeface="Arial"/>
                        </a:rPr>
                        <a:t>training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200" y="102210"/>
            <a:ext cx="521906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u="heavy" spc="-7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Pilot</a:t>
            </a:r>
            <a:r>
              <a:rPr sz="3000" b="1" u="heavy" spc="-26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9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Launch</a:t>
            </a:r>
            <a:r>
              <a:rPr sz="3000" b="1" u="heavy" spc="-26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7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Phase</a:t>
            </a:r>
            <a:r>
              <a:rPr sz="3000" b="1" u="heavy" spc="-26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2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FLCC</a:t>
            </a:r>
            <a:r>
              <a:rPr sz="3000" b="1" u="heavy" spc="-26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5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GRIT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4537" y="874862"/>
            <a:ext cx="1748789" cy="2745105"/>
            <a:chOff x="1044537" y="874862"/>
            <a:chExt cx="1748789" cy="2745105"/>
          </a:xfrm>
        </p:grpSpPr>
        <p:sp>
          <p:nvSpPr>
            <p:cNvPr id="4" name="object 4"/>
            <p:cNvSpPr/>
            <p:nvPr/>
          </p:nvSpPr>
          <p:spPr>
            <a:xfrm>
              <a:off x="1049299" y="8796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49300" y="8796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9299" y="18757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1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70AD4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49300" y="187572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4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1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9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5"/>
                  </a:lnTo>
                  <a:lnTo>
                    <a:pt x="1679303" y="1187075"/>
                  </a:lnTo>
                  <a:lnTo>
                    <a:pt x="1661705" y="1228685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5"/>
                  </a:lnTo>
                  <a:lnTo>
                    <a:pt x="59796" y="1187075"/>
                  </a:lnTo>
                  <a:lnTo>
                    <a:pt x="44330" y="1144395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89139" y="2635991"/>
            <a:ext cx="1059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Tahoma"/>
                <a:cs typeface="Tahoma"/>
              </a:rPr>
              <a:t>Micropathways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44537" y="3056112"/>
            <a:ext cx="1748789" cy="1748789"/>
            <a:chOff x="1044537" y="3056112"/>
            <a:chExt cx="1748789" cy="1748789"/>
          </a:xfrm>
        </p:grpSpPr>
        <p:sp>
          <p:nvSpPr>
            <p:cNvPr id="10" name="object 10"/>
            <p:cNvSpPr/>
            <p:nvPr/>
          </p:nvSpPr>
          <p:spPr>
            <a:xfrm>
              <a:off x="1049299" y="306087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869549" y="1739099"/>
                  </a:move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4"/>
                  </a:lnTo>
                  <a:lnTo>
                    <a:pt x="59796" y="1187075"/>
                  </a:lnTo>
                  <a:lnTo>
                    <a:pt x="44330" y="1144394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5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4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5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8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4"/>
                  </a:lnTo>
                  <a:lnTo>
                    <a:pt x="1679303" y="1187075"/>
                  </a:lnTo>
                  <a:lnTo>
                    <a:pt x="1661705" y="1228684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9300" y="3060874"/>
              <a:ext cx="1739264" cy="1739264"/>
            </a:xfrm>
            <a:custGeom>
              <a:avLst/>
              <a:gdLst/>
              <a:ahLst/>
              <a:cxnLst/>
              <a:rect l="l" t="t" r="r" b="b"/>
              <a:pathLst>
                <a:path w="1739264" h="1739264">
                  <a:moveTo>
                    <a:pt x="0" y="869549"/>
                  </a:moveTo>
                  <a:lnTo>
                    <a:pt x="1286" y="821840"/>
                  </a:lnTo>
                  <a:lnTo>
                    <a:pt x="5102" y="774802"/>
                  </a:lnTo>
                  <a:lnTo>
                    <a:pt x="11380" y="728504"/>
                  </a:lnTo>
                  <a:lnTo>
                    <a:pt x="20055" y="683011"/>
                  </a:lnTo>
                  <a:lnTo>
                    <a:pt x="31061" y="638389"/>
                  </a:lnTo>
                  <a:lnTo>
                    <a:pt x="44330" y="594705"/>
                  </a:lnTo>
                  <a:lnTo>
                    <a:pt x="59796" y="552024"/>
                  </a:lnTo>
                  <a:lnTo>
                    <a:pt x="77394" y="510414"/>
                  </a:lnTo>
                  <a:lnTo>
                    <a:pt x="97057" y="469941"/>
                  </a:lnTo>
                  <a:lnTo>
                    <a:pt x="118719" y="430671"/>
                  </a:lnTo>
                  <a:lnTo>
                    <a:pt x="142312" y="392670"/>
                  </a:lnTo>
                  <a:lnTo>
                    <a:pt x="167772" y="356005"/>
                  </a:lnTo>
                  <a:lnTo>
                    <a:pt x="195032" y="320741"/>
                  </a:lnTo>
                  <a:lnTo>
                    <a:pt x="224025" y="286946"/>
                  </a:lnTo>
                  <a:lnTo>
                    <a:pt x="254685" y="254685"/>
                  </a:lnTo>
                  <a:lnTo>
                    <a:pt x="286946" y="224025"/>
                  </a:lnTo>
                  <a:lnTo>
                    <a:pt x="320741" y="195032"/>
                  </a:lnTo>
                  <a:lnTo>
                    <a:pt x="356005" y="167772"/>
                  </a:lnTo>
                  <a:lnTo>
                    <a:pt x="392670" y="142312"/>
                  </a:lnTo>
                  <a:lnTo>
                    <a:pt x="430671" y="118719"/>
                  </a:lnTo>
                  <a:lnTo>
                    <a:pt x="469941" y="97057"/>
                  </a:lnTo>
                  <a:lnTo>
                    <a:pt x="510414" y="77394"/>
                  </a:lnTo>
                  <a:lnTo>
                    <a:pt x="552024" y="59796"/>
                  </a:lnTo>
                  <a:lnTo>
                    <a:pt x="594704" y="44330"/>
                  </a:lnTo>
                  <a:lnTo>
                    <a:pt x="638389" y="31061"/>
                  </a:lnTo>
                  <a:lnTo>
                    <a:pt x="683011" y="20055"/>
                  </a:lnTo>
                  <a:lnTo>
                    <a:pt x="728504" y="11380"/>
                  </a:lnTo>
                  <a:lnTo>
                    <a:pt x="774802" y="5102"/>
                  </a:lnTo>
                  <a:lnTo>
                    <a:pt x="821840" y="1286"/>
                  </a:lnTo>
                  <a:lnTo>
                    <a:pt x="869549" y="0"/>
                  </a:lnTo>
                  <a:lnTo>
                    <a:pt x="918806" y="1394"/>
                  </a:lnTo>
                  <a:lnTo>
                    <a:pt x="967666" y="5550"/>
                  </a:lnTo>
                  <a:lnTo>
                    <a:pt x="1016025" y="12421"/>
                  </a:lnTo>
                  <a:lnTo>
                    <a:pt x="1063775" y="21965"/>
                  </a:lnTo>
                  <a:lnTo>
                    <a:pt x="1110810" y="34137"/>
                  </a:lnTo>
                  <a:lnTo>
                    <a:pt x="1157025" y="48894"/>
                  </a:lnTo>
                  <a:lnTo>
                    <a:pt x="1202312" y="66190"/>
                  </a:lnTo>
                  <a:lnTo>
                    <a:pt x="1246565" y="85982"/>
                  </a:lnTo>
                  <a:lnTo>
                    <a:pt x="1289678" y="108227"/>
                  </a:lnTo>
                  <a:lnTo>
                    <a:pt x="1331544" y="132879"/>
                  </a:lnTo>
                  <a:lnTo>
                    <a:pt x="1372057" y="159895"/>
                  </a:lnTo>
                  <a:lnTo>
                    <a:pt x="1411111" y="189230"/>
                  </a:lnTo>
                  <a:lnTo>
                    <a:pt x="1448599" y="220842"/>
                  </a:lnTo>
                  <a:lnTo>
                    <a:pt x="1484414" y="254684"/>
                  </a:lnTo>
                  <a:lnTo>
                    <a:pt x="1518257" y="290500"/>
                  </a:lnTo>
                  <a:lnTo>
                    <a:pt x="1549868" y="327988"/>
                  </a:lnTo>
                  <a:lnTo>
                    <a:pt x="1579204" y="367042"/>
                  </a:lnTo>
                  <a:lnTo>
                    <a:pt x="1606220" y="407555"/>
                  </a:lnTo>
                  <a:lnTo>
                    <a:pt x="1630872" y="449421"/>
                  </a:lnTo>
                  <a:lnTo>
                    <a:pt x="1653117" y="492534"/>
                  </a:lnTo>
                  <a:lnTo>
                    <a:pt x="1672909" y="536787"/>
                  </a:lnTo>
                  <a:lnTo>
                    <a:pt x="1690205" y="582074"/>
                  </a:lnTo>
                  <a:lnTo>
                    <a:pt x="1704962" y="628288"/>
                  </a:lnTo>
                  <a:lnTo>
                    <a:pt x="1717134" y="675324"/>
                  </a:lnTo>
                  <a:lnTo>
                    <a:pt x="1726678" y="723074"/>
                  </a:lnTo>
                  <a:lnTo>
                    <a:pt x="1733549" y="771433"/>
                  </a:lnTo>
                  <a:lnTo>
                    <a:pt x="1737705" y="820293"/>
                  </a:lnTo>
                  <a:lnTo>
                    <a:pt x="1739099" y="869549"/>
                  </a:lnTo>
                  <a:lnTo>
                    <a:pt x="1737813" y="917259"/>
                  </a:lnTo>
                  <a:lnTo>
                    <a:pt x="1733997" y="964297"/>
                  </a:lnTo>
                  <a:lnTo>
                    <a:pt x="1727719" y="1010595"/>
                  </a:lnTo>
                  <a:lnTo>
                    <a:pt x="1719044" y="1056088"/>
                  </a:lnTo>
                  <a:lnTo>
                    <a:pt x="1708038" y="1100710"/>
                  </a:lnTo>
                  <a:lnTo>
                    <a:pt x="1694769" y="1144394"/>
                  </a:lnTo>
                  <a:lnTo>
                    <a:pt x="1679303" y="1187075"/>
                  </a:lnTo>
                  <a:lnTo>
                    <a:pt x="1661705" y="1228684"/>
                  </a:lnTo>
                  <a:lnTo>
                    <a:pt x="1642042" y="1269158"/>
                  </a:lnTo>
                  <a:lnTo>
                    <a:pt x="1620380" y="1308428"/>
                  </a:lnTo>
                  <a:lnTo>
                    <a:pt x="1596787" y="1346429"/>
                  </a:lnTo>
                  <a:lnTo>
                    <a:pt x="1571327" y="1383094"/>
                  </a:lnTo>
                  <a:lnTo>
                    <a:pt x="1544067" y="1418358"/>
                  </a:lnTo>
                  <a:lnTo>
                    <a:pt x="1515074" y="1452153"/>
                  </a:lnTo>
                  <a:lnTo>
                    <a:pt x="1484414" y="1484414"/>
                  </a:lnTo>
                  <a:lnTo>
                    <a:pt x="1452153" y="1515074"/>
                  </a:lnTo>
                  <a:lnTo>
                    <a:pt x="1418358" y="1544067"/>
                  </a:lnTo>
                  <a:lnTo>
                    <a:pt x="1383094" y="1571327"/>
                  </a:lnTo>
                  <a:lnTo>
                    <a:pt x="1346429" y="1596787"/>
                  </a:lnTo>
                  <a:lnTo>
                    <a:pt x="1308428" y="1620380"/>
                  </a:lnTo>
                  <a:lnTo>
                    <a:pt x="1269158" y="1642042"/>
                  </a:lnTo>
                  <a:lnTo>
                    <a:pt x="1228685" y="1661705"/>
                  </a:lnTo>
                  <a:lnTo>
                    <a:pt x="1187075" y="1679303"/>
                  </a:lnTo>
                  <a:lnTo>
                    <a:pt x="1144395" y="1694769"/>
                  </a:lnTo>
                  <a:lnTo>
                    <a:pt x="1100710" y="1708038"/>
                  </a:lnTo>
                  <a:lnTo>
                    <a:pt x="1056088" y="1719044"/>
                  </a:lnTo>
                  <a:lnTo>
                    <a:pt x="1010595" y="1727719"/>
                  </a:lnTo>
                  <a:lnTo>
                    <a:pt x="964297" y="1733997"/>
                  </a:lnTo>
                  <a:lnTo>
                    <a:pt x="917259" y="1737813"/>
                  </a:lnTo>
                  <a:lnTo>
                    <a:pt x="869549" y="1739099"/>
                  </a:lnTo>
                  <a:lnTo>
                    <a:pt x="821840" y="1737813"/>
                  </a:lnTo>
                  <a:lnTo>
                    <a:pt x="774802" y="1733997"/>
                  </a:lnTo>
                  <a:lnTo>
                    <a:pt x="728504" y="1727719"/>
                  </a:lnTo>
                  <a:lnTo>
                    <a:pt x="683011" y="1719044"/>
                  </a:lnTo>
                  <a:lnTo>
                    <a:pt x="638389" y="1708038"/>
                  </a:lnTo>
                  <a:lnTo>
                    <a:pt x="594704" y="1694769"/>
                  </a:lnTo>
                  <a:lnTo>
                    <a:pt x="552024" y="1679303"/>
                  </a:lnTo>
                  <a:lnTo>
                    <a:pt x="510414" y="1661705"/>
                  </a:lnTo>
                  <a:lnTo>
                    <a:pt x="469941" y="1642042"/>
                  </a:lnTo>
                  <a:lnTo>
                    <a:pt x="430671" y="1620380"/>
                  </a:lnTo>
                  <a:lnTo>
                    <a:pt x="392670" y="1596787"/>
                  </a:lnTo>
                  <a:lnTo>
                    <a:pt x="356005" y="1571327"/>
                  </a:lnTo>
                  <a:lnTo>
                    <a:pt x="320741" y="1544067"/>
                  </a:lnTo>
                  <a:lnTo>
                    <a:pt x="286946" y="1515074"/>
                  </a:lnTo>
                  <a:lnTo>
                    <a:pt x="254685" y="1484414"/>
                  </a:lnTo>
                  <a:lnTo>
                    <a:pt x="224025" y="1452153"/>
                  </a:lnTo>
                  <a:lnTo>
                    <a:pt x="195032" y="1418358"/>
                  </a:lnTo>
                  <a:lnTo>
                    <a:pt x="167772" y="1383094"/>
                  </a:lnTo>
                  <a:lnTo>
                    <a:pt x="142312" y="1346429"/>
                  </a:lnTo>
                  <a:lnTo>
                    <a:pt x="118719" y="1308428"/>
                  </a:lnTo>
                  <a:lnTo>
                    <a:pt x="97057" y="1269158"/>
                  </a:lnTo>
                  <a:lnTo>
                    <a:pt x="77394" y="1228684"/>
                  </a:lnTo>
                  <a:lnTo>
                    <a:pt x="59796" y="1187075"/>
                  </a:lnTo>
                  <a:lnTo>
                    <a:pt x="44330" y="1144394"/>
                  </a:lnTo>
                  <a:lnTo>
                    <a:pt x="31061" y="1100710"/>
                  </a:lnTo>
                  <a:lnTo>
                    <a:pt x="20055" y="1056088"/>
                  </a:lnTo>
                  <a:lnTo>
                    <a:pt x="11380" y="1010595"/>
                  </a:lnTo>
                  <a:lnTo>
                    <a:pt x="5102" y="964297"/>
                  </a:lnTo>
                  <a:lnTo>
                    <a:pt x="1286" y="917259"/>
                  </a:lnTo>
                  <a:lnTo>
                    <a:pt x="0" y="869549"/>
                  </a:lnTo>
                  <a:close/>
                </a:path>
              </a:pathLst>
            </a:custGeom>
            <a:ln w="9524">
              <a:solidFill>
                <a:srgbClr val="44546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29725" y="652238"/>
            <a:ext cx="3630929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Credentials</a:t>
            </a:r>
            <a:r>
              <a:rPr sz="1400" b="1" spc="-35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that</a:t>
            </a:r>
            <a:r>
              <a:rPr sz="1400" b="1" spc="-35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70AD47"/>
                </a:solidFill>
                <a:latin typeface="Arial"/>
                <a:cs typeface="Arial"/>
              </a:rPr>
              <a:t>are: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In</a:t>
            </a:r>
            <a:r>
              <a:rPr sz="1400" b="1" spc="-15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a</a:t>
            </a:r>
            <a:r>
              <a:rPr sz="1400" b="1" spc="-15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high</a:t>
            </a:r>
            <a:r>
              <a:rPr sz="1400" b="1" spc="-15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growth</a:t>
            </a:r>
            <a:r>
              <a:rPr sz="1400" b="1" spc="-15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0AD47"/>
                </a:solidFill>
                <a:latin typeface="Arial"/>
                <a:cs typeface="Arial"/>
              </a:rPr>
              <a:t>sector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Relevant</a:t>
            </a:r>
            <a:r>
              <a:rPr sz="1400" b="1" spc="-20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to</a:t>
            </a:r>
            <a:r>
              <a:rPr sz="1400" b="1" spc="-20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0AD47"/>
                </a:solidFill>
                <a:latin typeface="Arial"/>
                <a:cs typeface="Arial"/>
              </a:rPr>
              <a:t>in-</a:t>
            </a: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demand</a:t>
            </a:r>
            <a:r>
              <a:rPr sz="1400" b="1" spc="-15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0AD47"/>
                </a:solidFill>
                <a:latin typeface="Arial"/>
                <a:cs typeface="Arial"/>
              </a:rPr>
              <a:t>occupations</a:t>
            </a:r>
            <a:endParaRPr sz="1400">
              <a:latin typeface="Arial"/>
              <a:cs typeface="Arial"/>
            </a:endParaRPr>
          </a:p>
          <a:p>
            <a:pPr marL="469265" indent="-335915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Employer</a:t>
            </a:r>
            <a:r>
              <a:rPr sz="1400" b="1" spc="-40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70AD47"/>
                </a:solidFill>
                <a:latin typeface="Arial"/>
                <a:cs typeface="Arial"/>
              </a:rPr>
              <a:t>Validated</a:t>
            </a:r>
            <a:endParaRPr sz="1400">
              <a:latin typeface="Arial"/>
              <a:cs typeface="Arial"/>
            </a:endParaRPr>
          </a:p>
          <a:p>
            <a:pPr marL="469265" marR="5080" indent="-335915">
              <a:lnSpc>
                <a:spcPct val="100000"/>
              </a:lnSpc>
              <a:buChar char="●"/>
              <a:tabLst>
                <a:tab pos="469265" algn="l"/>
                <a:tab pos="469900" algn="l"/>
              </a:tabLst>
            </a:pP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Attainable</a:t>
            </a:r>
            <a:r>
              <a:rPr sz="1400" b="1" spc="-45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quickly</a:t>
            </a:r>
            <a:r>
              <a:rPr sz="1400" b="1" spc="-30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(ideally</a:t>
            </a:r>
            <a:r>
              <a:rPr sz="1400" b="1" spc="-30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less</a:t>
            </a:r>
            <a:r>
              <a:rPr sz="1400" b="1" spc="-30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70AD47"/>
                </a:solidFill>
                <a:latin typeface="Arial"/>
                <a:cs typeface="Arial"/>
              </a:rPr>
              <a:t>than</a:t>
            </a:r>
            <a:r>
              <a:rPr sz="1400" b="1" spc="-30" dirty="0">
                <a:solidFill>
                  <a:srgbClr val="70AD47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70AD47"/>
                </a:solidFill>
                <a:latin typeface="Arial"/>
                <a:cs typeface="Arial"/>
              </a:rPr>
              <a:t>6 </a:t>
            </a:r>
            <a:r>
              <a:rPr sz="1400" b="1" spc="-10" dirty="0">
                <a:solidFill>
                  <a:srgbClr val="70AD47"/>
                </a:solidFill>
                <a:latin typeface="Arial"/>
                <a:cs typeface="Arial"/>
              </a:rPr>
              <a:t>months)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4150" y="1114499"/>
            <a:ext cx="4636975" cy="34665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2774" y="832478"/>
            <a:ext cx="299021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FLCC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GRIT</a:t>
            </a:r>
            <a:r>
              <a:rPr sz="1400" spc="3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Feb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through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May,</a:t>
            </a:r>
            <a:r>
              <a:rPr sz="1400" spc="-20" dirty="0">
                <a:latin typeface="Arial"/>
                <a:cs typeface="Arial"/>
              </a:rPr>
              <a:t> 2022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9231" y="1264223"/>
            <a:ext cx="2472690" cy="246697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600" b="1" i="1" spc="-10" dirty="0">
                <a:latin typeface="Arial"/>
                <a:cs typeface="Arial"/>
              </a:rPr>
              <a:t>Sites</a:t>
            </a:r>
            <a:endParaRPr sz="1600">
              <a:latin typeface="Arial"/>
              <a:cs typeface="Arial"/>
            </a:endParaRPr>
          </a:p>
          <a:p>
            <a:pPr marL="12700" marR="108585">
              <a:lnSpc>
                <a:spcPts val="1730"/>
              </a:lnSpc>
              <a:spcBef>
                <a:spcPts val="925"/>
              </a:spcBef>
            </a:pPr>
            <a:r>
              <a:rPr sz="1600" b="1" dirty="0">
                <a:latin typeface="Arial"/>
                <a:cs typeface="Arial"/>
              </a:rPr>
              <a:t>Yates</a:t>
            </a:r>
            <a:r>
              <a:rPr sz="1600" b="1" spc="-7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County</a:t>
            </a:r>
            <a:r>
              <a:rPr sz="1600" b="1" spc="-6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Workforce Development</a:t>
            </a:r>
            <a:endParaRPr sz="16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80"/>
              </a:spcBef>
            </a:pPr>
            <a:r>
              <a:rPr sz="1600" dirty="0">
                <a:latin typeface="Arial"/>
                <a:cs typeface="Arial"/>
              </a:rPr>
              <a:t>Penn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Yan,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NY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ts val="1730"/>
              </a:lnSpc>
              <a:spcBef>
                <a:spcPts val="925"/>
              </a:spcBef>
            </a:pPr>
            <a:r>
              <a:rPr sz="1600" b="1" dirty="0">
                <a:latin typeface="Arial"/>
                <a:cs typeface="Arial"/>
              </a:rPr>
              <a:t>Bloomfield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CSD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Learning </a:t>
            </a:r>
            <a:r>
              <a:rPr sz="1600" b="1" spc="-25" dirty="0">
                <a:latin typeface="Arial"/>
                <a:cs typeface="Arial"/>
              </a:rPr>
              <a:t>Lab</a:t>
            </a:r>
            <a:endParaRPr sz="16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80"/>
              </a:spcBef>
            </a:pPr>
            <a:r>
              <a:rPr sz="1600" dirty="0">
                <a:latin typeface="Arial"/>
                <a:cs typeface="Arial"/>
              </a:rPr>
              <a:t>Bloomfield,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NY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10"/>
              </a:spcBef>
            </a:pPr>
            <a:r>
              <a:rPr sz="1600" b="1" dirty="0">
                <a:latin typeface="Arial"/>
                <a:cs typeface="Arial"/>
              </a:rPr>
              <a:t>At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20" dirty="0">
                <a:latin typeface="Arial"/>
                <a:cs typeface="Arial"/>
              </a:rPr>
              <a:t>Home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50719" y="1264630"/>
            <a:ext cx="2356485" cy="2050414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400" b="1" i="1" spc="-10" dirty="0">
                <a:latin typeface="Arial"/>
                <a:cs typeface="Arial"/>
              </a:rPr>
              <a:t>Program</a:t>
            </a:r>
            <a:endParaRPr sz="1400">
              <a:latin typeface="Arial"/>
              <a:cs typeface="Arial"/>
            </a:endParaRPr>
          </a:p>
          <a:p>
            <a:pPr marL="12700" marR="627380">
              <a:lnSpc>
                <a:spcPts val="1510"/>
              </a:lnSpc>
              <a:spcBef>
                <a:spcPts val="925"/>
              </a:spcBef>
            </a:pPr>
            <a:r>
              <a:rPr sz="1400" b="1" dirty="0">
                <a:latin typeface="Arial"/>
                <a:cs typeface="Arial"/>
              </a:rPr>
              <a:t>Certified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Production Technician</a:t>
            </a:r>
            <a:r>
              <a:rPr sz="1400" b="1" spc="-5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Plus</a:t>
            </a:r>
            <a:endParaRPr sz="1400">
              <a:latin typeface="Arial"/>
              <a:cs typeface="Arial"/>
            </a:endParaRPr>
          </a:p>
          <a:p>
            <a:pPr marL="469900" marR="5080">
              <a:lnSpc>
                <a:spcPts val="2630"/>
              </a:lnSpc>
              <a:spcBef>
                <a:spcPts val="180"/>
              </a:spcBef>
            </a:pPr>
            <a:r>
              <a:rPr sz="1600" dirty="0">
                <a:latin typeface="Arial"/>
                <a:cs typeface="Arial"/>
              </a:rPr>
              <a:t>National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Certification High-</a:t>
            </a:r>
            <a:r>
              <a:rPr sz="1600" dirty="0">
                <a:latin typeface="Arial"/>
                <a:cs typeface="Arial"/>
              </a:rPr>
              <a:t>growth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sector</a:t>
            </a:r>
            <a:endParaRPr sz="1600">
              <a:latin typeface="Arial"/>
              <a:cs typeface="Arial"/>
            </a:endParaRPr>
          </a:p>
          <a:p>
            <a:pPr marL="469900" marR="636270">
              <a:lnSpc>
                <a:spcPts val="1730"/>
              </a:lnSpc>
              <a:spcBef>
                <a:spcPts val="715"/>
              </a:spcBef>
            </a:pPr>
            <a:r>
              <a:rPr sz="1600" dirty="0">
                <a:latin typeface="Arial"/>
                <a:cs typeface="Arial"/>
              </a:rPr>
              <a:t>13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in-demand occupations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74656" y="1208201"/>
            <a:ext cx="2483485" cy="2889250"/>
          </a:xfrm>
          <a:prstGeom prst="rect">
            <a:avLst/>
          </a:prstGeom>
        </p:spPr>
        <p:txBody>
          <a:bodyPr vert="horz" wrap="square" lIns="0" tIns="1009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95"/>
              </a:spcBef>
            </a:pPr>
            <a:r>
              <a:rPr sz="2100" b="1" i="1" u="heavy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Outcomes</a:t>
            </a:r>
            <a:endParaRPr sz="2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300" b="1" dirty="0">
                <a:latin typeface="Arial"/>
                <a:cs typeface="Arial"/>
              </a:rPr>
              <a:t>13</a:t>
            </a:r>
            <a:r>
              <a:rPr sz="1300" b="1" spc="-25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enrolled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300" b="1" dirty="0">
                <a:latin typeface="Arial"/>
                <a:cs typeface="Arial"/>
              </a:rPr>
              <a:t>12</a:t>
            </a:r>
            <a:r>
              <a:rPr sz="1300" b="1" spc="-25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completed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sz="1300" b="1" spc="-10" dirty="0">
                <a:latin typeface="Arial"/>
                <a:cs typeface="Arial"/>
              </a:rPr>
              <a:t>11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received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credential</a:t>
            </a:r>
            <a:endParaRPr sz="1300">
              <a:latin typeface="Arial"/>
              <a:cs typeface="Arial"/>
            </a:endParaRPr>
          </a:p>
          <a:p>
            <a:pPr marL="12700" marR="225425">
              <a:lnSpc>
                <a:spcPct val="69700"/>
              </a:lnSpc>
              <a:spcBef>
                <a:spcPts val="900"/>
              </a:spcBef>
            </a:pPr>
            <a:r>
              <a:rPr sz="1300" b="1" spc="-10" dirty="0">
                <a:latin typeface="Arial"/>
                <a:cs typeface="Arial"/>
              </a:rPr>
              <a:t>11</a:t>
            </a:r>
            <a:r>
              <a:rPr sz="1300" b="1" spc="-5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employed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in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sector</a:t>
            </a:r>
            <a:r>
              <a:rPr sz="1300" b="1" spc="-5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within </a:t>
            </a:r>
            <a:r>
              <a:rPr sz="1300" b="1" spc="-20" dirty="0">
                <a:latin typeface="Arial"/>
                <a:cs typeface="Arial"/>
              </a:rPr>
              <a:t>30-</a:t>
            </a:r>
            <a:r>
              <a:rPr sz="1300" b="1" dirty="0">
                <a:latin typeface="Arial"/>
                <a:cs typeface="Arial"/>
              </a:rPr>
              <a:t>days</a:t>
            </a:r>
            <a:r>
              <a:rPr sz="1300" b="1" spc="-2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of</a:t>
            </a:r>
            <a:r>
              <a:rPr sz="1300" b="1" spc="-25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completion</a:t>
            </a:r>
            <a:endParaRPr sz="1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sz="1300" b="1" dirty="0">
                <a:latin typeface="Arial"/>
                <a:cs typeface="Arial"/>
              </a:rPr>
              <a:t>Proof</a:t>
            </a:r>
            <a:r>
              <a:rPr sz="1300" b="1" spc="-4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of</a:t>
            </a:r>
            <a:r>
              <a:rPr sz="1300" b="1" spc="-40" dirty="0">
                <a:latin typeface="Arial"/>
                <a:cs typeface="Arial"/>
              </a:rPr>
              <a:t> </a:t>
            </a:r>
            <a:r>
              <a:rPr sz="1300" b="1" spc="-10" dirty="0">
                <a:latin typeface="Arial"/>
                <a:cs typeface="Arial"/>
              </a:rPr>
              <a:t>concept:</a:t>
            </a:r>
            <a:endParaRPr sz="1300">
              <a:latin typeface="Arial"/>
              <a:cs typeface="Arial"/>
            </a:endParaRPr>
          </a:p>
          <a:p>
            <a:pPr marL="469900">
              <a:lnSpc>
                <a:spcPts val="1325"/>
              </a:lnSpc>
              <a:spcBef>
                <a:spcPts val="430"/>
              </a:spcBef>
            </a:pPr>
            <a:r>
              <a:rPr sz="1300" dirty="0">
                <a:latin typeface="Arial"/>
                <a:cs typeface="Arial"/>
              </a:rPr>
              <a:t>6,</a:t>
            </a:r>
            <a:r>
              <a:rPr sz="1300" spc="-2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2,</a:t>
            </a:r>
            <a:r>
              <a:rPr sz="1300" spc="-1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5</a:t>
            </a:r>
            <a:r>
              <a:rPr sz="1300" spc="-15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enrollment</a:t>
            </a:r>
            <a:r>
              <a:rPr sz="1300" spc="-15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provided</a:t>
            </a:r>
            <a:endParaRPr sz="1300">
              <a:latin typeface="Arial"/>
              <a:cs typeface="Arial"/>
            </a:endParaRPr>
          </a:p>
          <a:p>
            <a:pPr marL="469900" marR="5080">
              <a:lnSpc>
                <a:spcPct val="69700"/>
              </a:lnSpc>
              <a:spcBef>
                <a:spcPts val="235"/>
              </a:spcBef>
            </a:pPr>
            <a:r>
              <a:rPr sz="1300" dirty="0">
                <a:latin typeface="Arial"/>
                <a:cs typeface="Arial"/>
              </a:rPr>
              <a:t>access</a:t>
            </a:r>
            <a:r>
              <a:rPr sz="1300" spc="-4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to</a:t>
            </a:r>
            <a:r>
              <a:rPr sz="1300" spc="-4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all</a:t>
            </a:r>
            <a:r>
              <a:rPr sz="1300" spc="-4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who</a:t>
            </a:r>
            <a:r>
              <a:rPr sz="1300" spc="-4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otherwise </a:t>
            </a:r>
            <a:r>
              <a:rPr sz="1300" dirty="0">
                <a:latin typeface="Arial"/>
                <a:cs typeface="Arial"/>
              </a:rPr>
              <a:t>would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not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have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had</a:t>
            </a:r>
            <a:r>
              <a:rPr sz="1300" spc="-45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it.</a:t>
            </a:r>
            <a:endParaRPr sz="1300">
              <a:latin typeface="Arial"/>
              <a:cs typeface="Arial"/>
            </a:endParaRPr>
          </a:p>
          <a:p>
            <a:pPr marL="469900">
              <a:lnSpc>
                <a:spcPts val="1325"/>
              </a:lnSpc>
              <a:spcBef>
                <a:spcPts val="430"/>
              </a:spcBef>
            </a:pPr>
            <a:r>
              <a:rPr sz="1300" dirty="0">
                <a:latin typeface="Arial"/>
                <a:cs typeface="Arial"/>
              </a:rPr>
              <a:t>Format</a:t>
            </a:r>
            <a:r>
              <a:rPr sz="1300" spc="-7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provided</a:t>
            </a:r>
            <a:r>
              <a:rPr sz="1300" spc="-7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access</a:t>
            </a:r>
            <a:r>
              <a:rPr sz="1300" spc="-75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for</a:t>
            </a:r>
            <a:endParaRPr sz="1300">
              <a:latin typeface="Arial"/>
              <a:cs typeface="Arial"/>
            </a:endParaRPr>
          </a:p>
          <a:p>
            <a:pPr marL="469900" marR="871855">
              <a:lnSpc>
                <a:spcPct val="69700"/>
              </a:lnSpc>
              <a:spcBef>
                <a:spcPts val="235"/>
              </a:spcBef>
            </a:pPr>
            <a:r>
              <a:rPr sz="1300" spc="-10" dirty="0">
                <a:latin typeface="Arial"/>
                <a:cs typeface="Arial"/>
              </a:rPr>
              <a:t>employed</a:t>
            </a:r>
            <a:r>
              <a:rPr sz="1300" spc="-20" dirty="0">
                <a:latin typeface="Arial"/>
                <a:cs typeface="Arial"/>
              </a:rPr>
              <a:t> </a:t>
            </a:r>
            <a:r>
              <a:rPr sz="1300" spc="-25" dirty="0">
                <a:latin typeface="Arial"/>
                <a:cs typeface="Arial"/>
              </a:rPr>
              <a:t>and </a:t>
            </a:r>
            <a:r>
              <a:rPr sz="1300" spc="-10" dirty="0">
                <a:latin typeface="Arial"/>
                <a:cs typeface="Arial"/>
              </a:rPr>
              <a:t>underemployed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1824" y="128859"/>
            <a:ext cx="3302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u="heavy" spc="-7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Pilot</a:t>
            </a:r>
            <a:r>
              <a:rPr sz="3000" b="1" u="heavy" spc="-254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9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Launch</a:t>
            </a:r>
            <a:r>
              <a:rPr sz="3000" b="1" u="heavy" spc="-25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3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Phase</a:t>
            </a:r>
            <a:endParaRPr sz="3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150" y="1024242"/>
            <a:ext cx="2745740" cy="3413125"/>
          </a:xfrm>
          <a:prstGeom prst="rect">
            <a:avLst/>
          </a:prstGeom>
        </p:spPr>
        <p:txBody>
          <a:bodyPr vert="horz" wrap="square" lIns="0" tIns="996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sz="1800" b="1" i="1" dirty="0">
                <a:latin typeface="Arial"/>
                <a:cs typeface="Arial"/>
              </a:rPr>
              <a:t>Additional</a:t>
            </a:r>
            <a:r>
              <a:rPr sz="1800" b="1" i="1" spc="-45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sites</a:t>
            </a:r>
            <a:endParaRPr sz="1800">
              <a:latin typeface="Arial"/>
              <a:cs typeface="Arial"/>
            </a:endParaRPr>
          </a:p>
          <a:p>
            <a:pPr marL="12700" marR="108585">
              <a:lnSpc>
                <a:spcPct val="131700"/>
              </a:lnSpc>
            </a:pPr>
            <a:r>
              <a:rPr sz="1800" dirty="0">
                <a:latin typeface="Arial"/>
                <a:cs typeface="Arial"/>
              </a:rPr>
              <a:t>Initial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community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sites: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2 </a:t>
            </a:r>
            <a:r>
              <a:rPr sz="1800" dirty="0">
                <a:latin typeface="Arial"/>
                <a:cs typeface="Arial"/>
              </a:rPr>
              <a:t>New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community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sites: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3 </a:t>
            </a:r>
            <a:r>
              <a:rPr sz="1800" dirty="0">
                <a:latin typeface="Arial"/>
                <a:cs typeface="Arial"/>
              </a:rPr>
              <a:t>Campus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centers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added: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2 </a:t>
            </a:r>
            <a:r>
              <a:rPr sz="1800" dirty="0">
                <a:latin typeface="Arial"/>
                <a:cs typeface="Arial"/>
              </a:rPr>
              <a:t>Workplace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Site:</a:t>
            </a:r>
            <a:r>
              <a:rPr sz="1800" spc="-50" dirty="0">
                <a:latin typeface="Arial"/>
                <a:cs typeface="Arial"/>
              </a:rPr>
              <a:t> 1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latin typeface="Arial"/>
              <a:cs typeface="Arial"/>
            </a:endParaRPr>
          </a:p>
          <a:p>
            <a:pPr marL="12700" marR="412115">
              <a:lnSpc>
                <a:spcPct val="136900"/>
              </a:lnSpc>
              <a:spcBef>
                <a:spcPts val="5"/>
              </a:spcBef>
            </a:pPr>
            <a:r>
              <a:rPr sz="1600" b="1" i="1" dirty="0">
                <a:latin typeface="Arial"/>
                <a:cs typeface="Arial"/>
              </a:rPr>
              <a:t>Programming</a:t>
            </a:r>
            <a:r>
              <a:rPr sz="1600" b="1" i="1" spc="-5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Pathways </a:t>
            </a:r>
            <a:r>
              <a:rPr sz="1600" dirty="0">
                <a:latin typeface="Arial"/>
                <a:cs typeface="Arial"/>
              </a:rPr>
              <a:t>Health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Care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(LTC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lattice) </a:t>
            </a:r>
            <a:r>
              <a:rPr sz="1600" dirty="0">
                <a:latin typeface="Arial"/>
                <a:cs typeface="Arial"/>
              </a:rPr>
              <a:t>IT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(AWS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Academy)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1600" dirty="0">
                <a:latin typeface="Arial"/>
                <a:cs typeface="Arial"/>
              </a:rPr>
              <a:t>Education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(teaching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assistant)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1824" y="128859"/>
            <a:ext cx="51314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u="heavy" spc="-114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FLCC</a:t>
            </a:r>
            <a:r>
              <a:rPr sz="2800" b="1" u="heavy" spc="-28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2800" b="1" u="heavy" spc="-12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GRIT</a:t>
            </a:r>
            <a:r>
              <a:rPr sz="2800" b="1" u="heavy" spc="6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2800" b="1" u="heavy" spc="-19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-</a:t>
            </a:r>
            <a:r>
              <a:rPr sz="2800" b="1" u="heavy" spc="-28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 </a:t>
            </a:r>
            <a:r>
              <a:rPr sz="3000" b="1" u="heavy" spc="-180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Scaling</a:t>
            </a:r>
            <a:r>
              <a:rPr sz="3000" b="1" spc="-3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b="1" u="heavy" spc="-135" dirty="0">
                <a:solidFill>
                  <a:srgbClr val="000000"/>
                </a:solidFill>
                <a:uFill>
                  <a:solidFill>
                    <a:srgbClr val="0DD183"/>
                  </a:solidFill>
                </a:uFill>
                <a:latin typeface="Tahoma"/>
                <a:cs typeface="Tahoma"/>
              </a:rPr>
              <a:t>t</a:t>
            </a:r>
            <a:r>
              <a:rPr sz="3000" b="1" spc="-135" dirty="0">
                <a:solidFill>
                  <a:srgbClr val="000000"/>
                </a:solidFill>
                <a:latin typeface="Tahoma"/>
                <a:cs typeface="Tahoma"/>
              </a:rPr>
              <a:t>he</a:t>
            </a:r>
            <a:r>
              <a:rPr sz="3000" b="1" spc="-300" dirty="0">
                <a:solidFill>
                  <a:srgbClr val="000000"/>
                </a:solidFill>
                <a:latin typeface="Tahoma"/>
                <a:cs typeface="Tahoma"/>
              </a:rPr>
              <a:t> </a:t>
            </a:r>
            <a:r>
              <a:rPr sz="3000" b="1" spc="-114" dirty="0">
                <a:solidFill>
                  <a:srgbClr val="000000"/>
                </a:solidFill>
                <a:latin typeface="Tahoma"/>
                <a:cs typeface="Tahoma"/>
              </a:rPr>
              <a:t>model</a:t>
            </a:r>
            <a:endParaRPr sz="30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61167" y="749762"/>
            <a:ext cx="3613785" cy="3855085"/>
            <a:chOff x="4561167" y="749762"/>
            <a:chExt cx="3613785" cy="38550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61167" y="749762"/>
              <a:ext cx="3613174" cy="3855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1" y="758950"/>
              <a:ext cx="3498874" cy="37406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3999" cy="51434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27199" y="1292399"/>
              <a:ext cx="6690359" cy="3297554"/>
            </a:xfrm>
            <a:custGeom>
              <a:avLst/>
              <a:gdLst/>
              <a:ahLst/>
              <a:cxnLst/>
              <a:rect l="l" t="t" r="r" b="b"/>
              <a:pathLst>
                <a:path w="6690359" h="3297554">
                  <a:moveTo>
                    <a:pt x="6690299" y="3297000"/>
                  </a:moveTo>
                  <a:lnTo>
                    <a:pt x="0" y="3297000"/>
                  </a:lnTo>
                  <a:lnTo>
                    <a:pt x="0" y="0"/>
                  </a:lnTo>
                  <a:lnTo>
                    <a:pt x="6690299" y="0"/>
                  </a:lnTo>
                  <a:lnTo>
                    <a:pt x="6690299" y="3297000"/>
                  </a:lnTo>
                  <a:close/>
                </a:path>
              </a:pathLst>
            </a:custGeom>
            <a:solidFill>
              <a:srgbClr val="FDC6C7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20475" y="1562897"/>
            <a:ext cx="2348230" cy="86550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>
              <a:lnSpc>
                <a:spcPts val="3130"/>
              </a:lnSpc>
              <a:spcBef>
                <a:spcPts val="495"/>
              </a:spcBef>
            </a:pPr>
            <a:r>
              <a:rPr sz="2900" spc="-105" dirty="0">
                <a:solidFill>
                  <a:srgbClr val="212B5E"/>
                </a:solidFill>
                <a:latin typeface="Arial Black"/>
                <a:cs typeface="Arial Black"/>
              </a:rPr>
              <a:t>Transfr</a:t>
            </a:r>
            <a:r>
              <a:rPr sz="2900" spc="-325" dirty="0">
                <a:solidFill>
                  <a:srgbClr val="212B5E"/>
                </a:solidFill>
                <a:latin typeface="Arial Black"/>
                <a:cs typeface="Arial Black"/>
              </a:rPr>
              <a:t> </a:t>
            </a:r>
            <a:r>
              <a:rPr sz="2900" spc="-225" dirty="0">
                <a:solidFill>
                  <a:srgbClr val="212B5E"/>
                </a:solidFill>
                <a:latin typeface="Arial Black"/>
                <a:cs typeface="Arial Black"/>
              </a:rPr>
              <a:t>Is</a:t>
            </a:r>
            <a:r>
              <a:rPr sz="2900" spc="-325" dirty="0">
                <a:solidFill>
                  <a:srgbClr val="212B5E"/>
                </a:solidFill>
                <a:latin typeface="Arial Black"/>
                <a:cs typeface="Arial Black"/>
              </a:rPr>
              <a:t> </a:t>
            </a:r>
            <a:r>
              <a:rPr sz="2900" spc="-35" dirty="0">
                <a:solidFill>
                  <a:srgbClr val="212B5E"/>
                </a:solidFill>
                <a:latin typeface="Arial Black"/>
                <a:cs typeface="Arial Black"/>
              </a:rPr>
              <a:t>on </a:t>
            </a:r>
            <a:r>
              <a:rPr sz="2900" dirty="0">
                <a:solidFill>
                  <a:srgbClr val="212B5E"/>
                </a:solidFill>
                <a:latin typeface="Arial Black"/>
                <a:cs typeface="Arial Black"/>
              </a:rPr>
              <a:t>a</a:t>
            </a:r>
            <a:r>
              <a:rPr sz="2900" spc="-340" dirty="0">
                <a:solidFill>
                  <a:srgbClr val="212B5E"/>
                </a:solidFill>
                <a:latin typeface="Arial Black"/>
                <a:cs typeface="Arial Black"/>
              </a:rPr>
              <a:t> </a:t>
            </a:r>
            <a:r>
              <a:rPr sz="2900" spc="-10" dirty="0">
                <a:solidFill>
                  <a:srgbClr val="212B5E"/>
                </a:solidFill>
                <a:latin typeface="Arial Black"/>
                <a:cs typeface="Arial Black"/>
              </a:rPr>
              <a:t>Mission</a:t>
            </a:r>
            <a:endParaRPr sz="29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8120">
              <a:lnSpc>
                <a:spcPct val="100000"/>
              </a:lnSpc>
              <a:spcBef>
                <a:spcPts val="100"/>
              </a:spcBef>
            </a:pPr>
            <a:r>
              <a:rPr spc="-95" dirty="0"/>
              <a:t>Transfr’s</a:t>
            </a:r>
            <a:r>
              <a:rPr spc="-135" dirty="0"/>
              <a:t> </a:t>
            </a:r>
            <a:r>
              <a:rPr spc="-85" dirty="0"/>
              <a:t>mission</a:t>
            </a:r>
            <a:r>
              <a:rPr spc="-135" dirty="0"/>
              <a:t> </a:t>
            </a:r>
            <a:r>
              <a:rPr spc="-85" dirty="0"/>
              <a:t>is</a:t>
            </a:r>
            <a:r>
              <a:rPr spc="-135" dirty="0"/>
              <a:t> </a:t>
            </a:r>
            <a:r>
              <a:rPr spc="-65" dirty="0"/>
              <a:t>to</a:t>
            </a:r>
            <a:r>
              <a:rPr spc="-135" dirty="0"/>
              <a:t> </a:t>
            </a:r>
            <a:r>
              <a:rPr spc="-75" dirty="0"/>
              <a:t>train</a:t>
            </a:r>
            <a:r>
              <a:rPr spc="-130" dirty="0"/>
              <a:t> </a:t>
            </a:r>
            <a:r>
              <a:rPr spc="-55" dirty="0"/>
              <a:t>the</a:t>
            </a:r>
            <a:r>
              <a:rPr spc="-135" dirty="0"/>
              <a:t> </a:t>
            </a:r>
            <a:r>
              <a:rPr spc="-55" dirty="0"/>
              <a:t>future</a:t>
            </a:r>
            <a:r>
              <a:rPr spc="-135" dirty="0"/>
              <a:t> </a:t>
            </a:r>
            <a:r>
              <a:rPr spc="-45" dirty="0"/>
              <a:t>of</a:t>
            </a:r>
            <a:r>
              <a:rPr spc="-135" dirty="0"/>
              <a:t> </a:t>
            </a:r>
            <a:r>
              <a:rPr spc="-10" dirty="0"/>
              <a:t>every </a:t>
            </a:r>
            <a:r>
              <a:rPr spc="-70" dirty="0"/>
              <a:t>industry</a:t>
            </a:r>
            <a:r>
              <a:rPr spc="-125" dirty="0"/>
              <a:t> </a:t>
            </a:r>
            <a:r>
              <a:rPr spc="-85" dirty="0"/>
              <a:t>and</a:t>
            </a:r>
            <a:r>
              <a:rPr spc="-120" dirty="0"/>
              <a:t> </a:t>
            </a:r>
            <a:r>
              <a:rPr spc="-80" dirty="0"/>
              <a:t>open</a:t>
            </a:r>
            <a:r>
              <a:rPr spc="-125" dirty="0"/>
              <a:t> </a:t>
            </a:r>
            <a:r>
              <a:rPr spc="-65" dirty="0"/>
              <a:t>up</a:t>
            </a:r>
            <a:r>
              <a:rPr spc="-120" dirty="0"/>
              <a:t> </a:t>
            </a:r>
            <a:r>
              <a:rPr spc="-125" dirty="0"/>
              <a:t>new </a:t>
            </a:r>
            <a:r>
              <a:rPr spc="-70" dirty="0"/>
              <a:t>opportunities</a:t>
            </a:r>
            <a:r>
              <a:rPr spc="-120" dirty="0"/>
              <a:t> </a:t>
            </a:r>
            <a:r>
              <a:rPr spc="-60" dirty="0"/>
              <a:t>for</a:t>
            </a:r>
            <a:r>
              <a:rPr spc="-125" dirty="0"/>
              <a:t> </a:t>
            </a:r>
            <a:r>
              <a:rPr spc="-45" dirty="0"/>
              <a:t>people </a:t>
            </a:r>
            <a:r>
              <a:rPr spc="-100" dirty="0"/>
              <a:t>across</a:t>
            </a:r>
            <a:r>
              <a:rPr spc="-135" dirty="0"/>
              <a:t> </a:t>
            </a:r>
            <a:r>
              <a:rPr spc="-55" dirty="0"/>
              <a:t>the</a:t>
            </a:r>
            <a:r>
              <a:rPr spc="-135" dirty="0"/>
              <a:t> </a:t>
            </a:r>
            <a:r>
              <a:rPr spc="-10" dirty="0"/>
              <a:t>globe.</a:t>
            </a:r>
          </a:p>
          <a:p>
            <a:pPr marL="12700" marR="5080">
              <a:lnSpc>
                <a:spcPct val="100000"/>
              </a:lnSpc>
              <a:spcBef>
                <a:spcPts val="1440"/>
              </a:spcBef>
            </a:pPr>
            <a:r>
              <a:rPr spc="-114" dirty="0"/>
              <a:t>We</a:t>
            </a:r>
            <a:r>
              <a:rPr spc="-125" dirty="0"/>
              <a:t> </a:t>
            </a:r>
            <a:r>
              <a:rPr spc="-105" dirty="0"/>
              <a:t>create</a:t>
            </a:r>
            <a:r>
              <a:rPr spc="-125" dirty="0"/>
              <a:t> </a:t>
            </a:r>
            <a:r>
              <a:rPr spc="-80" dirty="0"/>
              <a:t>unique</a:t>
            </a:r>
            <a:r>
              <a:rPr spc="-120" dirty="0"/>
              <a:t> </a:t>
            </a:r>
            <a:r>
              <a:rPr spc="-114" dirty="0"/>
              <a:t>pathways</a:t>
            </a:r>
            <a:r>
              <a:rPr spc="-125" dirty="0"/>
              <a:t> </a:t>
            </a:r>
            <a:r>
              <a:rPr spc="-70" dirty="0"/>
              <a:t>to</a:t>
            </a:r>
            <a:r>
              <a:rPr spc="-125" dirty="0"/>
              <a:t> </a:t>
            </a:r>
            <a:r>
              <a:rPr spc="-95" dirty="0"/>
              <a:t>well-paying</a:t>
            </a:r>
            <a:r>
              <a:rPr spc="-120" dirty="0"/>
              <a:t> </a:t>
            </a:r>
            <a:r>
              <a:rPr spc="-20" dirty="0"/>
              <a:t>jobs </a:t>
            </a:r>
            <a:r>
              <a:rPr spc="-114" dirty="0"/>
              <a:t>available </a:t>
            </a:r>
            <a:r>
              <a:rPr spc="-130" dirty="0"/>
              <a:t>now</a:t>
            </a:r>
            <a:r>
              <a:rPr spc="-110" dirty="0"/>
              <a:t> </a:t>
            </a:r>
            <a:r>
              <a:rPr spc="-90" dirty="0"/>
              <a:t>in</a:t>
            </a:r>
            <a:r>
              <a:rPr spc="-110" dirty="0"/>
              <a:t> </a:t>
            </a:r>
            <a:r>
              <a:rPr spc="-50" dirty="0"/>
              <a:t>high-</a:t>
            </a:r>
            <a:r>
              <a:rPr spc="-100" dirty="0"/>
              <a:t>demand</a:t>
            </a:r>
            <a:r>
              <a:rPr spc="-114" dirty="0"/>
              <a:t> </a:t>
            </a:r>
            <a:r>
              <a:rPr spc="-80" dirty="0"/>
              <a:t>ﬁelds,</a:t>
            </a:r>
            <a:r>
              <a:rPr spc="-110" dirty="0"/>
              <a:t> </a:t>
            </a:r>
            <a:r>
              <a:rPr spc="-95" dirty="0"/>
              <a:t>enabling</a:t>
            </a:r>
            <a:r>
              <a:rPr spc="-110" dirty="0"/>
              <a:t> </a:t>
            </a:r>
            <a:r>
              <a:rPr spc="-75" dirty="0"/>
              <a:t>learners </a:t>
            </a:r>
            <a:r>
              <a:rPr spc="-70" dirty="0"/>
              <a:t>to</a:t>
            </a:r>
            <a:r>
              <a:rPr spc="-135" dirty="0"/>
              <a:t> </a:t>
            </a:r>
            <a:r>
              <a:rPr spc="-65" dirty="0"/>
              <a:t>ﬁnd</a:t>
            </a:r>
            <a:r>
              <a:rPr spc="-130" dirty="0"/>
              <a:t> </a:t>
            </a:r>
            <a:r>
              <a:rPr spc="-85" dirty="0"/>
              <a:t>job</a:t>
            </a:r>
            <a:r>
              <a:rPr spc="-135" dirty="0"/>
              <a:t> </a:t>
            </a:r>
            <a:r>
              <a:rPr spc="-90" dirty="0"/>
              <a:t>security</a:t>
            </a:r>
            <a:r>
              <a:rPr spc="-130" dirty="0"/>
              <a:t> </a:t>
            </a:r>
            <a:r>
              <a:rPr spc="-100" dirty="0"/>
              <a:t>and</a:t>
            </a:r>
            <a:r>
              <a:rPr spc="-130" dirty="0"/>
              <a:t> </a:t>
            </a:r>
            <a:r>
              <a:rPr spc="-110" dirty="0"/>
              <a:t>economic</a:t>
            </a:r>
            <a:r>
              <a:rPr spc="-135" dirty="0"/>
              <a:t> </a:t>
            </a:r>
            <a:r>
              <a:rPr spc="-10" dirty="0"/>
              <a:t>prosperity, </a:t>
            </a:r>
            <a:r>
              <a:rPr spc="-95" dirty="0"/>
              <a:t>facilitated</a:t>
            </a:r>
            <a:r>
              <a:rPr spc="-100" dirty="0"/>
              <a:t> </a:t>
            </a:r>
            <a:r>
              <a:rPr spc="-105" dirty="0"/>
              <a:t>by</a:t>
            </a:r>
            <a:r>
              <a:rPr spc="-100" dirty="0"/>
              <a:t> </a:t>
            </a:r>
            <a:r>
              <a:rPr spc="-114" dirty="0"/>
              <a:t>immersive,</a:t>
            </a:r>
            <a:r>
              <a:rPr spc="-100" dirty="0"/>
              <a:t> </a:t>
            </a:r>
            <a:r>
              <a:rPr spc="-75" dirty="0"/>
              <a:t>hands-</a:t>
            </a:r>
            <a:r>
              <a:rPr spc="-60" dirty="0"/>
              <a:t>on</a:t>
            </a:r>
            <a:r>
              <a:rPr spc="-95" dirty="0"/>
              <a:t> </a:t>
            </a:r>
            <a:r>
              <a:rPr spc="-10" dirty="0"/>
              <a:t>training.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264771" y="152400"/>
            <a:ext cx="8726170" cy="4762500"/>
            <a:chOff x="264771" y="152400"/>
            <a:chExt cx="8726170" cy="4762500"/>
          </a:xfrm>
        </p:grpSpPr>
        <p:sp>
          <p:nvSpPr>
            <p:cNvPr id="8" name="object 8"/>
            <p:cNvSpPr/>
            <p:nvPr/>
          </p:nvSpPr>
          <p:spPr>
            <a:xfrm>
              <a:off x="572946" y="512179"/>
              <a:ext cx="920115" cy="876935"/>
            </a:xfrm>
            <a:custGeom>
              <a:avLst/>
              <a:gdLst/>
              <a:ahLst/>
              <a:cxnLst/>
              <a:rect l="l" t="t" r="r" b="b"/>
              <a:pathLst>
                <a:path w="920115" h="876935">
                  <a:moveTo>
                    <a:pt x="920099" y="876899"/>
                  </a:moveTo>
                  <a:lnTo>
                    <a:pt x="0" y="876899"/>
                  </a:lnTo>
                  <a:lnTo>
                    <a:pt x="0" y="0"/>
                  </a:lnTo>
                  <a:lnTo>
                    <a:pt x="920099" y="0"/>
                  </a:lnTo>
                  <a:lnTo>
                    <a:pt x="920099" y="876899"/>
                  </a:lnTo>
                  <a:close/>
                </a:path>
              </a:pathLst>
            </a:custGeom>
            <a:solidFill>
              <a:srgbClr val="1F42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301053" y="665047"/>
              <a:ext cx="270510" cy="60960"/>
            </a:xfrm>
            <a:custGeom>
              <a:avLst/>
              <a:gdLst/>
              <a:ahLst/>
              <a:cxnLst/>
              <a:rect l="l" t="t" r="r" b="b"/>
              <a:pathLst>
                <a:path w="270509" h="60959">
                  <a:moveTo>
                    <a:pt x="269999" y="60899"/>
                  </a:moveTo>
                  <a:lnTo>
                    <a:pt x="0" y="60899"/>
                  </a:lnTo>
                  <a:lnTo>
                    <a:pt x="0" y="0"/>
                  </a:lnTo>
                  <a:lnTo>
                    <a:pt x="269999" y="0"/>
                  </a:lnTo>
                  <a:lnTo>
                    <a:pt x="269999" y="60899"/>
                  </a:lnTo>
                  <a:close/>
                </a:path>
              </a:pathLst>
            </a:custGeom>
            <a:solidFill>
              <a:srgbClr val="707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7825" y="4431849"/>
              <a:ext cx="270510" cy="60960"/>
            </a:xfrm>
            <a:custGeom>
              <a:avLst/>
              <a:gdLst/>
              <a:ahLst/>
              <a:cxnLst/>
              <a:rect l="l" t="t" r="r" b="b"/>
              <a:pathLst>
                <a:path w="270509" h="60960">
                  <a:moveTo>
                    <a:pt x="269999" y="60899"/>
                  </a:moveTo>
                  <a:lnTo>
                    <a:pt x="0" y="60899"/>
                  </a:lnTo>
                  <a:lnTo>
                    <a:pt x="0" y="0"/>
                  </a:lnTo>
                  <a:lnTo>
                    <a:pt x="269999" y="0"/>
                  </a:lnTo>
                  <a:lnTo>
                    <a:pt x="269999" y="60899"/>
                  </a:lnTo>
                  <a:close/>
                </a:path>
              </a:pathLst>
            </a:custGeom>
            <a:solidFill>
              <a:srgbClr val="680B2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31042" y="4853685"/>
              <a:ext cx="270510" cy="60960"/>
            </a:xfrm>
            <a:custGeom>
              <a:avLst/>
              <a:gdLst/>
              <a:ahLst/>
              <a:cxnLst/>
              <a:rect l="l" t="t" r="r" b="b"/>
              <a:pathLst>
                <a:path w="270509" h="60960">
                  <a:moveTo>
                    <a:pt x="269999" y="60899"/>
                  </a:moveTo>
                  <a:lnTo>
                    <a:pt x="0" y="60899"/>
                  </a:lnTo>
                  <a:lnTo>
                    <a:pt x="0" y="0"/>
                  </a:lnTo>
                  <a:lnTo>
                    <a:pt x="269999" y="0"/>
                  </a:lnTo>
                  <a:lnTo>
                    <a:pt x="269999" y="60899"/>
                  </a:lnTo>
                  <a:close/>
                </a:path>
              </a:pathLst>
            </a:custGeom>
            <a:solidFill>
              <a:srgbClr val="FC41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4771" y="4795052"/>
              <a:ext cx="86999" cy="8639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11319" y="1551247"/>
              <a:ext cx="86999" cy="863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81195" y="2938762"/>
              <a:ext cx="86999" cy="8639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3436422" y="425774"/>
              <a:ext cx="86995" cy="86995"/>
            </a:xfrm>
            <a:custGeom>
              <a:avLst/>
              <a:gdLst/>
              <a:ahLst/>
              <a:cxnLst/>
              <a:rect l="l" t="t" r="r" b="b"/>
              <a:pathLst>
                <a:path w="86995" h="86995">
                  <a:moveTo>
                    <a:pt x="0" y="0"/>
                  </a:moveTo>
                  <a:lnTo>
                    <a:pt x="87000" y="0"/>
                  </a:lnTo>
                  <a:lnTo>
                    <a:pt x="87000" y="86400"/>
                  </a:lnTo>
                  <a:lnTo>
                    <a:pt x="0" y="86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26780" y="4492759"/>
              <a:ext cx="86999" cy="8639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7750" y="816982"/>
              <a:ext cx="3106643" cy="31066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42153" y="152400"/>
              <a:ext cx="1548252" cy="455275"/>
            </a:xfrm>
            <a:prstGeom prst="rect">
              <a:avLst/>
            </a:prstGeom>
          </p:spPr>
        </p:pic>
        <p:sp>
          <p:nvSpPr>
            <p:cNvPr id="19" name="object 19">
              <a:hlinkClick r:id="rId7"/>
            </p:cNvPr>
            <p:cNvSpPr/>
            <p:nvPr/>
          </p:nvSpPr>
          <p:spPr>
            <a:xfrm>
              <a:off x="1950717" y="1898842"/>
              <a:ext cx="673100" cy="673100"/>
            </a:xfrm>
            <a:custGeom>
              <a:avLst/>
              <a:gdLst/>
              <a:ahLst/>
              <a:cxnLst/>
              <a:rect l="l" t="t" r="r" b="b"/>
              <a:pathLst>
                <a:path w="673100" h="673100">
                  <a:moveTo>
                    <a:pt x="0" y="336449"/>
                  </a:moveTo>
                  <a:lnTo>
                    <a:pt x="3071" y="290795"/>
                  </a:lnTo>
                  <a:lnTo>
                    <a:pt x="12018" y="247008"/>
                  </a:lnTo>
                  <a:lnTo>
                    <a:pt x="26439" y="205488"/>
                  </a:lnTo>
                  <a:lnTo>
                    <a:pt x="45935" y="166637"/>
                  </a:lnTo>
                  <a:lnTo>
                    <a:pt x="70103" y="130855"/>
                  </a:lnTo>
                  <a:lnTo>
                    <a:pt x="98543" y="98543"/>
                  </a:lnTo>
                  <a:lnTo>
                    <a:pt x="130855" y="70103"/>
                  </a:lnTo>
                  <a:lnTo>
                    <a:pt x="166637" y="45935"/>
                  </a:lnTo>
                  <a:lnTo>
                    <a:pt x="205488" y="26439"/>
                  </a:lnTo>
                  <a:lnTo>
                    <a:pt x="247008" y="12018"/>
                  </a:lnTo>
                  <a:lnTo>
                    <a:pt x="290795" y="3071"/>
                  </a:lnTo>
                  <a:lnTo>
                    <a:pt x="336449" y="0"/>
                  </a:lnTo>
                  <a:lnTo>
                    <a:pt x="389400" y="4191"/>
                  </a:lnTo>
                  <a:lnTo>
                    <a:pt x="440569" y="16515"/>
                  </a:lnTo>
                  <a:lnTo>
                    <a:pt x="489054" y="36598"/>
                  </a:lnTo>
                  <a:lnTo>
                    <a:pt x="533950" y="64066"/>
                  </a:lnTo>
                  <a:lnTo>
                    <a:pt x="574355" y="98543"/>
                  </a:lnTo>
                  <a:lnTo>
                    <a:pt x="608833" y="138949"/>
                  </a:lnTo>
                  <a:lnTo>
                    <a:pt x="636301" y="183845"/>
                  </a:lnTo>
                  <a:lnTo>
                    <a:pt x="656384" y="232330"/>
                  </a:lnTo>
                  <a:lnTo>
                    <a:pt x="668708" y="283499"/>
                  </a:lnTo>
                  <a:lnTo>
                    <a:pt x="672899" y="336449"/>
                  </a:lnTo>
                  <a:lnTo>
                    <a:pt x="669828" y="382104"/>
                  </a:lnTo>
                  <a:lnTo>
                    <a:pt x="660881" y="425891"/>
                  </a:lnTo>
                  <a:lnTo>
                    <a:pt x="646460" y="467411"/>
                  </a:lnTo>
                  <a:lnTo>
                    <a:pt x="626964" y="506262"/>
                  </a:lnTo>
                  <a:lnTo>
                    <a:pt x="602796" y="542044"/>
                  </a:lnTo>
                  <a:lnTo>
                    <a:pt x="574356" y="574356"/>
                  </a:lnTo>
                  <a:lnTo>
                    <a:pt x="542044" y="602796"/>
                  </a:lnTo>
                  <a:lnTo>
                    <a:pt x="506262" y="626964"/>
                  </a:lnTo>
                  <a:lnTo>
                    <a:pt x="467411" y="646460"/>
                  </a:lnTo>
                  <a:lnTo>
                    <a:pt x="425891" y="660881"/>
                  </a:lnTo>
                  <a:lnTo>
                    <a:pt x="382104" y="669828"/>
                  </a:lnTo>
                  <a:lnTo>
                    <a:pt x="336449" y="672899"/>
                  </a:lnTo>
                  <a:lnTo>
                    <a:pt x="290795" y="669828"/>
                  </a:lnTo>
                  <a:lnTo>
                    <a:pt x="247008" y="660881"/>
                  </a:lnTo>
                  <a:lnTo>
                    <a:pt x="205488" y="646460"/>
                  </a:lnTo>
                  <a:lnTo>
                    <a:pt x="166637" y="626964"/>
                  </a:lnTo>
                  <a:lnTo>
                    <a:pt x="130855" y="602796"/>
                  </a:lnTo>
                  <a:lnTo>
                    <a:pt x="98543" y="574356"/>
                  </a:lnTo>
                  <a:lnTo>
                    <a:pt x="70103" y="542044"/>
                  </a:lnTo>
                  <a:lnTo>
                    <a:pt x="45935" y="506262"/>
                  </a:lnTo>
                  <a:lnTo>
                    <a:pt x="26439" y="467411"/>
                  </a:lnTo>
                  <a:lnTo>
                    <a:pt x="12018" y="425891"/>
                  </a:lnTo>
                  <a:lnTo>
                    <a:pt x="3071" y="382104"/>
                  </a:lnTo>
                  <a:lnTo>
                    <a:pt x="0" y="33644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>
              <a:hlinkClick r:id="rId7"/>
            </p:cNvPr>
            <p:cNvSpPr/>
            <p:nvPr/>
          </p:nvSpPr>
          <p:spPr>
            <a:xfrm>
              <a:off x="2186697" y="2077359"/>
              <a:ext cx="273050" cy="316230"/>
            </a:xfrm>
            <a:custGeom>
              <a:avLst/>
              <a:gdLst/>
              <a:ahLst/>
              <a:cxnLst/>
              <a:rect l="l" t="t" r="r" b="b"/>
              <a:pathLst>
                <a:path w="273050" h="316230">
                  <a:moveTo>
                    <a:pt x="0" y="315899"/>
                  </a:moveTo>
                  <a:lnTo>
                    <a:pt x="0" y="0"/>
                  </a:lnTo>
                  <a:lnTo>
                    <a:pt x="272999" y="157949"/>
                  </a:lnTo>
                  <a:lnTo>
                    <a:pt x="0" y="315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383225" y="3391034"/>
            <a:ext cx="1760855" cy="1752600"/>
          </a:xfrm>
          <a:custGeom>
            <a:avLst/>
            <a:gdLst/>
            <a:ahLst/>
            <a:cxnLst/>
            <a:rect l="l" t="t" r="r" b="b"/>
            <a:pathLst>
              <a:path w="1760854" h="1752600">
                <a:moveTo>
                  <a:pt x="1760774" y="1752464"/>
                </a:moveTo>
                <a:lnTo>
                  <a:pt x="0" y="1752464"/>
                </a:lnTo>
                <a:lnTo>
                  <a:pt x="2238" y="1663977"/>
                </a:lnTo>
                <a:lnTo>
                  <a:pt x="5307" y="1616207"/>
                </a:lnTo>
                <a:lnTo>
                  <a:pt x="9642" y="1568791"/>
                </a:lnTo>
                <a:lnTo>
                  <a:pt x="15227" y="1521748"/>
                </a:lnTo>
                <a:lnTo>
                  <a:pt x="22044" y="1475094"/>
                </a:lnTo>
                <a:lnTo>
                  <a:pt x="30078" y="1428846"/>
                </a:lnTo>
                <a:lnTo>
                  <a:pt x="39310" y="1383020"/>
                </a:lnTo>
                <a:lnTo>
                  <a:pt x="49725" y="1337634"/>
                </a:lnTo>
                <a:lnTo>
                  <a:pt x="61305" y="1292704"/>
                </a:lnTo>
                <a:lnTo>
                  <a:pt x="74033" y="1248248"/>
                </a:lnTo>
                <a:lnTo>
                  <a:pt x="87893" y="1204282"/>
                </a:lnTo>
                <a:lnTo>
                  <a:pt x="102868" y="1160822"/>
                </a:lnTo>
                <a:lnTo>
                  <a:pt x="118941" y="1117886"/>
                </a:lnTo>
                <a:lnTo>
                  <a:pt x="136096" y="1075490"/>
                </a:lnTo>
                <a:lnTo>
                  <a:pt x="154314" y="1033652"/>
                </a:lnTo>
                <a:lnTo>
                  <a:pt x="173581" y="992388"/>
                </a:lnTo>
                <a:lnTo>
                  <a:pt x="193878" y="951715"/>
                </a:lnTo>
                <a:lnTo>
                  <a:pt x="215189" y="911650"/>
                </a:lnTo>
                <a:lnTo>
                  <a:pt x="237497" y="872209"/>
                </a:lnTo>
                <a:lnTo>
                  <a:pt x="260785" y="833410"/>
                </a:lnTo>
                <a:lnTo>
                  <a:pt x="285036" y="795270"/>
                </a:lnTo>
                <a:lnTo>
                  <a:pt x="310234" y="757804"/>
                </a:lnTo>
                <a:lnTo>
                  <a:pt x="336362" y="721030"/>
                </a:lnTo>
                <a:lnTo>
                  <a:pt x="363403" y="684965"/>
                </a:lnTo>
                <a:lnTo>
                  <a:pt x="391340" y="649626"/>
                </a:lnTo>
                <a:lnTo>
                  <a:pt x="420156" y="615029"/>
                </a:lnTo>
                <a:lnTo>
                  <a:pt x="449835" y="581192"/>
                </a:lnTo>
                <a:lnTo>
                  <a:pt x="480359" y="548130"/>
                </a:lnTo>
                <a:lnTo>
                  <a:pt x="511712" y="515862"/>
                </a:lnTo>
                <a:lnTo>
                  <a:pt x="543877" y="484403"/>
                </a:lnTo>
                <a:lnTo>
                  <a:pt x="576837" y="453771"/>
                </a:lnTo>
                <a:lnTo>
                  <a:pt x="610575" y="423982"/>
                </a:lnTo>
                <a:lnTo>
                  <a:pt x="645075" y="395054"/>
                </a:lnTo>
                <a:lnTo>
                  <a:pt x="680320" y="367003"/>
                </a:lnTo>
                <a:lnTo>
                  <a:pt x="716292" y="339845"/>
                </a:lnTo>
                <a:lnTo>
                  <a:pt x="752975" y="313599"/>
                </a:lnTo>
                <a:lnTo>
                  <a:pt x="790352" y="288280"/>
                </a:lnTo>
                <a:lnTo>
                  <a:pt x="828407" y="263905"/>
                </a:lnTo>
                <a:lnTo>
                  <a:pt x="867122" y="240491"/>
                </a:lnTo>
                <a:lnTo>
                  <a:pt x="906481" y="218056"/>
                </a:lnTo>
                <a:lnTo>
                  <a:pt x="946466" y="196616"/>
                </a:lnTo>
                <a:lnTo>
                  <a:pt x="987062" y="176187"/>
                </a:lnTo>
                <a:lnTo>
                  <a:pt x="1028250" y="156787"/>
                </a:lnTo>
                <a:lnTo>
                  <a:pt x="1070015" y="138432"/>
                </a:lnTo>
                <a:lnTo>
                  <a:pt x="1112340" y="121139"/>
                </a:lnTo>
                <a:lnTo>
                  <a:pt x="1155207" y="104926"/>
                </a:lnTo>
                <a:lnTo>
                  <a:pt x="1198600" y="89808"/>
                </a:lnTo>
                <a:lnTo>
                  <a:pt x="1242502" y="75803"/>
                </a:lnTo>
                <a:lnTo>
                  <a:pt x="1286896" y="62927"/>
                </a:lnTo>
                <a:lnTo>
                  <a:pt x="1331766" y="51198"/>
                </a:lnTo>
                <a:lnTo>
                  <a:pt x="1377094" y="40632"/>
                </a:lnTo>
                <a:lnTo>
                  <a:pt x="1422864" y="31246"/>
                </a:lnTo>
                <a:lnTo>
                  <a:pt x="1469058" y="23057"/>
                </a:lnTo>
                <a:lnTo>
                  <a:pt x="1515661" y="16082"/>
                </a:lnTo>
                <a:lnTo>
                  <a:pt x="1562655" y="10337"/>
                </a:lnTo>
                <a:lnTo>
                  <a:pt x="1610023" y="5840"/>
                </a:lnTo>
                <a:lnTo>
                  <a:pt x="1657749" y="2606"/>
                </a:lnTo>
                <a:lnTo>
                  <a:pt x="1705815" y="654"/>
                </a:lnTo>
                <a:lnTo>
                  <a:pt x="1754206" y="0"/>
                </a:lnTo>
                <a:lnTo>
                  <a:pt x="1760774" y="166"/>
                </a:lnTo>
                <a:lnTo>
                  <a:pt x="1760774" y="1752464"/>
                </a:lnTo>
                <a:close/>
              </a:path>
            </a:pathLst>
          </a:custGeom>
          <a:solidFill>
            <a:srgbClr val="FC8D9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904862" y="1882012"/>
            <a:ext cx="7334884" cy="746125"/>
            <a:chOff x="904862" y="1882012"/>
            <a:chExt cx="7334884" cy="746125"/>
          </a:xfrm>
        </p:grpSpPr>
        <p:sp>
          <p:nvSpPr>
            <p:cNvPr id="4" name="object 4"/>
            <p:cNvSpPr/>
            <p:nvPr/>
          </p:nvSpPr>
          <p:spPr>
            <a:xfrm>
              <a:off x="985349" y="2211049"/>
              <a:ext cx="7173595" cy="87630"/>
            </a:xfrm>
            <a:custGeom>
              <a:avLst/>
              <a:gdLst/>
              <a:ahLst/>
              <a:cxnLst/>
              <a:rect l="l" t="t" r="r" b="b"/>
              <a:pathLst>
                <a:path w="7173595" h="87630">
                  <a:moveTo>
                    <a:pt x="7129499" y="87599"/>
                  </a:moveTo>
                  <a:lnTo>
                    <a:pt x="43799" y="87599"/>
                  </a:lnTo>
                  <a:lnTo>
                    <a:pt x="26751" y="84157"/>
                  </a:lnTo>
                  <a:lnTo>
                    <a:pt x="12828" y="74771"/>
                  </a:lnTo>
                  <a:lnTo>
                    <a:pt x="3442" y="60848"/>
                  </a:lnTo>
                  <a:lnTo>
                    <a:pt x="0" y="43799"/>
                  </a:lnTo>
                  <a:lnTo>
                    <a:pt x="3442" y="26751"/>
                  </a:lnTo>
                  <a:lnTo>
                    <a:pt x="12828" y="12828"/>
                  </a:lnTo>
                  <a:lnTo>
                    <a:pt x="26751" y="3442"/>
                  </a:lnTo>
                  <a:lnTo>
                    <a:pt x="43799" y="0"/>
                  </a:lnTo>
                  <a:lnTo>
                    <a:pt x="7129499" y="0"/>
                  </a:lnTo>
                  <a:lnTo>
                    <a:pt x="7165940" y="19499"/>
                  </a:lnTo>
                  <a:lnTo>
                    <a:pt x="7173299" y="43799"/>
                  </a:lnTo>
                  <a:lnTo>
                    <a:pt x="7169857" y="60848"/>
                  </a:lnTo>
                  <a:lnTo>
                    <a:pt x="7160471" y="74771"/>
                  </a:lnTo>
                  <a:lnTo>
                    <a:pt x="7146548" y="84157"/>
                  </a:lnTo>
                  <a:lnTo>
                    <a:pt x="7129499" y="87599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04862" y="1882012"/>
              <a:ext cx="7334884" cy="746125"/>
            </a:xfrm>
            <a:custGeom>
              <a:avLst/>
              <a:gdLst/>
              <a:ahLst/>
              <a:cxnLst/>
              <a:rect l="l" t="t" r="r" b="b"/>
              <a:pathLst>
                <a:path w="7334884" h="746125">
                  <a:moveTo>
                    <a:pt x="745794" y="372910"/>
                  </a:moveTo>
                  <a:lnTo>
                    <a:pt x="742556" y="323888"/>
                  </a:lnTo>
                  <a:lnTo>
                    <a:pt x="733018" y="276123"/>
                  </a:lnTo>
                  <a:lnTo>
                    <a:pt x="717410" y="230200"/>
                  </a:lnTo>
                  <a:lnTo>
                    <a:pt x="695972" y="186690"/>
                  </a:lnTo>
                  <a:lnTo>
                    <a:pt x="668947" y="146177"/>
                  </a:lnTo>
                  <a:lnTo>
                    <a:pt x="636574" y="109220"/>
                  </a:lnTo>
                  <a:lnTo>
                    <a:pt x="599630" y="76847"/>
                  </a:lnTo>
                  <a:lnTo>
                    <a:pt x="559104" y="49834"/>
                  </a:lnTo>
                  <a:lnTo>
                    <a:pt x="515594" y="28397"/>
                  </a:lnTo>
                  <a:lnTo>
                    <a:pt x="469671" y="12776"/>
                  </a:lnTo>
                  <a:lnTo>
                    <a:pt x="421906" y="3238"/>
                  </a:lnTo>
                  <a:lnTo>
                    <a:pt x="372897" y="0"/>
                  </a:lnTo>
                  <a:lnTo>
                    <a:pt x="326123" y="2908"/>
                  </a:lnTo>
                  <a:lnTo>
                    <a:pt x="281076" y="11391"/>
                  </a:lnTo>
                  <a:lnTo>
                    <a:pt x="238112" y="25107"/>
                  </a:lnTo>
                  <a:lnTo>
                    <a:pt x="197586" y="43700"/>
                  </a:lnTo>
                  <a:lnTo>
                    <a:pt x="159842" y="66814"/>
                  </a:lnTo>
                  <a:lnTo>
                    <a:pt x="125234" y="94119"/>
                  </a:lnTo>
                  <a:lnTo>
                    <a:pt x="94107" y="125247"/>
                  </a:lnTo>
                  <a:lnTo>
                    <a:pt x="66802" y="159854"/>
                  </a:lnTo>
                  <a:lnTo>
                    <a:pt x="43688" y="197599"/>
                  </a:lnTo>
                  <a:lnTo>
                    <a:pt x="25095" y="238125"/>
                  </a:lnTo>
                  <a:lnTo>
                    <a:pt x="11379" y="281089"/>
                  </a:lnTo>
                  <a:lnTo>
                    <a:pt x="2895" y="326136"/>
                  </a:lnTo>
                  <a:lnTo>
                    <a:pt x="0" y="372910"/>
                  </a:lnTo>
                  <a:lnTo>
                    <a:pt x="2895" y="419684"/>
                  </a:lnTo>
                  <a:lnTo>
                    <a:pt x="11379" y="464718"/>
                  </a:lnTo>
                  <a:lnTo>
                    <a:pt x="25095" y="507682"/>
                  </a:lnTo>
                  <a:lnTo>
                    <a:pt x="43688" y="548208"/>
                  </a:lnTo>
                  <a:lnTo>
                    <a:pt x="66802" y="585952"/>
                  </a:lnTo>
                  <a:lnTo>
                    <a:pt x="94107" y="620560"/>
                  </a:lnTo>
                  <a:lnTo>
                    <a:pt x="125234" y="651700"/>
                  </a:lnTo>
                  <a:lnTo>
                    <a:pt x="159842" y="678992"/>
                  </a:lnTo>
                  <a:lnTo>
                    <a:pt x="197586" y="702119"/>
                  </a:lnTo>
                  <a:lnTo>
                    <a:pt x="238112" y="720699"/>
                  </a:lnTo>
                  <a:lnTo>
                    <a:pt x="281076" y="734415"/>
                  </a:lnTo>
                  <a:lnTo>
                    <a:pt x="326123" y="742899"/>
                  </a:lnTo>
                  <a:lnTo>
                    <a:pt x="372897" y="745807"/>
                  </a:lnTo>
                  <a:lnTo>
                    <a:pt x="419671" y="742899"/>
                  </a:lnTo>
                  <a:lnTo>
                    <a:pt x="464705" y="734415"/>
                  </a:lnTo>
                  <a:lnTo>
                    <a:pt x="507669" y="720699"/>
                  </a:lnTo>
                  <a:lnTo>
                    <a:pt x="548195" y="702119"/>
                  </a:lnTo>
                  <a:lnTo>
                    <a:pt x="585939" y="678992"/>
                  </a:lnTo>
                  <a:lnTo>
                    <a:pt x="620547" y="651700"/>
                  </a:lnTo>
                  <a:lnTo>
                    <a:pt x="651687" y="620560"/>
                  </a:lnTo>
                  <a:lnTo>
                    <a:pt x="678980" y="585952"/>
                  </a:lnTo>
                  <a:lnTo>
                    <a:pt x="702106" y="548208"/>
                  </a:lnTo>
                  <a:lnTo>
                    <a:pt x="720699" y="507682"/>
                  </a:lnTo>
                  <a:lnTo>
                    <a:pt x="734402" y="464718"/>
                  </a:lnTo>
                  <a:lnTo>
                    <a:pt x="742886" y="419684"/>
                  </a:lnTo>
                  <a:lnTo>
                    <a:pt x="745794" y="372910"/>
                  </a:lnTo>
                  <a:close/>
                </a:path>
                <a:path w="7334884" h="746125">
                  <a:moveTo>
                    <a:pt x="2392908" y="372910"/>
                  </a:moveTo>
                  <a:lnTo>
                    <a:pt x="2389670" y="323888"/>
                  </a:lnTo>
                  <a:lnTo>
                    <a:pt x="2380132" y="276123"/>
                  </a:lnTo>
                  <a:lnTo>
                    <a:pt x="2364524" y="230200"/>
                  </a:lnTo>
                  <a:lnTo>
                    <a:pt x="2343086" y="186690"/>
                  </a:lnTo>
                  <a:lnTo>
                    <a:pt x="2316061" y="146177"/>
                  </a:lnTo>
                  <a:lnTo>
                    <a:pt x="2283688" y="109220"/>
                  </a:lnTo>
                  <a:lnTo>
                    <a:pt x="2246744" y="76847"/>
                  </a:lnTo>
                  <a:lnTo>
                    <a:pt x="2206218" y="49834"/>
                  </a:lnTo>
                  <a:lnTo>
                    <a:pt x="2162708" y="28397"/>
                  </a:lnTo>
                  <a:lnTo>
                    <a:pt x="2116785" y="12776"/>
                  </a:lnTo>
                  <a:lnTo>
                    <a:pt x="2069020" y="3238"/>
                  </a:lnTo>
                  <a:lnTo>
                    <a:pt x="2020011" y="0"/>
                  </a:lnTo>
                  <a:lnTo>
                    <a:pt x="1973237" y="2908"/>
                  </a:lnTo>
                  <a:lnTo>
                    <a:pt x="1928190" y="11391"/>
                  </a:lnTo>
                  <a:lnTo>
                    <a:pt x="1885238" y="25107"/>
                  </a:lnTo>
                  <a:lnTo>
                    <a:pt x="1844713" y="43700"/>
                  </a:lnTo>
                  <a:lnTo>
                    <a:pt x="1806968" y="66814"/>
                  </a:lnTo>
                  <a:lnTo>
                    <a:pt x="1772348" y="94119"/>
                  </a:lnTo>
                  <a:lnTo>
                    <a:pt x="1741220" y="125247"/>
                  </a:lnTo>
                  <a:lnTo>
                    <a:pt x="1713915" y="159854"/>
                  </a:lnTo>
                  <a:lnTo>
                    <a:pt x="1690801" y="197599"/>
                  </a:lnTo>
                  <a:lnTo>
                    <a:pt x="1672209" y="238125"/>
                  </a:lnTo>
                  <a:lnTo>
                    <a:pt x="1658493" y="281089"/>
                  </a:lnTo>
                  <a:lnTo>
                    <a:pt x="1650009" y="326136"/>
                  </a:lnTo>
                  <a:lnTo>
                    <a:pt x="1647113" y="372910"/>
                  </a:lnTo>
                  <a:lnTo>
                    <a:pt x="1650009" y="419684"/>
                  </a:lnTo>
                  <a:lnTo>
                    <a:pt x="1658493" y="464718"/>
                  </a:lnTo>
                  <a:lnTo>
                    <a:pt x="1672209" y="507682"/>
                  </a:lnTo>
                  <a:lnTo>
                    <a:pt x="1690801" y="548208"/>
                  </a:lnTo>
                  <a:lnTo>
                    <a:pt x="1713915" y="585952"/>
                  </a:lnTo>
                  <a:lnTo>
                    <a:pt x="1741220" y="620560"/>
                  </a:lnTo>
                  <a:lnTo>
                    <a:pt x="1772348" y="651700"/>
                  </a:lnTo>
                  <a:lnTo>
                    <a:pt x="1806968" y="678992"/>
                  </a:lnTo>
                  <a:lnTo>
                    <a:pt x="1844713" y="702119"/>
                  </a:lnTo>
                  <a:lnTo>
                    <a:pt x="1885238" y="720699"/>
                  </a:lnTo>
                  <a:lnTo>
                    <a:pt x="1928190" y="734415"/>
                  </a:lnTo>
                  <a:lnTo>
                    <a:pt x="1973237" y="742899"/>
                  </a:lnTo>
                  <a:lnTo>
                    <a:pt x="2020011" y="745807"/>
                  </a:lnTo>
                  <a:lnTo>
                    <a:pt x="2066785" y="742899"/>
                  </a:lnTo>
                  <a:lnTo>
                    <a:pt x="2111832" y="734415"/>
                  </a:lnTo>
                  <a:lnTo>
                    <a:pt x="2154783" y="720699"/>
                  </a:lnTo>
                  <a:lnTo>
                    <a:pt x="2195309" y="702119"/>
                  </a:lnTo>
                  <a:lnTo>
                    <a:pt x="2233053" y="678992"/>
                  </a:lnTo>
                  <a:lnTo>
                    <a:pt x="2267661" y="651700"/>
                  </a:lnTo>
                  <a:lnTo>
                    <a:pt x="2298801" y="620560"/>
                  </a:lnTo>
                  <a:lnTo>
                    <a:pt x="2326094" y="585952"/>
                  </a:lnTo>
                  <a:lnTo>
                    <a:pt x="2349220" y="548208"/>
                  </a:lnTo>
                  <a:lnTo>
                    <a:pt x="2367813" y="507682"/>
                  </a:lnTo>
                  <a:lnTo>
                    <a:pt x="2381516" y="464718"/>
                  </a:lnTo>
                  <a:lnTo>
                    <a:pt x="2390000" y="419684"/>
                  </a:lnTo>
                  <a:lnTo>
                    <a:pt x="2392908" y="372910"/>
                  </a:lnTo>
                  <a:close/>
                </a:path>
                <a:path w="7334884" h="746125">
                  <a:moveTo>
                    <a:pt x="4040022" y="372910"/>
                  </a:moveTo>
                  <a:lnTo>
                    <a:pt x="4036796" y="323888"/>
                  </a:lnTo>
                  <a:lnTo>
                    <a:pt x="4027246" y="276123"/>
                  </a:lnTo>
                  <a:lnTo>
                    <a:pt x="4011638" y="230200"/>
                  </a:lnTo>
                  <a:lnTo>
                    <a:pt x="3990200" y="186690"/>
                  </a:lnTo>
                  <a:lnTo>
                    <a:pt x="3963174" y="146177"/>
                  </a:lnTo>
                  <a:lnTo>
                    <a:pt x="3930802" y="109220"/>
                  </a:lnTo>
                  <a:lnTo>
                    <a:pt x="3893858" y="76847"/>
                  </a:lnTo>
                  <a:lnTo>
                    <a:pt x="3853345" y="49834"/>
                  </a:lnTo>
                  <a:lnTo>
                    <a:pt x="3809822" y="28397"/>
                  </a:lnTo>
                  <a:lnTo>
                    <a:pt x="3763899" y="12776"/>
                  </a:lnTo>
                  <a:lnTo>
                    <a:pt x="3716134" y="3238"/>
                  </a:lnTo>
                  <a:lnTo>
                    <a:pt x="3667125" y="0"/>
                  </a:lnTo>
                  <a:lnTo>
                    <a:pt x="3620351" y="2908"/>
                  </a:lnTo>
                  <a:lnTo>
                    <a:pt x="3575304" y="11391"/>
                  </a:lnTo>
                  <a:lnTo>
                    <a:pt x="3532352" y="25107"/>
                  </a:lnTo>
                  <a:lnTo>
                    <a:pt x="3491827" y="43700"/>
                  </a:lnTo>
                  <a:lnTo>
                    <a:pt x="3454082" y="66814"/>
                  </a:lnTo>
                  <a:lnTo>
                    <a:pt x="3419462" y="94119"/>
                  </a:lnTo>
                  <a:lnTo>
                    <a:pt x="3388334" y="125247"/>
                  </a:lnTo>
                  <a:lnTo>
                    <a:pt x="3361042" y="159854"/>
                  </a:lnTo>
                  <a:lnTo>
                    <a:pt x="3337915" y="197599"/>
                  </a:lnTo>
                  <a:lnTo>
                    <a:pt x="3319322" y="238125"/>
                  </a:lnTo>
                  <a:lnTo>
                    <a:pt x="3305619" y="281089"/>
                  </a:lnTo>
                  <a:lnTo>
                    <a:pt x="3297136" y="326136"/>
                  </a:lnTo>
                  <a:lnTo>
                    <a:pt x="3294227" y="372910"/>
                  </a:lnTo>
                  <a:lnTo>
                    <a:pt x="3297136" y="419684"/>
                  </a:lnTo>
                  <a:lnTo>
                    <a:pt x="3305619" y="464718"/>
                  </a:lnTo>
                  <a:lnTo>
                    <a:pt x="3319322" y="507682"/>
                  </a:lnTo>
                  <a:lnTo>
                    <a:pt x="3337915" y="548208"/>
                  </a:lnTo>
                  <a:lnTo>
                    <a:pt x="3361042" y="585952"/>
                  </a:lnTo>
                  <a:lnTo>
                    <a:pt x="3388334" y="620560"/>
                  </a:lnTo>
                  <a:lnTo>
                    <a:pt x="3419462" y="651700"/>
                  </a:lnTo>
                  <a:lnTo>
                    <a:pt x="3454082" y="678992"/>
                  </a:lnTo>
                  <a:lnTo>
                    <a:pt x="3491827" y="702119"/>
                  </a:lnTo>
                  <a:lnTo>
                    <a:pt x="3532352" y="720699"/>
                  </a:lnTo>
                  <a:lnTo>
                    <a:pt x="3575304" y="734415"/>
                  </a:lnTo>
                  <a:lnTo>
                    <a:pt x="3620351" y="742899"/>
                  </a:lnTo>
                  <a:lnTo>
                    <a:pt x="3667125" y="745807"/>
                  </a:lnTo>
                  <a:lnTo>
                    <a:pt x="3713899" y="742899"/>
                  </a:lnTo>
                  <a:lnTo>
                    <a:pt x="3758946" y="734415"/>
                  </a:lnTo>
                  <a:lnTo>
                    <a:pt x="3801897" y="720699"/>
                  </a:lnTo>
                  <a:lnTo>
                    <a:pt x="3842423" y="702119"/>
                  </a:lnTo>
                  <a:lnTo>
                    <a:pt x="3880167" y="678992"/>
                  </a:lnTo>
                  <a:lnTo>
                    <a:pt x="3914787" y="651700"/>
                  </a:lnTo>
                  <a:lnTo>
                    <a:pt x="3945915" y="620560"/>
                  </a:lnTo>
                  <a:lnTo>
                    <a:pt x="3973207" y="585952"/>
                  </a:lnTo>
                  <a:lnTo>
                    <a:pt x="3996334" y="548208"/>
                  </a:lnTo>
                  <a:lnTo>
                    <a:pt x="4014927" y="507682"/>
                  </a:lnTo>
                  <a:lnTo>
                    <a:pt x="4028630" y="464718"/>
                  </a:lnTo>
                  <a:lnTo>
                    <a:pt x="4037114" y="419684"/>
                  </a:lnTo>
                  <a:lnTo>
                    <a:pt x="4040022" y="372910"/>
                  </a:lnTo>
                  <a:close/>
                </a:path>
                <a:path w="7334884" h="746125">
                  <a:moveTo>
                    <a:pt x="5687136" y="372910"/>
                  </a:moveTo>
                  <a:lnTo>
                    <a:pt x="5683910" y="323888"/>
                  </a:lnTo>
                  <a:lnTo>
                    <a:pt x="5674360" y="276123"/>
                  </a:lnTo>
                  <a:lnTo>
                    <a:pt x="5658751" y="230200"/>
                  </a:lnTo>
                  <a:lnTo>
                    <a:pt x="5637314" y="186690"/>
                  </a:lnTo>
                  <a:lnTo>
                    <a:pt x="5610288" y="146177"/>
                  </a:lnTo>
                  <a:lnTo>
                    <a:pt x="5577916" y="109220"/>
                  </a:lnTo>
                  <a:lnTo>
                    <a:pt x="5540972" y="76847"/>
                  </a:lnTo>
                  <a:lnTo>
                    <a:pt x="5500459" y="49834"/>
                  </a:lnTo>
                  <a:lnTo>
                    <a:pt x="5456948" y="28397"/>
                  </a:lnTo>
                  <a:lnTo>
                    <a:pt x="5411013" y="12776"/>
                  </a:lnTo>
                  <a:lnTo>
                    <a:pt x="5363261" y="3238"/>
                  </a:lnTo>
                  <a:lnTo>
                    <a:pt x="5314239" y="0"/>
                  </a:lnTo>
                  <a:lnTo>
                    <a:pt x="5267464" y="2908"/>
                  </a:lnTo>
                  <a:lnTo>
                    <a:pt x="5222418" y="11391"/>
                  </a:lnTo>
                  <a:lnTo>
                    <a:pt x="5179466" y="25107"/>
                  </a:lnTo>
                  <a:lnTo>
                    <a:pt x="5138940" y="43700"/>
                  </a:lnTo>
                  <a:lnTo>
                    <a:pt x="5101196" y="66814"/>
                  </a:lnTo>
                  <a:lnTo>
                    <a:pt x="5066589" y="94119"/>
                  </a:lnTo>
                  <a:lnTo>
                    <a:pt x="5035448" y="125247"/>
                  </a:lnTo>
                  <a:lnTo>
                    <a:pt x="5008156" y="159854"/>
                  </a:lnTo>
                  <a:lnTo>
                    <a:pt x="4985029" y="197599"/>
                  </a:lnTo>
                  <a:lnTo>
                    <a:pt x="4966436" y="238125"/>
                  </a:lnTo>
                  <a:lnTo>
                    <a:pt x="4952733" y="281089"/>
                  </a:lnTo>
                  <a:lnTo>
                    <a:pt x="4944249" y="326136"/>
                  </a:lnTo>
                  <a:lnTo>
                    <a:pt x="4941341" y="372910"/>
                  </a:lnTo>
                  <a:lnTo>
                    <a:pt x="4944249" y="419684"/>
                  </a:lnTo>
                  <a:lnTo>
                    <a:pt x="4952733" y="464718"/>
                  </a:lnTo>
                  <a:lnTo>
                    <a:pt x="4966436" y="507682"/>
                  </a:lnTo>
                  <a:lnTo>
                    <a:pt x="4985029" y="548208"/>
                  </a:lnTo>
                  <a:lnTo>
                    <a:pt x="5008156" y="585952"/>
                  </a:lnTo>
                  <a:lnTo>
                    <a:pt x="5035448" y="620560"/>
                  </a:lnTo>
                  <a:lnTo>
                    <a:pt x="5066589" y="651700"/>
                  </a:lnTo>
                  <a:lnTo>
                    <a:pt x="5101196" y="678992"/>
                  </a:lnTo>
                  <a:lnTo>
                    <a:pt x="5138940" y="702119"/>
                  </a:lnTo>
                  <a:lnTo>
                    <a:pt x="5179466" y="720699"/>
                  </a:lnTo>
                  <a:lnTo>
                    <a:pt x="5222418" y="734415"/>
                  </a:lnTo>
                  <a:lnTo>
                    <a:pt x="5267464" y="742899"/>
                  </a:lnTo>
                  <a:lnTo>
                    <a:pt x="5314239" y="745807"/>
                  </a:lnTo>
                  <a:lnTo>
                    <a:pt x="5361013" y="742899"/>
                  </a:lnTo>
                  <a:lnTo>
                    <a:pt x="5406060" y="734415"/>
                  </a:lnTo>
                  <a:lnTo>
                    <a:pt x="5449011" y="720699"/>
                  </a:lnTo>
                  <a:lnTo>
                    <a:pt x="5489537" y="702119"/>
                  </a:lnTo>
                  <a:lnTo>
                    <a:pt x="5527281" y="678992"/>
                  </a:lnTo>
                  <a:lnTo>
                    <a:pt x="5561901" y="651700"/>
                  </a:lnTo>
                  <a:lnTo>
                    <a:pt x="5593029" y="620560"/>
                  </a:lnTo>
                  <a:lnTo>
                    <a:pt x="5620334" y="585952"/>
                  </a:lnTo>
                  <a:lnTo>
                    <a:pt x="5643448" y="548208"/>
                  </a:lnTo>
                  <a:lnTo>
                    <a:pt x="5662041" y="507682"/>
                  </a:lnTo>
                  <a:lnTo>
                    <a:pt x="5675757" y="464718"/>
                  </a:lnTo>
                  <a:lnTo>
                    <a:pt x="5684240" y="419684"/>
                  </a:lnTo>
                  <a:lnTo>
                    <a:pt x="5687136" y="372910"/>
                  </a:lnTo>
                  <a:close/>
                </a:path>
                <a:path w="7334884" h="746125">
                  <a:moveTo>
                    <a:pt x="7334263" y="372910"/>
                  </a:moveTo>
                  <a:lnTo>
                    <a:pt x="7331024" y="323888"/>
                  </a:lnTo>
                  <a:lnTo>
                    <a:pt x="7321486" y="276123"/>
                  </a:lnTo>
                  <a:lnTo>
                    <a:pt x="7305865" y="230200"/>
                  </a:lnTo>
                  <a:lnTo>
                    <a:pt x="7284428" y="186690"/>
                  </a:lnTo>
                  <a:lnTo>
                    <a:pt x="7257415" y="146177"/>
                  </a:lnTo>
                  <a:lnTo>
                    <a:pt x="7225043" y="109220"/>
                  </a:lnTo>
                  <a:lnTo>
                    <a:pt x="7188086" y="76847"/>
                  </a:lnTo>
                  <a:lnTo>
                    <a:pt x="7147573" y="49834"/>
                  </a:lnTo>
                  <a:lnTo>
                    <a:pt x="7104062" y="28397"/>
                  </a:lnTo>
                  <a:lnTo>
                    <a:pt x="7058126" y="12776"/>
                  </a:lnTo>
                  <a:lnTo>
                    <a:pt x="7010374" y="3238"/>
                  </a:lnTo>
                  <a:lnTo>
                    <a:pt x="6961352" y="0"/>
                  </a:lnTo>
                  <a:lnTo>
                    <a:pt x="6914578" y="2908"/>
                  </a:lnTo>
                  <a:lnTo>
                    <a:pt x="6869544" y="11391"/>
                  </a:lnTo>
                  <a:lnTo>
                    <a:pt x="6826580" y="25107"/>
                  </a:lnTo>
                  <a:lnTo>
                    <a:pt x="6786054" y="43700"/>
                  </a:lnTo>
                  <a:lnTo>
                    <a:pt x="6748310" y="66814"/>
                  </a:lnTo>
                  <a:lnTo>
                    <a:pt x="6713702" y="94119"/>
                  </a:lnTo>
                  <a:lnTo>
                    <a:pt x="6682562" y="125247"/>
                  </a:lnTo>
                  <a:lnTo>
                    <a:pt x="6655270" y="159854"/>
                  </a:lnTo>
                  <a:lnTo>
                    <a:pt x="6632143" y="197599"/>
                  </a:lnTo>
                  <a:lnTo>
                    <a:pt x="6613563" y="238125"/>
                  </a:lnTo>
                  <a:lnTo>
                    <a:pt x="6599847" y="281089"/>
                  </a:lnTo>
                  <a:lnTo>
                    <a:pt x="6591363" y="326136"/>
                  </a:lnTo>
                  <a:lnTo>
                    <a:pt x="6588455" y="372910"/>
                  </a:lnTo>
                  <a:lnTo>
                    <a:pt x="6591363" y="419684"/>
                  </a:lnTo>
                  <a:lnTo>
                    <a:pt x="6599847" y="464718"/>
                  </a:lnTo>
                  <a:lnTo>
                    <a:pt x="6613563" y="507682"/>
                  </a:lnTo>
                  <a:lnTo>
                    <a:pt x="6632143" y="548208"/>
                  </a:lnTo>
                  <a:lnTo>
                    <a:pt x="6655270" y="585952"/>
                  </a:lnTo>
                  <a:lnTo>
                    <a:pt x="6682562" y="620560"/>
                  </a:lnTo>
                  <a:lnTo>
                    <a:pt x="6713702" y="651700"/>
                  </a:lnTo>
                  <a:lnTo>
                    <a:pt x="6748310" y="678992"/>
                  </a:lnTo>
                  <a:lnTo>
                    <a:pt x="6786054" y="702119"/>
                  </a:lnTo>
                  <a:lnTo>
                    <a:pt x="6826580" y="720699"/>
                  </a:lnTo>
                  <a:lnTo>
                    <a:pt x="6869544" y="734415"/>
                  </a:lnTo>
                  <a:lnTo>
                    <a:pt x="6914578" y="742899"/>
                  </a:lnTo>
                  <a:lnTo>
                    <a:pt x="6961352" y="745807"/>
                  </a:lnTo>
                  <a:lnTo>
                    <a:pt x="7008127" y="742899"/>
                  </a:lnTo>
                  <a:lnTo>
                    <a:pt x="7053173" y="734415"/>
                  </a:lnTo>
                  <a:lnTo>
                    <a:pt x="7096138" y="720699"/>
                  </a:lnTo>
                  <a:lnTo>
                    <a:pt x="7136663" y="702119"/>
                  </a:lnTo>
                  <a:lnTo>
                    <a:pt x="7174408" y="678992"/>
                  </a:lnTo>
                  <a:lnTo>
                    <a:pt x="7209015" y="651700"/>
                  </a:lnTo>
                  <a:lnTo>
                    <a:pt x="7240143" y="620560"/>
                  </a:lnTo>
                  <a:lnTo>
                    <a:pt x="7267448" y="585952"/>
                  </a:lnTo>
                  <a:lnTo>
                    <a:pt x="7290562" y="548208"/>
                  </a:lnTo>
                  <a:lnTo>
                    <a:pt x="7309155" y="507682"/>
                  </a:lnTo>
                  <a:lnTo>
                    <a:pt x="7322871" y="464718"/>
                  </a:lnTo>
                  <a:lnTo>
                    <a:pt x="7331354" y="419684"/>
                  </a:lnTo>
                  <a:lnTo>
                    <a:pt x="7334263" y="372910"/>
                  </a:lnTo>
                  <a:close/>
                </a:path>
              </a:pathLst>
            </a:custGeom>
            <a:solidFill>
              <a:srgbClr val="1F42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07181" y="2788200"/>
            <a:ext cx="7308850" cy="2214245"/>
            <a:chOff x="807181" y="2788200"/>
            <a:chExt cx="7308850" cy="2214245"/>
          </a:xfrm>
        </p:grpSpPr>
        <p:sp>
          <p:nvSpPr>
            <p:cNvPr id="7" name="object 7"/>
            <p:cNvSpPr/>
            <p:nvPr/>
          </p:nvSpPr>
          <p:spPr>
            <a:xfrm>
              <a:off x="807181" y="3121891"/>
              <a:ext cx="4695825" cy="1770380"/>
            </a:xfrm>
            <a:custGeom>
              <a:avLst/>
              <a:gdLst/>
              <a:ahLst/>
              <a:cxnLst/>
              <a:rect l="l" t="t" r="r" b="b"/>
              <a:pathLst>
                <a:path w="4695825" h="1770379">
                  <a:moveTo>
                    <a:pt x="4485183" y="1769999"/>
                  </a:moveTo>
                  <a:lnTo>
                    <a:pt x="210116" y="1769999"/>
                  </a:lnTo>
                  <a:lnTo>
                    <a:pt x="161938" y="1764450"/>
                  </a:lnTo>
                  <a:lnTo>
                    <a:pt x="117712" y="1748643"/>
                  </a:lnTo>
                  <a:lnTo>
                    <a:pt x="78699" y="1723839"/>
                  </a:lnTo>
                  <a:lnTo>
                    <a:pt x="46160" y="1691300"/>
                  </a:lnTo>
                  <a:lnTo>
                    <a:pt x="21356" y="1652287"/>
                  </a:lnTo>
                  <a:lnTo>
                    <a:pt x="5549" y="1608061"/>
                  </a:lnTo>
                  <a:lnTo>
                    <a:pt x="0" y="1559883"/>
                  </a:lnTo>
                  <a:lnTo>
                    <a:pt x="0" y="210116"/>
                  </a:lnTo>
                  <a:lnTo>
                    <a:pt x="5549" y="161938"/>
                  </a:lnTo>
                  <a:lnTo>
                    <a:pt x="21356" y="117712"/>
                  </a:lnTo>
                  <a:lnTo>
                    <a:pt x="46160" y="78699"/>
                  </a:lnTo>
                  <a:lnTo>
                    <a:pt x="78699" y="46160"/>
                  </a:lnTo>
                  <a:lnTo>
                    <a:pt x="117712" y="21356"/>
                  </a:lnTo>
                  <a:lnTo>
                    <a:pt x="161938" y="5549"/>
                  </a:lnTo>
                  <a:lnTo>
                    <a:pt x="210116" y="0"/>
                  </a:lnTo>
                  <a:lnTo>
                    <a:pt x="4485183" y="0"/>
                  </a:lnTo>
                  <a:lnTo>
                    <a:pt x="4526366" y="4074"/>
                  </a:lnTo>
                  <a:lnTo>
                    <a:pt x="4565591" y="15994"/>
                  </a:lnTo>
                  <a:lnTo>
                    <a:pt x="4601756" y="35302"/>
                  </a:lnTo>
                  <a:lnTo>
                    <a:pt x="4633758" y="61541"/>
                  </a:lnTo>
                  <a:lnTo>
                    <a:pt x="4659997" y="93543"/>
                  </a:lnTo>
                  <a:lnTo>
                    <a:pt x="4679305" y="129708"/>
                  </a:lnTo>
                  <a:lnTo>
                    <a:pt x="4691225" y="168933"/>
                  </a:lnTo>
                  <a:lnTo>
                    <a:pt x="4695299" y="210116"/>
                  </a:lnTo>
                  <a:lnTo>
                    <a:pt x="4695299" y="1559883"/>
                  </a:lnTo>
                  <a:lnTo>
                    <a:pt x="4689750" y="1608061"/>
                  </a:lnTo>
                  <a:lnTo>
                    <a:pt x="4673943" y="1652287"/>
                  </a:lnTo>
                  <a:lnTo>
                    <a:pt x="4649139" y="1691300"/>
                  </a:lnTo>
                  <a:lnTo>
                    <a:pt x="4616600" y="1723839"/>
                  </a:lnTo>
                  <a:lnTo>
                    <a:pt x="4577587" y="1748643"/>
                  </a:lnTo>
                  <a:lnTo>
                    <a:pt x="4533361" y="1764450"/>
                  </a:lnTo>
                  <a:lnTo>
                    <a:pt x="4485183" y="1769999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5875" y="2788200"/>
              <a:ext cx="5555999" cy="1871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984544" y="3619150"/>
              <a:ext cx="3131185" cy="1383030"/>
            </a:xfrm>
            <a:custGeom>
              <a:avLst/>
              <a:gdLst/>
              <a:ahLst/>
              <a:cxnLst/>
              <a:rect l="l" t="t" r="r" b="b"/>
              <a:pathLst>
                <a:path w="3131184" h="1383029">
                  <a:moveTo>
                    <a:pt x="2900595" y="1382999"/>
                  </a:moveTo>
                  <a:lnTo>
                    <a:pt x="230504" y="1382999"/>
                  </a:lnTo>
                  <a:lnTo>
                    <a:pt x="184050" y="1378316"/>
                  </a:lnTo>
                  <a:lnTo>
                    <a:pt x="140781" y="1364885"/>
                  </a:lnTo>
                  <a:lnTo>
                    <a:pt x="101627" y="1343633"/>
                  </a:lnTo>
                  <a:lnTo>
                    <a:pt x="67513" y="1315486"/>
                  </a:lnTo>
                  <a:lnTo>
                    <a:pt x="39366" y="1281372"/>
                  </a:lnTo>
                  <a:lnTo>
                    <a:pt x="18114" y="1242218"/>
                  </a:lnTo>
                  <a:lnTo>
                    <a:pt x="4683" y="1198949"/>
                  </a:lnTo>
                  <a:lnTo>
                    <a:pt x="0" y="1152495"/>
                  </a:lnTo>
                  <a:lnTo>
                    <a:pt x="0" y="230504"/>
                  </a:lnTo>
                  <a:lnTo>
                    <a:pt x="4683" y="184050"/>
                  </a:lnTo>
                  <a:lnTo>
                    <a:pt x="18114" y="140781"/>
                  </a:lnTo>
                  <a:lnTo>
                    <a:pt x="39366" y="101627"/>
                  </a:lnTo>
                  <a:lnTo>
                    <a:pt x="67513" y="67513"/>
                  </a:lnTo>
                  <a:lnTo>
                    <a:pt x="101627" y="39366"/>
                  </a:lnTo>
                  <a:lnTo>
                    <a:pt x="140781" y="18114"/>
                  </a:lnTo>
                  <a:lnTo>
                    <a:pt x="184050" y="4683"/>
                  </a:lnTo>
                  <a:lnTo>
                    <a:pt x="230504" y="0"/>
                  </a:lnTo>
                  <a:lnTo>
                    <a:pt x="2900595" y="0"/>
                  </a:lnTo>
                  <a:lnTo>
                    <a:pt x="2945774" y="4469"/>
                  </a:lnTo>
                  <a:lnTo>
                    <a:pt x="2988805" y="17546"/>
                  </a:lnTo>
                  <a:lnTo>
                    <a:pt x="3028479" y="38727"/>
                  </a:lnTo>
                  <a:lnTo>
                    <a:pt x="3063586" y="67513"/>
                  </a:lnTo>
                  <a:lnTo>
                    <a:pt x="3092372" y="102620"/>
                  </a:lnTo>
                  <a:lnTo>
                    <a:pt x="3113553" y="142294"/>
                  </a:lnTo>
                  <a:lnTo>
                    <a:pt x="3126630" y="185325"/>
                  </a:lnTo>
                  <a:lnTo>
                    <a:pt x="3131099" y="230504"/>
                  </a:lnTo>
                  <a:lnTo>
                    <a:pt x="3131099" y="1152495"/>
                  </a:lnTo>
                  <a:lnTo>
                    <a:pt x="3126416" y="1198949"/>
                  </a:lnTo>
                  <a:lnTo>
                    <a:pt x="3112985" y="1242218"/>
                  </a:lnTo>
                  <a:lnTo>
                    <a:pt x="3091733" y="1281372"/>
                  </a:lnTo>
                  <a:lnTo>
                    <a:pt x="3063586" y="1315486"/>
                  </a:lnTo>
                  <a:lnTo>
                    <a:pt x="3029472" y="1343633"/>
                  </a:lnTo>
                  <a:lnTo>
                    <a:pt x="2990318" y="1364885"/>
                  </a:lnTo>
                  <a:lnTo>
                    <a:pt x="2947050" y="1378316"/>
                  </a:lnTo>
                  <a:lnTo>
                    <a:pt x="2900595" y="1382999"/>
                  </a:lnTo>
                  <a:close/>
                </a:path>
              </a:pathLst>
            </a:custGeom>
            <a:solidFill>
              <a:srgbClr val="1F42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223431" y="3888290"/>
            <a:ext cx="2655570" cy="911860"/>
          </a:xfrm>
          <a:prstGeom prst="rect">
            <a:avLst/>
          </a:prstGeom>
        </p:spPr>
        <p:txBody>
          <a:bodyPr vert="horz" wrap="square" lIns="0" tIns="22225" rIns="0" bIns="0" rtlCol="0">
            <a:spAutoFit/>
          </a:bodyPr>
          <a:lstStyle/>
          <a:p>
            <a:pPr marL="12700" marR="50800">
              <a:lnSpc>
                <a:spcPts val="1050"/>
              </a:lnSpc>
              <a:spcBef>
                <a:spcPts val="175"/>
              </a:spcBef>
            </a:pPr>
            <a:r>
              <a:rPr sz="900" b="1" i="1" spc="-130" dirty="0">
                <a:solidFill>
                  <a:srgbClr val="FFFFFF"/>
                </a:solidFill>
                <a:latin typeface="Verdana"/>
                <a:cs typeface="Verdana"/>
              </a:rPr>
              <a:t>"We</a:t>
            </a:r>
            <a:r>
              <a:rPr sz="900" b="1" i="1" spc="-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want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60" dirty="0">
                <a:solidFill>
                  <a:srgbClr val="FFFFFF"/>
                </a:solidFill>
                <a:latin typeface="Verdana"/>
                <a:cs typeface="Verdana"/>
              </a:rPr>
              <a:t>to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 promote a </a:t>
            </a:r>
            <a:r>
              <a:rPr sz="900" b="1" i="1" spc="-75" dirty="0">
                <a:solidFill>
                  <a:srgbClr val="FFFFFF"/>
                </a:solidFill>
                <a:latin typeface="Verdana"/>
                <a:cs typeface="Verdana"/>
              </a:rPr>
              <a:t>positive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75" dirty="0">
                <a:solidFill>
                  <a:srgbClr val="FFFFFF"/>
                </a:solidFill>
                <a:latin typeface="Verdana"/>
                <a:cs typeface="Verdana"/>
              </a:rPr>
              <a:t>culture,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50" dirty="0">
                <a:solidFill>
                  <a:srgbClr val="FFFFFF"/>
                </a:solidFill>
                <a:latin typeface="Verdana"/>
                <a:cs typeface="Verdana"/>
              </a:rPr>
              <a:t>a </a:t>
            </a:r>
            <a:r>
              <a:rPr sz="900" b="1" i="1" spc="-75" dirty="0">
                <a:solidFill>
                  <a:srgbClr val="FFFFFF"/>
                </a:solidFill>
                <a:latin typeface="Verdana"/>
                <a:cs typeface="Verdana"/>
              </a:rPr>
              <a:t>positive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70" dirty="0">
                <a:solidFill>
                  <a:srgbClr val="FFFFFF"/>
                </a:solidFill>
                <a:latin typeface="Verdana"/>
                <a:cs typeface="Verdana"/>
              </a:rPr>
              <a:t>picture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80" dirty="0">
                <a:solidFill>
                  <a:srgbClr val="FFFFFF"/>
                </a:solidFill>
                <a:latin typeface="Verdana"/>
                <a:cs typeface="Verdana"/>
              </a:rPr>
              <a:t>in</a:t>
            </a:r>
            <a:r>
              <a:rPr sz="900" b="1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55" dirty="0">
                <a:solidFill>
                  <a:srgbClr val="FFFFFF"/>
                </a:solidFill>
                <a:latin typeface="Verdana"/>
                <a:cs typeface="Verdana"/>
              </a:rPr>
              <a:t>the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95" dirty="0">
                <a:solidFill>
                  <a:srgbClr val="FFFFFF"/>
                </a:solidFill>
                <a:latin typeface="Verdana"/>
                <a:cs typeface="Verdana"/>
              </a:rPr>
              <a:t>community,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 and</a:t>
            </a:r>
            <a:r>
              <a:rPr sz="900" b="1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95" dirty="0">
                <a:solidFill>
                  <a:srgbClr val="FFFFFF"/>
                </a:solidFill>
                <a:latin typeface="Verdana"/>
                <a:cs typeface="Verdana"/>
              </a:rPr>
              <a:t>say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25" dirty="0">
                <a:solidFill>
                  <a:srgbClr val="FFFFFF"/>
                </a:solidFill>
                <a:latin typeface="Verdana"/>
                <a:cs typeface="Verdana"/>
              </a:rPr>
              <a:t>that </a:t>
            </a:r>
            <a:r>
              <a:rPr sz="900" b="1" i="1" spc="-95" dirty="0">
                <a:solidFill>
                  <a:srgbClr val="FFFFFF"/>
                </a:solidFill>
                <a:latin typeface="Verdana"/>
                <a:cs typeface="Verdana"/>
              </a:rPr>
              <a:t>you</a:t>
            </a:r>
            <a:r>
              <a:rPr sz="900" b="1" i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70" dirty="0">
                <a:solidFill>
                  <a:srgbClr val="FFFFFF"/>
                </a:solidFill>
                <a:latin typeface="Verdana"/>
                <a:cs typeface="Verdana"/>
              </a:rPr>
              <a:t>can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85" dirty="0">
                <a:solidFill>
                  <a:srgbClr val="FFFFFF"/>
                </a:solidFill>
                <a:latin typeface="Verdana"/>
                <a:cs typeface="Verdana"/>
              </a:rPr>
              <a:t>come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85" dirty="0">
                <a:solidFill>
                  <a:srgbClr val="FFFFFF"/>
                </a:solidFill>
                <a:latin typeface="Verdana"/>
                <a:cs typeface="Verdana"/>
              </a:rPr>
              <a:t>here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900" b="1" i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85" dirty="0">
                <a:solidFill>
                  <a:srgbClr val="FFFFFF"/>
                </a:solidFill>
                <a:latin typeface="Verdana"/>
                <a:cs typeface="Verdana"/>
              </a:rPr>
              <a:t>learn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65" dirty="0">
                <a:solidFill>
                  <a:srgbClr val="FFFFFF"/>
                </a:solidFill>
                <a:latin typeface="Verdana"/>
                <a:cs typeface="Verdana"/>
              </a:rPr>
              <a:t>craft,</a:t>
            </a:r>
            <a:r>
              <a:rPr sz="900" b="1" i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95" dirty="0">
                <a:solidFill>
                  <a:srgbClr val="FFFFFF"/>
                </a:solidFill>
                <a:latin typeface="Verdana"/>
                <a:cs typeface="Verdana"/>
              </a:rPr>
              <a:t>you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25" dirty="0">
                <a:solidFill>
                  <a:srgbClr val="FFFFFF"/>
                </a:solidFill>
                <a:latin typeface="Verdana"/>
                <a:cs typeface="Verdana"/>
              </a:rPr>
              <a:t>can </a:t>
            </a:r>
            <a:r>
              <a:rPr sz="900" b="1" i="1" spc="-85" dirty="0">
                <a:solidFill>
                  <a:srgbClr val="FFFFFF"/>
                </a:solidFill>
                <a:latin typeface="Verdana"/>
                <a:cs typeface="Verdana"/>
              </a:rPr>
              <a:t>come</a:t>
            </a:r>
            <a:r>
              <a:rPr sz="900" b="1" i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85" dirty="0">
                <a:solidFill>
                  <a:srgbClr val="FFFFFF"/>
                </a:solidFill>
                <a:latin typeface="Verdana"/>
                <a:cs typeface="Verdana"/>
              </a:rPr>
              <a:t>here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85" dirty="0">
                <a:solidFill>
                  <a:srgbClr val="FFFFFF"/>
                </a:solidFill>
                <a:latin typeface="Verdana"/>
                <a:cs typeface="Verdana"/>
              </a:rPr>
              <a:t>learn</a:t>
            </a:r>
            <a:r>
              <a:rPr sz="900" b="1" i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80" dirty="0">
                <a:solidFill>
                  <a:srgbClr val="FFFFFF"/>
                </a:solidFill>
                <a:latin typeface="Verdana"/>
                <a:cs typeface="Verdana"/>
              </a:rPr>
              <a:t>trade,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9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95" dirty="0">
                <a:solidFill>
                  <a:srgbClr val="FFFFFF"/>
                </a:solidFill>
                <a:latin typeface="Verdana"/>
                <a:cs typeface="Verdana"/>
              </a:rPr>
              <a:t>you</a:t>
            </a:r>
            <a:r>
              <a:rPr sz="900" b="1" i="1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70" dirty="0">
                <a:solidFill>
                  <a:srgbClr val="FFFFFF"/>
                </a:solidFill>
                <a:latin typeface="Verdana"/>
                <a:cs typeface="Verdana"/>
              </a:rPr>
              <a:t>can</a:t>
            </a:r>
            <a:r>
              <a:rPr sz="900" b="1" i="1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25" dirty="0">
                <a:solidFill>
                  <a:srgbClr val="FFFFFF"/>
                </a:solidFill>
                <a:latin typeface="Verdana"/>
                <a:cs typeface="Verdana"/>
              </a:rPr>
              <a:t>be </a:t>
            </a:r>
            <a:r>
              <a:rPr sz="900" b="1" i="1" spc="-60" dirty="0">
                <a:solidFill>
                  <a:srgbClr val="FFFFFF"/>
                </a:solidFill>
                <a:latin typeface="Verdana"/>
                <a:cs typeface="Verdana"/>
              </a:rPr>
              <a:t>successful</a:t>
            </a:r>
            <a:r>
              <a:rPr sz="900" b="1" i="1" spc="-85" dirty="0">
                <a:solidFill>
                  <a:srgbClr val="FFFFFF"/>
                </a:solidFill>
                <a:latin typeface="Verdana"/>
                <a:cs typeface="Verdana"/>
              </a:rPr>
              <a:t> within </a:t>
            </a:r>
            <a:r>
              <a:rPr sz="900" b="1" i="1" spc="-95" dirty="0">
                <a:solidFill>
                  <a:srgbClr val="FFFFFF"/>
                </a:solidFill>
                <a:latin typeface="Verdana"/>
                <a:cs typeface="Verdana"/>
              </a:rPr>
              <a:t>Mazda</a:t>
            </a:r>
            <a:r>
              <a:rPr sz="900" b="1" i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b="1" i="1" spc="-10" dirty="0">
                <a:solidFill>
                  <a:srgbClr val="FFFFFF"/>
                </a:solidFill>
                <a:latin typeface="Verdana"/>
                <a:cs typeface="Verdana"/>
              </a:rPr>
              <a:t>Toyota."</a:t>
            </a:r>
            <a:endParaRPr sz="900">
              <a:latin typeface="Verdana"/>
              <a:cs typeface="Verdana"/>
            </a:endParaRPr>
          </a:p>
          <a:p>
            <a:pPr marL="546100">
              <a:lnSpc>
                <a:spcPct val="100000"/>
              </a:lnSpc>
              <a:spcBef>
                <a:spcPts val="930"/>
              </a:spcBef>
            </a:pPr>
            <a:r>
              <a:rPr sz="600" b="1" i="1" spc="-5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600" b="1" i="1" spc="-55" dirty="0">
                <a:solidFill>
                  <a:srgbClr val="FFFFFF"/>
                </a:solidFill>
                <a:latin typeface="Verdana"/>
                <a:cs typeface="Verdana"/>
              </a:rPr>
              <a:t>Marc</a:t>
            </a:r>
            <a:r>
              <a:rPr sz="600" b="1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b="1" i="1" spc="-65" dirty="0">
                <a:solidFill>
                  <a:srgbClr val="FFFFFF"/>
                </a:solidFill>
                <a:latin typeface="Verdana"/>
                <a:cs typeface="Verdana"/>
              </a:rPr>
              <a:t>Selby,</a:t>
            </a:r>
            <a:r>
              <a:rPr sz="600" b="1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b="1" i="1" spc="-55" dirty="0">
                <a:solidFill>
                  <a:srgbClr val="FFFFFF"/>
                </a:solidFill>
                <a:latin typeface="Verdana"/>
                <a:cs typeface="Verdana"/>
              </a:rPr>
              <a:t>Paint</a:t>
            </a:r>
            <a:r>
              <a:rPr sz="600" b="1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b="1" i="1" spc="-65" dirty="0">
                <a:solidFill>
                  <a:srgbClr val="FFFFFF"/>
                </a:solidFill>
                <a:latin typeface="Verdana"/>
                <a:cs typeface="Verdana"/>
              </a:rPr>
              <a:t>Manager,</a:t>
            </a:r>
            <a:r>
              <a:rPr sz="600" b="1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b="1" i="1" spc="-65" dirty="0">
                <a:solidFill>
                  <a:srgbClr val="FFFFFF"/>
                </a:solidFill>
                <a:latin typeface="Verdana"/>
                <a:cs typeface="Verdana"/>
              </a:rPr>
              <a:t>Mazda</a:t>
            </a:r>
            <a:r>
              <a:rPr sz="600" b="1" i="1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b="1" i="1" spc="-65" dirty="0">
                <a:solidFill>
                  <a:srgbClr val="FFFFFF"/>
                </a:solidFill>
                <a:latin typeface="Verdana"/>
                <a:cs typeface="Verdana"/>
              </a:rPr>
              <a:t>Toyota</a:t>
            </a:r>
            <a:r>
              <a:rPr sz="600" b="1" i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600" b="1" i="1" spc="-35" dirty="0">
                <a:solidFill>
                  <a:srgbClr val="FFFFFF"/>
                </a:solidFill>
                <a:latin typeface="Verdana"/>
                <a:cs typeface="Verdana"/>
              </a:rPr>
              <a:t>Manufacturing</a:t>
            </a:r>
            <a:endParaRPr sz="6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49037" y="487090"/>
            <a:ext cx="6394450" cy="51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75" dirty="0">
                <a:solidFill>
                  <a:srgbClr val="1C1B1C"/>
                </a:solidFill>
                <a:latin typeface="Arial Black"/>
                <a:cs typeface="Arial Black"/>
              </a:rPr>
              <a:t>Transfr</a:t>
            </a:r>
            <a:r>
              <a:rPr sz="2000" spc="-185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2000" spc="-80" dirty="0">
                <a:solidFill>
                  <a:srgbClr val="1C1B1C"/>
                </a:solidFill>
                <a:latin typeface="Arial Black"/>
                <a:cs typeface="Arial Black"/>
              </a:rPr>
              <a:t>Learning</a:t>
            </a:r>
            <a:r>
              <a:rPr sz="2000" spc="-185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2000" spc="-120" dirty="0">
                <a:solidFill>
                  <a:srgbClr val="1C1B1C"/>
                </a:solidFill>
                <a:latin typeface="Arial Black"/>
                <a:cs typeface="Arial Black"/>
              </a:rPr>
              <a:t>Experience</a:t>
            </a:r>
            <a:r>
              <a:rPr sz="2000" spc="-180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2000" spc="490" dirty="0">
                <a:solidFill>
                  <a:srgbClr val="1C1B1C"/>
                </a:solidFill>
                <a:latin typeface="Arial Black"/>
                <a:cs typeface="Arial Black"/>
              </a:rPr>
              <a:t>-</a:t>
            </a:r>
            <a:r>
              <a:rPr sz="2000" spc="-185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2000" dirty="0">
                <a:solidFill>
                  <a:srgbClr val="1C1B1C"/>
                </a:solidFill>
                <a:latin typeface="Arial Black"/>
                <a:cs typeface="Arial Black"/>
              </a:rPr>
              <a:t>Company</a:t>
            </a:r>
            <a:r>
              <a:rPr sz="2000" spc="-180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2000" spc="-35" dirty="0">
                <a:solidFill>
                  <a:srgbClr val="1C1B1C"/>
                </a:solidFill>
                <a:latin typeface="Arial Black"/>
                <a:cs typeface="Arial Black"/>
              </a:rPr>
              <a:t>Partners</a:t>
            </a:r>
            <a:endParaRPr sz="20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1200" dirty="0">
                <a:solidFill>
                  <a:srgbClr val="1C1B1C"/>
                </a:solidFill>
                <a:latin typeface="Century Gothic"/>
                <a:cs typeface="Century Gothic"/>
              </a:rPr>
              <a:t>To</a:t>
            </a:r>
            <a:r>
              <a:rPr sz="1200" spc="65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C1B1C"/>
                </a:solidFill>
                <a:latin typeface="Century Gothic"/>
                <a:cs typeface="Century Gothic"/>
              </a:rPr>
              <a:t>Provide</a:t>
            </a:r>
            <a:r>
              <a:rPr sz="1200" spc="65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C1B1C"/>
                </a:solidFill>
                <a:latin typeface="Century Gothic"/>
                <a:cs typeface="Century Gothic"/>
              </a:rPr>
              <a:t>Job</a:t>
            </a:r>
            <a:r>
              <a:rPr sz="1200" spc="7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C1B1C"/>
                </a:solidFill>
                <a:latin typeface="Century Gothic"/>
                <a:cs typeface="Century Gothic"/>
              </a:rPr>
              <a:t>Seekers</a:t>
            </a:r>
            <a:r>
              <a:rPr sz="1200" spc="65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spc="95" dirty="0">
                <a:solidFill>
                  <a:srgbClr val="1C1B1C"/>
                </a:solidFill>
                <a:latin typeface="Century Gothic"/>
                <a:cs typeface="Century Gothic"/>
              </a:rPr>
              <a:t>With</a:t>
            </a:r>
            <a:r>
              <a:rPr sz="1200" spc="65" dirty="0">
                <a:solidFill>
                  <a:srgbClr val="1C1B1C"/>
                </a:solidFill>
                <a:latin typeface="Century Gothic"/>
                <a:cs typeface="Century Gothic"/>
              </a:rPr>
              <a:t> Industry</a:t>
            </a:r>
            <a:r>
              <a:rPr sz="1200" spc="7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1C1B1C"/>
                </a:solidFill>
                <a:latin typeface="Century Gothic"/>
                <a:cs typeface="Century Gothic"/>
              </a:rPr>
              <a:t>Relevant</a:t>
            </a:r>
            <a:r>
              <a:rPr sz="1200" spc="65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spc="40" dirty="0">
                <a:solidFill>
                  <a:srgbClr val="1C1B1C"/>
                </a:solidFill>
                <a:latin typeface="Century Gothic"/>
                <a:cs typeface="Century Gothic"/>
              </a:rPr>
              <a:t>Training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48885" y="1272177"/>
            <a:ext cx="1457960" cy="3416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indent="-635" algn="ctr">
              <a:lnSpc>
                <a:spcPts val="830"/>
              </a:lnSpc>
              <a:spcBef>
                <a:spcPts val="135"/>
              </a:spcBef>
            </a:pPr>
            <a:r>
              <a:rPr sz="700" spc="-90" dirty="0">
                <a:solidFill>
                  <a:srgbClr val="666666"/>
                </a:solidFill>
                <a:latin typeface="Arial Black"/>
                <a:cs typeface="Arial Black"/>
              </a:rPr>
              <a:t>AIDT</a:t>
            </a:r>
            <a:r>
              <a:rPr sz="700" spc="-8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60" dirty="0">
                <a:solidFill>
                  <a:srgbClr val="666666"/>
                </a:solidFill>
                <a:latin typeface="Arial Black"/>
                <a:cs typeface="Arial Black"/>
              </a:rPr>
              <a:t>And</a:t>
            </a:r>
            <a:r>
              <a:rPr sz="700" spc="-5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70" dirty="0">
                <a:solidFill>
                  <a:srgbClr val="666666"/>
                </a:solidFill>
                <a:latin typeface="Arial Black"/>
                <a:cs typeface="Arial Black"/>
              </a:rPr>
              <a:t>Lockheed</a:t>
            </a:r>
            <a:r>
              <a:rPr sz="700" spc="-55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10" dirty="0">
                <a:solidFill>
                  <a:srgbClr val="666666"/>
                </a:solidFill>
                <a:latin typeface="Arial Black"/>
                <a:cs typeface="Arial Black"/>
              </a:rPr>
              <a:t>Martin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Develop</a:t>
            </a:r>
            <a:r>
              <a:rPr sz="700" spc="4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a</a:t>
            </a:r>
            <a:r>
              <a:rPr sz="700" spc="4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pre-employment</a:t>
            </a:r>
            <a:r>
              <a:rPr sz="700" spc="4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666666"/>
                </a:solidFill>
                <a:latin typeface="Tahoma"/>
                <a:cs typeface="Tahoma"/>
              </a:rPr>
              <a:t>training program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78307" y="1272177"/>
            <a:ext cx="1276985" cy="1270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16535" marR="208279" algn="ctr">
              <a:lnSpc>
                <a:spcPts val="830"/>
              </a:lnSpc>
              <a:spcBef>
                <a:spcPts val="135"/>
              </a:spcBef>
            </a:pPr>
            <a:r>
              <a:rPr sz="700" spc="-50" dirty="0">
                <a:solidFill>
                  <a:srgbClr val="666666"/>
                </a:solidFill>
                <a:latin typeface="Arial Black"/>
                <a:cs typeface="Arial Black"/>
              </a:rPr>
              <a:t>Charles-</a:t>
            </a:r>
            <a:r>
              <a:rPr sz="700" spc="-45" dirty="0">
                <a:solidFill>
                  <a:srgbClr val="666666"/>
                </a:solidFill>
                <a:latin typeface="Arial Black"/>
                <a:cs typeface="Arial Black"/>
              </a:rPr>
              <a:t>Henderson</a:t>
            </a:r>
            <a:r>
              <a:rPr sz="700" spc="50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60" dirty="0">
                <a:solidFill>
                  <a:srgbClr val="666666"/>
                </a:solidFill>
                <a:latin typeface="Arial Black"/>
                <a:cs typeface="Arial Black"/>
              </a:rPr>
              <a:t>High</a:t>
            </a:r>
            <a:r>
              <a:rPr sz="700" spc="-65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10" dirty="0">
                <a:solidFill>
                  <a:srgbClr val="666666"/>
                </a:solidFill>
                <a:latin typeface="Arial Black"/>
                <a:cs typeface="Arial Black"/>
              </a:rPr>
              <a:t>School</a:t>
            </a:r>
            <a:endParaRPr sz="700">
              <a:latin typeface="Arial Black"/>
              <a:cs typeface="Arial Black"/>
            </a:endParaRPr>
          </a:p>
          <a:p>
            <a:pPr algn="ctr">
              <a:lnSpc>
                <a:spcPts val="785"/>
              </a:lnSpc>
            </a:pP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Deploys</a:t>
            </a:r>
            <a:r>
              <a:rPr sz="700" spc="3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Transfr</a:t>
            </a:r>
            <a:r>
              <a:rPr sz="700" spc="3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through</a:t>
            </a:r>
            <a:r>
              <a:rPr sz="700" spc="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spc="-20" dirty="0">
                <a:solidFill>
                  <a:srgbClr val="666666"/>
                </a:solidFill>
                <a:latin typeface="Tahoma"/>
                <a:cs typeface="Tahoma"/>
              </a:rPr>
              <a:t>MSSC</a:t>
            </a:r>
            <a:endParaRPr sz="700">
              <a:latin typeface="Tahoma"/>
              <a:cs typeface="Tahoma"/>
            </a:endParaRPr>
          </a:p>
          <a:p>
            <a:pPr marL="128270" marR="120650" algn="ctr">
              <a:lnSpc>
                <a:spcPts val="830"/>
              </a:lnSpc>
              <a:spcBef>
                <a:spcPts val="30"/>
              </a:spcBef>
            </a:pP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curriculum</a:t>
            </a:r>
            <a:r>
              <a:rPr sz="700" spc="8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utilizing</a:t>
            </a:r>
            <a:r>
              <a:rPr sz="700" spc="9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spc="-20" dirty="0">
                <a:solidFill>
                  <a:srgbClr val="666666"/>
                </a:solidFill>
                <a:latin typeface="Tahoma"/>
                <a:cs typeface="Tahoma"/>
              </a:rPr>
              <a:t>WIOA</a:t>
            </a:r>
            <a:r>
              <a:rPr sz="700" spc="-10" dirty="0">
                <a:solidFill>
                  <a:srgbClr val="666666"/>
                </a:solidFill>
                <a:latin typeface="Tahoma"/>
                <a:cs typeface="Tahoma"/>
              </a:rPr>
              <a:t> funding</a:t>
            </a:r>
            <a:endParaRPr sz="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50">
              <a:latin typeface="Tahoma"/>
              <a:cs typeface="Tahoma"/>
            </a:endParaRPr>
          </a:p>
          <a:p>
            <a:pPr marL="19050" algn="ctr">
              <a:lnSpc>
                <a:spcPct val="100000"/>
              </a:lnSpc>
            </a:pPr>
            <a:r>
              <a:rPr sz="4000" spc="-290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84000" y="1272177"/>
            <a:ext cx="1288415" cy="12700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61290" marR="171450" algn="ctr">
              <a:lnSpc>
                <a:spcPts val="830"/>
              </a:lnSpc>
              <a:spcBef>
                <a:spcPts val="135"/>
              </a:spcBef>
            </a:pPr>
            <a:r>
              <a:rPr sz="700" spc="-95" dirty="0">
                <a:solidFill>
                  <a:srgbClr val="666666"/>
                </a:solidFill>
                <a:latin typeface="Arial Black"/>
                <a:cs typeface="Arial Black"/>
              </a:rPr>
              <a:t>AL </a:t>
            </a:r>
            <a:r>
              <a:rPr sz="700" spc="-55" dirty="0">
                <a:solidFill>
                  <a:srgbClr val="666666"/>
                </a:solidFill>
                <a:latin typeface="Arial Black"/>
                <a:cs typeface="Arial Black"/>
              </a:rPr>
              <a:t>Governor’s</a:t>
            </a:r>
            <a:r>
              <a:rPr sz="700" spc="-5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10" dirty="0">
                <a:solidFill>
                  <a:srgbClr val="666666"/>
                </a:solidFill>
                <a:latin typeface="Arial Black"/>
                <a:cs typeface="Arial Black"/>
              </a:rPr>
              <a:t>Oice </a:t>
            </a:r>
            <a:r>
              <a:rPr sz="700" spc="-55" dirty="0">
                <a:solidFill>
                  <a:srgbClr val="666666"/>
                </a:solidFill>
                <a:latin typeface="Arial Black"/>
                <a:cs typeface="Arial Black"/>
              </a:rPr>
              <a:t>Creates</a:t>
            </a:r>
            <a:r>
              <a:rPr sz="700" spc="-8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50" dirty="0">
                <a:solidFill>
                  <a:srgbClr val="666666"/>
                </a:solidFill>
                <a:latin typeface="Arial Black"/>
                <a:cs typeface="Arial Black"/>
              </a:rPr>
              <a:t>Jumpstart</a:t>
            </a:r>
            <a:r>
              <a:rPr sz="700" spc="75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75" dirty="0">
                <a:solidFill>
                  <a:srgbClr val="666666"/>
                </a:solidFill>
                <a:latin typeface="Arial Black"/>
                <a:cs typeface="Arial Black"/>
              </a:rPr>
              <a:t>AL</a:t>
            </a:r>
            <a:endParaRPr sz="700">
              <a:latin typeface="Arial Black"/>
              <a:cs typeface="Arial Black"/>
            </a:endParaRPr>
          </a:p>
          <a:p>
            <a:pPr marR="8890" algn="ctr">
              <a:lnSpc>
                <a:spcPts val="785"/>
              </a:lnSpc>
            </a:pP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A</a:t>
            </a:r>
            <a:r>
              <a:rPr sz="700" spc="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public/private</a:t>
            </a:r>
            <a:r>
              <a:rPr sz="700" spc="4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666666"/>
                </a:solidFill>
                <a:latin typeface="Tahoma"/>
                <a:cs typeface="Tahoma"/>
              </a:rPr>
              <a:t>partnership</a:t>
            </a:r>
            <a:endParaRPr sz="700">
              <a:latin typeface="Tahoma"/>
              <a:cs typeface="Tahoma"/>
            </a:endParaRPr>
          </a:p>
          <a:p>
            <a:pPr marL="12700" marR="5080" algn="ctr">
              <a:lnSpc>
                <a:spcPts val="830"/>
              </a:lnSpc>
              <a:spcBef>
                <a:spcPts val="30"/>
              </a:spcBef>
            </a:pP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to</a:t>
            </a:r>
            <a:r>
              <a:rPr sz="700" spc="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Develop</a:t>
            </a:r>
            <a:r>
              <a:rPr sz="700" spc="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the</a:t>
            </a:r>
            <a:r>
              <a:rPr sz="700" spc="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next</a:t>
            </a:r>
            <a:r>
              <a:rPr sz="700" spc="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666666"/>
                </a:solidFill>
                <a:latin typeface="Tahoma"/>
                <a:cs typeface="Tahoma"/>
              </a:rPr>
              <a:t>generation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of</a:t>
            </a:r>
            <a:r>
              <a:rPr sz="700" spc="-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666666"/>
                </a:solidFill>
                <a:latin typeface="Tahoma"/>
                <a:cs typeface="Tahoma"/>
              </a:rPr>
              <a:t>labor</a:t>
            </a:r>
            <a:endParaRPr sz="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50">
              <a:latin typeface="Tahoma"/>
              <a:cs typeface="Tahoma"/>
            </a:endParaRPr>
          </a:p>
          <a:p>
            <a:pPr marR="16510" algn="ctr">
              <a:lnSpc>
                <a:spcPct val="100000"/>
              </a:lnSpc>
            </a:pPr>
            <a:r>
              <a:rPr sz="4000" spc="-235" dirty="0">
                <a:solidFill>
                  <a:srgbClr val="FFFFFF"/>
                </a:solidFill>
                <a:latin typeface="Arial Black"/>
                <a:cs typeface="Arial Black"/>
              </a:rPr>
              <a:t>4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287431" y="1272177"/>
            <a:ext cx="1158240" cy="12903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ctr">
              <a:lnSpc>
                <a:spcPts val="830"/>
              </a:lnSpc>
              <a:spcBef>
                <a:spcPts val="135"/>
              </a:spcBef>
            </a:pPr>
            <a:r>
              <a:rPr sz="700" spc="-45" dirty="0">
                <a:solidFill>
                  <a:srgbClr val="666666"/>
                </a:solidFill>
                <a:latin typeface="Arial Black"/>
                <a:cs typeface="Arial Black"/>
              </a:rPr>
              <a:t>Department</a:t>
            </a:r>
            <a:r>
              <a:rPr sz="700" spc="5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30" dirty="0">
                <a:solidFill>
                  <a:srgbClr val="666666"/>
                </a:solidFill>
                <a:latin typeface="Arial Black"/>
                <a:cs typeface="Arial Black"/>
              </a:rPr>
              <a:t>of</a:t>
            </a:r>
            <a:r>
              <a:rPr sz="700" spc="-95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60" dirty="0">
                <a:solidFill>
                  <a:srgbClr val="666666"/>
                </a:solidFill>
                <a:latin typeface="Arial Black"/>
                <a:cs typeface="Arial Black"/>
              </a:rPr>
              <a:t>Commerce</a:t>
            </a:r>
            <a:r>
              <a:rPr sz="700" spc="50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55" dirty="0">
                <a:solidFill>
                  <a:srgbClr val="666666"/>
                </a:solidFill>
                <a:latin typeface="Arial Black"/>
                <a:cs typeface="Arial Black"/>
              </a:rPr>
              <a:t>Incorporates</a:t>
            </a:r>
            <a:r>
              <a:rPr sz="700" spc="-35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60" dirty="0">
                <a:solidFill>
                  <a:srgbClr val="666666"/>
                </a:solidFill>
                <a:latin typeface="Arial Black"/>
                <a:cs typeface="Arial Black"/>
              </a:rPr>
              <a:t>Transfr</a:t>
            </a:r>
            <a:r>
              <a:rPr sz="700" spc="-3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20" dirty="0">
                <a:solidFill>
                  <a:srgbClr val="666666"/>
                </a:solidFill>
                <a:latin typeface="Arial Black"/>
                <a:cs typeface="Arial Black"/>
              </a:rPr>
              <a:t>into </a:t>
            </a:r>
            <a:r>
              <a:rPr sz="700" spc="-45" dirty="0">
                <a:solidFill>
                  <a:srgbClr val="666666"/>
                </a:solidFill>
                <a:latin typeface="Arial Black"/>
                <a:cs typeface="Arial Black"/>
              </a:rPr>
              <a:t>Governor’s</a:t>
            </a:r>
            <a:r>
              <a:rPr sz="700" spc="6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55" dirty="0">
                <a:solidFill>
                  <a:srgbClr val="666666"/>
                </a:solidFill>
                <a:latin typeface="Arial Black"/>
                <a:cs typeface="Arial Black"/>
              </a:rPr>
              <a:t>Budget</a:t>
            </a:r>
            <a:r>
              <a:rPr sz="700" spc="-85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25" dirty="0">
                <a:solidFill>
                  <a:srgbClr val="666666"/>
                </a:solidFill>
                <a:latin typeface="Arial Black"/>
                <a:cs typeface="Arial Black"/>
              </a:rPr>
              <a:t>to</a:t>
            </a:r>
            <a:r>
              <a:rPr sz="700" spc="50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drive</a:t>
            </a:r>
            <a:r>
              <a:rPr sz="700" spc="-2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demand</a:t>
            </a:r>
            <a:r>
              <a:rPr sz="700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for</a:t>
            </a:r>
            <a:r>
              <a:rPr sz="700" spc="-1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spc="-20" dirty="0">
                <a:solidFill>
                  <a:srgbClr val="666666"/>
                </a:solidFill>
                <a:latin typeface="Tahoma"/>
                <a:cs typeface="Tahoma"/>
              </a:rPr>
              <a:t>four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 automotive</a:t>
            </a:r>
            <a:r>
              <a:rPr sz="700" spc="11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spc="-20" dirty="0">
                <a:solidFill>
                  <a:srgbClr val="666666"/>
                </a:solidFill>
                <a:latin typeface="Tahoma"/>
                <a:cs typeface="Tahoma"/>
              </a:rPr>
              <a:t>OEMS</a:t>
            </a:r>
            <a:endParaRPr sz="7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800">
              <a:latin typeface="Tahoma"/>
              <a:cs typeface="Tahoma"/>
            </a:endParaRPr>
          </a:p>
          <a:p>
            <a:pPr marL="1905" algn="ctr">
              <a:lnSpc>
                <a:spcPct val="100000"/>
              </a:lnSpc>
            </a:pPr>
            <a:r>
              <a:rPr sz="4000" spc="-325" dirty="0">
                <a:solidFill>
                  <a:srgbClr val="FFFFFF"/>
                </a:solidFill>
                <a:latin typeface="Arial Black"/>
                <a:cs typeface="Arial Black"/>
              </a:rPr>
              <a:t>5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986525" y="1272177"/>
            <a:ext cx="1133475" cy="44640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065" marR="5080" indent="635" algn="ctr">
              <a:lnSpc>
                <a:spcPts val="830"/>
              </a:lnSpc>
              <a:spcBef>
                <a:spcPts val="135"/>
              </a:spcBef>
            </a:pPr>
            <a:r>
              <a:rPr sz="700" spc="-90" dirty="0">
                <a:solidFill>
                  <a:srgbClr val="666666"/>
                </a:solidFill>
                <a:latin typeface="Arial Black"/>
                <a:cs typeface="Arial Black"/>
              </a:rPr>
              <a:t>AIDT</a:t>
            </a:r>
            <a:r>
              <a:rPr sz="700" spc="-6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55" dirty="0">
                <a:solidFill>
                  <a:srgbClr val="666666"/>
                </a:solidFill>
                <a:latin typeface="Arial Black"/>
                <a:cs typeface="Arial Black"/>
              </a:rPr>
              <a:t>and</a:t>
            </a:r>
            <a:r>
              <a:rPr sz="700" spc="-30" dirty="0">
                <a:solidFill>
                  <a:srgbClr val="666666"/>
                </a:solidFill>
                <a:latin typeface="Arial Black"/>
                <a:cs typeface="Arial Black"/>
              </a:rPr>
              <a:t> </a:t>
            </a:r>
            <a:r>
              <a:rPr sz="700" spc="-60" dirty="0">
                <a:solidFill>
                  <a:srgbClr val="666666"/>
                </a:solidFill>
                <a:latin typeface="Arial Black"/>
                <a:cs typeface="Arial Black"/>
              </a:rPr>
              <a:t>Toyota-</a:t>
            </a:r>
            <a:r>
              <a:rPr sz="700" spc="-10" dirty="0">
                <a:solidFill>
                  <a:srgbClr val="666666"/>
                </a:solidFill>
                <a:latin typeface="Arial Black"/>
                <a:cs typeface="Arial Black"/>
              </a:rPr>
              <a:t>Mazda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Development</a:t>
            </a:r>
            <a:r>
              <a:rPr sz="700" spc="8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spc="-25" dirty="0">
                <a:solidFill>
                  <a:srgbClr val="666666"/>
                </a:solidFill>
                <a:latin typeface="Tahoma"/>
                <a:cs typeface="Tahoma"/>
              </a:rPr>
              <a:t>an</a:t>
            </a:r>
            <a:r>
              <a:rPr sz="700" spc="500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dirty="0">
                <a:solidFill>
                  <a:srgbClr val="666666"/>
                </a:solidFill>
                <a:latin typeface="Tahoma"/>
                <a:cs typeface="Tahoma"/>
              </a:rPr>
              <a:t>incumbent-worker</a:t>
            </a:r>
            <a:r>
              <a:rPr sz="700" spc="335" dirty="0">
                <a:solidFill>
                  <a:srgbClr val="666666"/>
                </a:solidFill>
                <a:latin typeface="Tahoma"/>
                <a:cs typeface="Tahoma"/>
              </a:rPr>
              <a:t> </a:t>
            </a:r>
            <a:r>
              <a:rPr sz="700" spc="-10" dirty="0">
                <a:solidFill>
                  <a:srgbClr val="666666"/>
                </a:solidFill>
                <a:latin typeface="Tahoma"/>
                <a:cs typeface="Tahoma"/>
              </a:rPr>
              <a:t>training curriculum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07757" y="1907164"/>
            <a:ext cx="32131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345" dirty="0">
                <a:solidFill>
                  <a:srgbClr val="FFFFFF"/>
                </a:solidFill>
                <a:latin typeface="Arial Black"/>
                <a:cs typeface="Arial Black"/>
              </a:rPr>
              <a:t>3</a:t>
            </a:r>
            <a:endParaRPr sz="40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49366" y="1907164"/>
            <a:ext cx="24828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spc="-919" dirty="0">
                <a:solidFill>
                  <a:srgbClr val="FFFFFF"/>
                </a:solidFill>
                <a:latin typeface="Arial Black"/>
                <a:cs typeface="Arial Black"/>
              </a:rPr>
              <a:t>1</a:t>
            </a:r>
            <a:endParaRPr sz="4000">
              <a:latin typeface="Arial Black"/>
              <a:cs typeface="Arial Black"/>
            </a:endParaRPr>
          </a:p>
        </p:txBody>
      </p:sp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67738" y="308799"/>
            <a:ext cx="104099" cy="107099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53538" y="461199"/>
            <a:ext cx="90460" cy="1070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8400" y="0"/>
            <a:ext cx="5915599" cy="430615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836939" y="4739423"/>
            <a:ext cx="307340" cy="239395"/>
          </a:xfrm>
          <a:custGeom>
            <a:avLst/>
            <a:gdLst/>
            <a:ahLst/>
            <a:cxnLst/>
            <a:rect l="l" t="t" r="r" b="b"/>
            <a:pathLst>
              <a:path w="307340" h="239395">
                <a:moveTo>
                  <a:pt x="307124" y="183730"/>
                </a:moveTo>
                <a:lnTo>
                  <a:pt x="0" y="183730"/>
                </a:lnTo>
                <a:lnTo>
                  <a:pt x="0" y="239306"/>
                </a:lnTo>
                <a:lnTo>
                  <a:pt x="307124" y="239306"/>
                </a:lnTo>
                <a:lnTo>
                  <a:pt x="307124" y="183730"/>
                </a:lnTo>
                <a:close/>
              </a:path>
              <a:path w="307340" h="239395">
                <a:moveTo>
                  <a:pt x="307124" y="91871"/>
                </a:moveTo>
                <a:lnTo>
                  <a:pt x="0" y="91871"/>
                </a:lnTo>
                <a:lnTo>
                  <a:pt x="0" y="147447"/>
                </a:lnTo>
                <a:lnTo>
                  <a:pt x="307124" y="147447"/>
                </a:lnTo>
                <a:lnTo>
                  <a:pt x="307124" y="91871"/>
                </a:lnTo>
                <a:close/>
              </a:path>
              <a:path w="307340" h="239395">
                <a:moveTo>
                  <a:pt x="307124" y="0"/>
                </a:moveTo>
                <a:lnTo>
                  <a:pt x="0" y="0"/>
                </a:lnTo>
                <a:lnTo>
                  <a:pt x="0" y="55575"/>
                </a:lnTo>
                <a:lnTo>
                  <a:pt x="307124" y="55575"/>
                </a:lnTo>
                <a:lnTo>
                  <a:pt x="307124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682425"/>
            <a:ext cx="2722245" cy="2461260"/>
          </a:xfrm>
          <a:custGeom>
            <a:avLst/>
            <a:gdLst/>
            <a:ahLst/>
            <a:cxnLst/>
            <a:rect l="l" t="t" r="r" b="b"/>
            <a:pathLst>
              <a:path w="2722245" h="2461260">
                <a:moveTo>
                  <a:pt x="2721899" y="2461199"/>
                </a:moveTo>
                <a:lnTo>
                  <a:pt x="0" y="2461199"/>
                </a:lnTo>
                <a:lnTo>
                  <a:pt x="0" y="0"/>
                </a:lnTo>
                <a:lnTo>
                  <a:pt x="2721899" y="0"/>
                </a:lnTo>
                <a:lnTo>
                  <a:pt x="2721899" y="2461199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374221" y="3587171"/>
            <a:ext cx="12446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35" dirty="0">
                <a:solidFill>
                  <a:srgbClr val="262626"/>
                </a:solidFill>
                <a:latin typeface="Century Gothic"/>
                <a:cs typeface="Century Gothic"/>
              </a:rPr>
              <a:t>19</a:t>
            </a:r>
            <a:endParaRPr sz="8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5125" y="3266683"/>
            <a:ext cx="1906270" cy="42354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300" dirty="0">
                <a:solidFill>
                  <a:srgbClr val="1F4280"/>
                </a:solidFill>
                <a:latin typeface="Tahoma"/>
                <a:cs typeface="Tahoma"/>
              </a:rPr>
              <a:t>New</a:t>
            </a:r>
            <a:r>
              <a:rPr sz="1300" spc="-80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1F4280"/>
                </a:solidFill>
                <a:latin typeface="Tahoma"/>
                <a:cs typeface="Tahoma"/>
              </a:rPr>
              <a:t>Yorkers</a:t>
            </a:r>
            <a:r>
              <a:rPr sz="1300" spc="-75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300" spc="-95" dirty="0">
                <a:solidFill>
                  <a:srgbClr val="1F4280"/>
                </a:solidFill>
                <a:latin typeface="Tahoma"/>
                <a:cs typeface="Tahoma"/>
              </a:rPr>
              <a:t>18</a:t>
            </a:r>
            <a:r>
              <a:rPr sz="1300" spc="-75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300" dirty="0">
                <a:solidFill>
                  <a:srgbClr val="1F4280"/>
                </a:solidFill>
                <a:latin typeface="Tahoma"/>
                <a:cs typeface="Tahoma"/>
              </a:rPr>
              <a:t>years</a:t>
            </a:r>
            <a:r>
              <a:rPr sz="1300" spc="-75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300" spc="-25" dirty="0">
                <a:solidFill>
                  <a:srgbClr val="1F4280"/>
                </a:solidFill>
                <a:latin typeface="Tahoma"/>
                <a:cs typeface="Tahoma"/>
              </a:rPr>
              <a:t>and </a:t>
            </a:r>
            <a:r>
              <a:rPr sz="1300" spc="-10" dirty="0">
                <a:solidFill>
                  <a:srgbClr val="1F4280"/>
                </a:solidFill>
                <a:latin typeface="Tahoma"/>
                <a:cs typeface="Tahoma"/>
              </a:rPr>
              <a:t>older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5125" y="3959236"/>
            <a:ext cx="1962150" cy="50419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dirty="0">
                <a:solidFill>
                  <a:srgbClr val="1F4280"/>
                </a:solidFill>
                <a:latin typeface="Tahoma"/>
                <a:cs typeface="Tahoma"/>
              </a:rPr>
              <a:t>Have</a:t>
            </a:r>
            <a:r>
              <a:rPr sz="800" spc="50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1F4280"/>
                </a:solidFill>
                <a:latin typeface="Tahoma"/>
                <a:cs typeface="Tahoma"/>
              </a:rPr>
              <a:t>some</a:t>
            </a:r>
            <a:r>
              <a:rPr sz="800" spc="50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1F4280"/>
                </a:solidFill>
                <a:latin typeface="Tahoma"/>
                <a:cs typeface="Tahoma"/>
              </a:rPr>
              <a:t>college</a:t>
            </a:r>
            <a:r>
              <a:rPr sz="800" spc="50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1F4280"/>
                </a:solidFill>
                <a:latin typeface="Tahoma"/>
                <a:cs typeface="Tahoma"/>
              </a:rPr>
              <a:t>or</a:t>
            </a:r>
            <a:r>
              <a:rPr sz="800" spc="50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1F4280"/>
                </a:solidFill>
                <a:latin typeface="Tahoma"/>
                <a:cs typeface="Tahoma"/>
              </a:rPr>
              <a:t>associate</a:t>
            </a:r>
            <a:r>
              <a:rPr sz="800" spc="50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1F4280"/>
                </a:solidFill>
                <a:latin typeface="Tahoma"/>
                <a:cs typeface="Tahoma"/>
              </a:rPr>
              <a:t>degree</a:t>
            </a:r>
            <a:r>
              <a:rPr sz="800" spc="55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800" spc="-25" dirty="0">
                <a:solidFill>
                  <a:srgbClr val="1F4280"/>
                </a:solidFill>
                <a:latin typeface="Tahoma"/>
                <a:cs typeface="Tahoma"/>
              </a:rPr>
              <a:t>or </a:t>
            </a:r>
            <a:r>
              <a:rPr sz="800" spc="-10" dirty="0">
                <a:solidFill>
                  <a:srgbClr val="1F4280"/>
                </a:solidFill>
                <a:latin typeface="Tahoma"/>
                <a:cs typeface="Tahoma"/>
              </a:rPr>
              <a:t>lower.</a:t>
            </a:r>
            <a:endParaRPr sz="8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700" dirty="0">
                <a:solidFill>
                  <a:srgbClr val="1F4280"/>
                </a:solidFill>
                <a:latin typeface="Tahoma"/>
                <a:cs typeface="Tahoma"/>
              </a:rPr>
              <a:t>Source:</a:t>
            </a:r>
            <a:r>
              <a:rPr sz="700" spc="35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7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Tahoma"/>
                <a:cs typeface="Tahoma"/>
                <a:hlinkClick r:id="rId3"/>
              </a:rPr>
              <a:t>Census.Gov</a:t>
            </a:r>
            <a:endParaRPr sz="700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721774" y="2682350"/>
            <a:ext cx="6422390" cy="2461260"/>
            <a:chOff x="2721774" y="2682350"/>
            <a:chExt cx="6422390" cy="2461260"/>
          </a:xfrm>
        </p:grpSpPr>
        <p:sp>
          <p:nvSpPr>
            <p:cNvPr id="9" name="object 9"/>
            <p:cNvSpPr/>
            <p:nvPr/>
          </p:nvSpPr>
          <p:spPr>
            <a:xfrm>
              <a:off x="2721774" y="2682350"/>
              <a:ext cx="3120390" cy="2461260"/>
            </a:xfrm>
            <a:custGeom>
              <a:avLst/>
              <a:gdLst/>
              <a:ahLst/>
              <a:cxnLst/>
              <a:rect l="l" t="t" r="r" b="b"/>
              <a:pathLst>
                <a:path w="3120390" h="2461260">
                  <a:moveTo>
                    <a:pt x="3120299" y="2461199"/>
                  </a:moveTo>
                  <a:lnTo>
                    <a:pt x="0" y="2461199"/>
                  </a:lnTo>
                  <a:lnTo>
                    <a:pt x="0" y="0"/>
                  </a:lnTo>
                  <a:lnTo>
                    <a:pt x="2845408" y="0"/>
                  </a:lnTo>
                  <a:lnTo>
                    <a:pt x="2899287" y="5330"/>
                  </a:lnTo>
                  <a:lnTo>
                    <a:pt x="2950605" y="20924"/>
                  </a:lnTo>
                  <a:lnTo>
                    <a:pt x="2997918" y="46185"/>
                  </a:lnTo>
                  <a:lnTo>
                    <a:pt x="3039786" y="80513"/>
                  </a:lnTo>
                  <a:lnTo>
                    <a:pt x="3074115" y="122381"/>
                  </a:lnTo>
                  <a:lnTo>
                    <a:pt x="3099375" y="169695"/>
                  </a:lnTo>
                  <a:lnTo>
                    <a:pt x="3114969" y="221012"/>
                  </a:lnTo>
                  <a:lnTo>
                    <a:pt x="3120299" y="274891"/>
                  </a:lnTo>
                  <a:lnTo>
                    <a:pt x="3120299" y="2461199"/>
                  </a:lnTo>
                  <a:close/>
                </a:path>
              </a:pathLst>
            </a:custGeom>
            <a:solidFill>
              <a:srgbClr val="1F42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07599" y="2682350"/>
              <a:ext cx="3336925" cy="2461260"/>
            </a:xfrm>
            <a:custGeom>
              <a:avLst/>
              <a:gdLst/>
              <a:ahLst/>
              <a:cxnLst/>
              <a:rect l="l" t="t" r="r" b="b"/>
              <a:pathLst>
                <a:path w="3336925" h="2461260">
                  <a:moveTo>
                    <a:pt x="3336399" y="2461149"/>
                  </a:moveTo>
                  <a:lnTo>
                    <a:pt x="0" y="2461149"/>
                  </a:lnTo>
                  <a:lnTo>
                    <a:pt x="0" y="0"/>
                  </a:lnTo>
                  <a:lnTo>
                    <a:pt x="3098008" y="0"/>
                  </a:lnTo>
                  <a:lnTo>
                    <a:pt x="3151887" y="5330"/>
                  </a:lnTo>
                  <a:lnTo>
                    <a:pt x="3203204" y="20924"/>
                  </a:lnTo>
                  <a:lnTo>
                    <a:pt x="3250518" y="46185"/>
                  </a:lnTo>
                  <a:lnTo>
                    <a:pt x="3292385" y="80513"/>
                  </a:lnTo>
                  <a:lnTo>
                    <a:pt x="3326714" y="122381"/>
                  </a:lnTo>
                  <a:lnTo>
                    <a:pt x="3336399" y="140522"/>
                  </a:lnTo>
                  <a:lnTo>
                    <a:pt x="3336399" y="2461149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93720" y="2944940"/>
            <a:ext cx="1816100" cy="16510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85"/>
              </a:spcBef>
            </a:pPr>
            <a:r>
              <a:rPr sz="1300" spc="50" dirty="0">
                <a:solidFill>
                  <a:srgbClr val="FFFFFF"/>
                </a:solidFill>
                <a:latin typeface="Tahoma"/>
                <a:cs typeface="Tahoma"/>
              </a:rPr>
              <a:t>Residents</a:t>
            </a:r>
            <a:r>
              <a:rPr sz="13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(25</a:t>
            </a:r>
            <a:r>
              <a:rPr sz="8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8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Older) </a:t>
            </a:r>
            <a:r>
              <a:rPr sz="1300" spc="-65" dirty="0">
                <a:solidFill>
                  <a:srgbClr val="FFFFFF"/>
                </a:solidFill>
                <a:latin typeface="Arial Black"/>
                <a:cs typeface="Arial Black"/>
              </a:rPr>
              <a:t>Without</a:t>
            </a:r>
            <a:r>
              <a:rPr sz="1300" spc="-14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50" dirty="0">
                <a:solidFill>
                  <a:srgbClr val="FFFFFF"/>
                </a:solidFill>
                <a:latin typeface="Arial Black"/>
                <a:cs typeface="Arial Black"/>
              </a:rPr>
              <a:t>A</a:t>
            </a:r>
            <a:r>
              <a:rPr sz="1300" spc="-1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High</a:t>
            </a:r>
            <a:r>
              <a:rPr sz="1300" spc="-1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75" dirty="0">
                <a:solidFill>
                  <a:srgbClr val="FFFFFF"/>
                </a:solidFill>
                <a:latin typeface="Arial Black"/>
                <a:cs typeface="Arial Black"/>
              </a:rPr>
              <a:t>School </a:t>
            </a:r>
            <a:r>
              <a:rPr sz="1300" spc="-10" dirty="0">
                <a:solidFill>
                  <a:srgbClr val="FFFFFF"/>
                </a:solidFill>
                <a:latin typeface="Arial Black"/>
                <a:cs typeface="Arial Black"/>
              </a:rPr>
              <a:t>Degree</a:t>
            </a:r>
            <a:endParaRPr sz="13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</a:pPr>
            <a:r>
              <a:rPr sz="2600" spc="-90" dirty="0">
                <a:solidFill>
                  <a:srgbClr val="FFFFFF"/>
                </a:solidFill>
                <a:latin typeface="Arial Black"/>
                <a:cs typeface="Arial Black"/>
              </a:rPr>
              <a:t>1,673,580</a:t>
            </a:r>
            <a:endParaRPr sz="2600">
              <a:latin typeface="Arial Black"/>
              <a:cs typeface="Arial Black"/>
            </a:endParaRPr>
          </a:p>
          <a:p>
            <a:pPr marL="12700" marR="79375">
              <a:lnSpc>
                <a:spcPct val="101600"/>
              </a:lnSpc>
              <a:spcBef>
                <a:spcPts val="535"/>
              </a:spcBef>
            </a:pP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NY</a:t>
            </a:r>
            <a:r>
              <a:rPr sz="8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Age</a:t>
            </a:r>
            <a:r>
              <a:rPr sz="8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25</a:t>
            </a:r>
            <a:r>
              <a:rPr sz="8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8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Older</a:t>
            </a:r>
            <a:r>
              <a:rPr sz="8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That</a:t>
            </a:r>
            <a:r>
              <a:rPr sz="800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Did</a:t>
            </a:r>
            <a:r>
              <a:rPr sz="8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Not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Graduate</a:t>
            </a:r>
            <a:r>
              <a:rPr sz="8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High</a:t>
            </a:r>
            <a:r>
              <a:rPr sz="8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School</a:t>
            </a:r>
            <a:r>
              <a:rPr sz="8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Or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Have</a:t>
            </a:r>
            <a:r>
              <a:rPr sz="8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8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20" dirty="0">
                <a:solidFill>
                  <a:srgbClr val="FFFFFF"/>
                </a:solidFill>
                <a:latin typeface="Tahoma"/>
                <a:cs typeface="Tahoma"/>
              </a:rPr>
              <a:t>High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School</a:t>
            </a:r>
            <a:r>
              <a:rPr sz="800" spc="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Equivalent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92149" y="2942358"/>
            <a:ext cx="1666875" cy="1573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300" spc="50" dirty="0">
                <a:solidFill>
                  <a:srgbClr val="FFFFFF"/>
                </a:solidFill>
                <a:latin typeface="Tahoma"/>
                <a:cs typeface="Tahoma"/>
              </a:rPr>
              <a:t>Students</a:t>
            </a:r>
            <a:endParaRPr sz="1300">
              <a:latin typeface="Tahoma"/>
              <a:cs typeface="Tahoma"/>
            </a:endParaRPr>
          </a:p>
          <a:p>
            <a:pPr marL="12700" marR="284480">
              <a:lnSpc>
                <a:spcPct val="101000"/>
              </a:lnSpc>
            </a:pPr>
            <a:r>
              <a:rPr sz="1300" spc="-60" dirty="0">
                <a:solidFill>
                  <a:srgbClr val="FFFFFF"/>
                </a:solidFill>
                <a:latin typeface="Arial Black"/>
                <a:cs typeface="Arial Black"/>
              </a:rPr>
              <a:t>Who</a:t>
            </a:r>
            <a:r>
              <a:rPr sz="1300" spc="-1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5" dirty="0">
                <a:solidFill>
                  <a:srgbClr val="FFFFFF"/>
                </a:solidFill>
                <a:latin typeface="Arial Black"/>
                <a:cs typeface="Arial Black"/>
              </a:rPr>
              <a:t>Do</a:t>
            </a:r>
            <a:r>
              <a:rPr sz="1300" spc="-16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25" dirty="0">
                <a:solidFill>
                  <a:srgbClr val="FFFFFF"/>
                </a:solidFill>
                <a:latin typeface="Arial Black"/>
                <a:cs typeface="Arial Black"/>
              </a:rPr>
              <a:t>Not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Pursue</a:t>
            </a:r>
            <a:r>
              <a:rPr sz="13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100" dirty="0">
                <a:solidFill>
                  <a:srgbClr val="FFFFFF"/>
                </a:solidFill>
                <a:latin typeface="Arial Black"/>
                <a:cs typeface="Arial Black"/>
              </a:rPr>
              <a:t>Higher</a:t>
            </a:r>
            <a:r>
              <a:rPr sz="13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300" spc="-90" dirty="0">
                <a:solidFill>
                  <a:srgbClr val="FFFFFF"/>
                </a:solidFill>
                <a:latin typeface="Arial Black"/>
                <a:cs typeface="Arial Black"/>
              </a:rPr>
              <a:t>Ed</a:t>
            </a:r>
            <a:endParaRPr sz="13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895"/>
              </a:spcBef>
            </a:pPr>
            <a:r>
              <a:rPr sz="2600" spc="-105" dirty="0">
                <a:solidFill>
                  <a:srgbClr val="FFFFFF"/>
                </a:solidFill>
                <a:latin typeface="Arial Black"/>
                <a:cs typeface="Arial Black"/>
              </a:rPr>
              <a:t>3,929,064</a:t>
            </a:r>
            <a:endParaRPr sz="2600">
              <a:latin typeface="Arial Black"/>
              <a:cs typeface="Arial Black"/>
            </a:endParaRPr>
          </a:p>
          <a:p>
            <a:pPr marL="12700" marR="5080">
              <a:lnSpc>
                <a:spcPct val="101600"/>
              </a:lnSpc>
              <a:spcBef>
                <a:spcPts val="535"/>
              </a:spcBef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Students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age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60" dirty="0">
                <a:solidFill>
                  <a:srgbClr val="FFFFFF"/>
                </a:solidFill>
                <a:latin typeface="Tahoma"/>
                <a:cs typeface="Tahoma"/>
              </a:rPr>
              <a:t>18</a:t>
            </a:r>
            <a:r>
              <a:rPr sz="800" spc="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800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up.</a:t>
            </a:r>
            <a:r>
              <a:rPr sz="800" spc="500" dirty="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Graduated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High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School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And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Did</a:t>
            </a:r>
            <a:r>
              <a:rPr sz="8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Not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Pursue</a:t>
            </a:r>
            <a:r>
              <a:rPr sz="800" spc="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Higher</a:t>
            </a:r>
            <a:r>
              <a:rPr sz="8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Education</a:t>
            </a:r>
            <a:r>
              <a:rPr sz="800" spc="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Learning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3496310" cy="2747645"/>
          </a:xfrm>
          <a:custGeom>
            <a:avLst/>
            <a:gdLst/>
            <a:ahLst/>
            <a:cxnLst/>
            <a:rect l="l" t="t" r="r" b="b"/>
            <a:pathLst>
              <a:path w="3496310" h="2747645">
                <a:moveTo>
                  <a:pt x="3037140" y="2747125"/>
                </a:moveTo>
                <a:lnTo>
                  <a:pt x="0" y="2747125"/>
                </a:lnTo>
                <a:lnTo>
                  <a:pt x="0" y="0"/>
                </a:lnTo>
                <a:lnTo>
                  <a:pt x="3495899" y="0"/>
                </a:lnTo>
                <a:lnTo>
                  <a:pt x="3495899" y="2288365"/>
                </a:lnTo>
                <a:lnTo>
                  <a:pt x="3492971" y="2340130"/>
                </a:lnTo>
                <a:lnTo>
                  <a:pt x="3484311" y="2390835"/>
                </a:lnTo>
                <a:lnTo>
                  <a:pt x="3470104" y="2440032"/>
                </a:lnTo>
                <a:lnTo>
                  <a:pt x="3450536" y="2487272"/>
                </a:lnTo>
                <a:lnTo>
                  <a:pt x="3425795" y="2532105"/>
                </a:lnTo>
                <a:lnTo>
                  <a:pt x="3396064" y="2574084"/>
                </a:lnTo>
                <a:lnTo>
                  <a:pt x="3361532" y="2612757"/>
                </a:lnTo>
                <a:lnTo>
                  <a:pt x="3322858" y="2647290"/>
                </a:lnTo>
                <a:lnTo>
                  <a:pt x="3280880" y="2677020"/>
                </a:lnTo>
                <a:lnTo>
                  <a:pt x="3236047" y="2701761"/>
                </a:lnTo>
                <a:lnTo>
                  <a:pt x="3188807" y="2721329"/>
                </a:lnTo>
                <a:lnTo>
                  <a:pt x="3139610" y="2735536"/>
                </a:lnTo>
                <a:lnTo>
                  <a:pt x="3088905" y="2744196"/>
                </a:lnTo>
                <a:lnTo>
                  <a:pt x="3037140" y="2747125"/>
                </a:lnTo>
                <a:close/>
              </a:path>
            </a:pathLst>
          </a:custGeom>
          <a:solidFill>
            <a:srgbClr val="1F42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233478" y="664342"/>
            <a:ext cx="10096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210" dirty="0">
                <a:solidFill>
                  <a:srgbClr val="FFFFFF"/>
                </a:solidFill>
                <a:latin typeface="Arial Black"/>
                <a:cs typeface="Arial Black"/>
              </a:rPr>
              <a:t>43%</a:t>
            </a:r>
            <a:endParaRPr sz="36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2812" y="1152580"/>
            <a:ext cx="1991360" cy="668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235"/>
              </a:lnSpc>
              <a:spcBef>
                <a:spcPts val="100"/>
              </a:spcBef>
            </a:pPr>
            <a:r>
              <a:rPr sz="1900" spc="-90" dirty="0">
                <a:solidFill>
                  <a:srgbClr val="FFFFFF"/>
                </a:solidFill>
                <a:latin typeface="Arial Black"/>
                <a:cs typeface="Arial Black"/>
              </a:rPr>
              <a:t>Of</a:t>
            </a:r>
            <a:r>
              <a:rPr sz="1900" spc="-2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00" spc="-235" dirty="0">
                <a:solidFill>
                  <a:srgbClr val="FFFFFF"/>
                </a:solidFill>
                <a:latin typeface="Arial Black"/>
                <a:cs typeface="Arial Black"/>
              </a:rPr>
              <a:t>18+</a:t>
            </a:r>
            <a:r>
              <a:rPr sz="1900" spc="-2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00" spc="-85" dirty="0">
                <a:solidFill>
                  <a:srgbClr val="FFFFFF"/>
                </a:solidFill>
                <a:latin typeface="Arial Black"/>
                <a:cs typeface="Arial Black"/>
              </a:rPr>
              <a:t>Year</a:t>
            </a:r>
            <a:r>
              <a:rPr sz="1900" spc="-2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900" spc="-20" dirty="0">
                <a:solidFill>
                  <a:srgbClr val="FFFFFF"/>
                </a:solidFill>
                <a:latin typeface="Arial Black"/>
                <a:cs typeface="Arial Black"/>
              </a:rPr>
              <a:t>Olds</a:t>
            </a:r>
            <a:endParaRPr sz="1900">
              <a:latin typeface="Arial Black"/>
              <a:cs typeface="Arial Black"/>
            </a:endParaRPr>
          </a:p>
          <a:p>
            <a:pPr marL="225425" marR="217804" algn="ctr">
              <a:lnSpc>
                <a:spcPts val="1430"/>
              </a:lnSpc>
              <a:spcBef>
                <a:spcPts val="10"/>
              </a:spcBef>
            </a:pPr>
            <a:r>
              <a:rPr sz="12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HAVE</a:t>
            </a:r>
            <a:r>
              <a:rPr sz="12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60" dirty="0">
                <a:solidFill>
                  <a:srgbClr val="FFFFFF"/>
                </a:solidFill>
                <a:latin typeface="Lucida Sans Unicode"/>
                <a:cs typeface="Lucida Sans Unicode"/>
              </a:rPr>
              <a:t>NOT</a:t>
            </a:r>
            <a:r>
              <a:rPr sz="1200" spc="-5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20" dirty="0">
                <a:solidFill>
                  <a:srgbClr val="FFFFFF"/>
                </a:solidFill>
                <a:latin typeface="Lucida Sans Unicode"/>
                <a:cs typeface="Lucida Sans Unicode"/>
              </a:rPr>
              <a:t>ACQUIRED ADVANCED</a:t>
            </a:r>
            <a:r>
              <a:rPr sz="1200" spc="-3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DEGREE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39799" y="2405362"/>
            <a:ext cx="2442845" cy="848360"/>
          </a:xfrm>
          <a:custGeom>
            <a:avLst/>
            <a:gdLst/>
            <a:ahLst/>
            <a:cxnLst/>
            <a:rect l="l" t="t" r="r" b="b"/>
            <a:pathLst>
              <a:path w="2442845" h="848360">
                <a:moveTo>
                  <a:pt x="2300997" y="847799"/>
                </a:moveTo>
                <a:lnTo>
                  <a:pt x="141302" y="847799"/>
                </a:lnTo>
                <a:lnTo>
                  <a:pt x="96640" y="840596"/>
                </a:lnTo>
                <a:lnTo>
                  <a:pt x="57851" y="820536"/>
                </a:lnTo>
                <a:lnTo>
                  <a:pt x="27263" y="789948"/>
                </a:lnTo>
                <a:lnTo>
                  <a:pt x="7203" y="751159"/>
                </a:lnTo>
                <a:lnTo>
                  <a:pt x="0" y="706497"/>
                </a:lnTo>
                <a:lnTo>
                  <a:pt x="0" y="141302"/>
                </a:lnTo>
                <a:lnTo>
                  <a:pt x="7203" y="96640"/>
                </a:lnTo>
                <a:lnTo>
                  <a:pt x="27263" y="57851"/>
                </a:lnTo>
                <a:lnTo>
                  <a:pt x="57851" y="27263"/>
                </a:lnTo>
                <a:lnTo>
                  <a:pt x="96640" y="7203"/>
                </a:lnTo>
                <a:lnTo>
                  <a:pt x="141302" y="0"/>
                </a:lnTo>
                <a:lnTo>
                  <a:pt x="2300997" y="0"/>
                </a:lnTo>
                <a:lnTo>
                  <a:pt x="2355071" y="10756"/>
                </a:lnTo>
                <a:lnTo>
                  <a:pt x="2400913" y="41386"/>
                </a:lnTo>
                <a:lnTo>
                  <a:pt x="2431543" y="87228"/>
                </a:lnTo>
                <a:lnTo>
                  <a:pt x="2442299" y="141302"/>
                </a:lnTo>
                <a:lnTo>
                  <a:pt x="2442299" y="706497"/>
                </a:lnTo>
                <a:lnTo>
                  <a:pt x="2435096" y="751159"/>
                </a:lnTo>
                <a:lnTo>
                  <a:pt x="2415036" y="789948"/>
                </a:lnTo>
                <a:lnTo>
                  <a:pt x="2384448" y="820536"/>
                </a:lnTo>
                <a:lnTo>
                  <a:pt x="2345659" y="840596"/>
                </a:lnTo>
                <a:lnTo>
                  <a:pt x="2300997" y="847799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54191" y="2595442"/>
            <a:ext cx="161417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155" dirty="0">
                <a:solidFill>
                  <a:srgbClr val="FFFFFF"/>
                </a:solidFill>
                <a:latin typeface="Arial Black"/>
                <a:cs typeface="Arial Black"/>
              </a:rPr>
              <a:t>8,577,582</a:t>
            </a:r>
            <a:endParaRPr sz="2600">
              <a:latin typeface="Arial Black"/>
              <a:cs typeface="Arial Black"/>
            </a:endParaRPr>
          </a:p>
        </p:txBody>
      </p:sp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42152" y="152400"/>
            <a:ext cx="1548252" cy="4552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24"/>
            <a:ext cx="1684655" cy="1580515"/>
          </a:xfrm>
          <a:custGeom>
            <a:avLst/>
            <a:gdLst/>
            <a:ahLst/>
            <a:cxnLst/>
            <a:rect l="l" t="t" r="r" b="b"/>
            <a:pathLst>
              <a:path w="1684655" h="1580515">
                <a:moveTo>
                  <a:pt x="0" y="1580399"/>
                </a:moveTo>
                <a:lnTo>
                  <a:pt x="0" y="0"/>
                </a:lnTo>
                <a:lnTo>
                  <a:pt x="1684499" y="0"/>
                </a:lnTo>
                <a:lnTo>
                  <a:pt x="0" y="158039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84409" y="814726"/>
            <a:ext cx="459740" cy="923925"/>
          </a:xfrm>
          <a:custGeom>
            <a:avLst/>
            <a:gdLst/>
            <a:ahLst/>
            <a:cxnLst/>
            <a:rect l="l" t="t" r="r" b="b"/>
            <a:pathLst>
              <a:path w="459740" h="923925">
                <a:moveTo>
                  <a:pt x="459590" y="923731"/>
                </a:moveTo>
                <a:lnTo>
                  <a:pt x="412599" y="921346"/>
                </a:lnTo>
                <a:lnTo>
                  <a:pt x="366966" y="914347"/>
                </a:lnTo>
                <a:lnTo>
                  <a:pt x="322921" y="902966"/>
                </a:lnTo>
                <a:lnTo>
                  <a:pt x="280696" y="887435"/>
                </a:lnTo>
                <a:lnTo>
                  <a:pt x="240522" y="867986"/>
                </a:lnTo>
                <a:lnTo>
                  <a:pt x="202628" y="844851"/>
                </a:lnTo>
                <a:lnTo>
                  <a:pt x="167248" y="818263"/>
                </a:lnTo>
                <a:lnTo>
                  <a:pt x="134610" y="788453"/>
                </a:lnTo>
                <a:lnTo>
                  <a:pt x="104948" y="755654"/>
                </a:lnTo>
                <a:lnTo>
                  <a:pt x="78490" y="720098"/>
                </a:lnTo>
                <a:lnTo>
                  <a:pt x="55470" y="682018"/>
                </a:lnTo>
                <a:lnTo>
                  <a:pt x="36116" y="641644"/>
                </a:lnTo>
                <a:lnTo>
                  <a:pt x="20662" y="599210"/>
                </a:lnTo>
                <a:lnTo>
                  <a:pt x="9337" y="554947"/>
                </a:lnTo>
                <a:lnTo>
                  <a:pt x="2372" y="509088"/>
                </a:lnTo>
                <a:lnTo>
                  <a:pt x="0" y="461865"/>
                </a:lnTo>
                <a:lnTo>
                  <a:pt x="2372" y="414642"/>
                </a:lnTo>
                <a:lnTo>
                  <a:pt x="9337" y="368783"/>
                </a:lnTo>
                <a:lnTo>
                  <a:pt x="20662" y="324520"/>
                </a:lnTo>
                <a:lnTo>
                  <a:pt x="36116" y="282086"/>
                </a:lnTo>
                <a:lnTo>
                  <a:pt x="55470" y="241713"/>
                </a:lnTo>
                <a:lnTo>
                  <a:pt x="78490" y="203632"/>
                </a:lnTo>
                <a:lnTo>
                  <a:pt x="104948" y="168076"/>
                </a:lnTo>
                <a:lnTo>
                  <a:pt x="134610" y="135277"/>
                </a:lnTo>
                <a:lnTo>
                  <a:pt x="167248" y="105467"/>
                </a:lnTo>
                <a:lnTo>
                  <a:pt x="202628" y="78879"/>
                </a:lnTo>
                <a:lnTo>
                  <a:pt x="240522" y="55744"/>
                </a:lnTo>
                <a:lnTo>
                  <a:pt x="280696" y="36295"/>
                </a:lnTo>
                <a:lnTo>
                  <a:pt x="322921" y="20764"/>
                </a:lnTo>
                <a:lnTo>
                  <a:pt x="366966" y="9383"/>
                </a:lnTo>
                <a:lnTo>
                  <a:pt x="412599" y="2384"/>
                </a:lnTo>
                <a:lnTo>
                  <a:pt x="459590" y="0"/>
                </a:lnTo>
                <a:lnTo>
                  <a:pt x="459590" y="923731"/>
                </a:lnTo>
                <a:close/>
              </a:path>
            </a:pathLst>
          </a:custGeom>
          <a:solidFill>
            <a:srgbClr val="F6CE2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89606" y="4335297"/>
            <a:ext cx="107999" cy="1067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2225" y="728267"/>
            <a:ext cx="440372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spc="-60" dirty="0">
                <a:solidFill>
                  <a:srgbClr val="1F4280"/>
                </a:solidFill>
                <a:latin typeface="Arial Black"/>
                <a:cs typeface="Arial Black"/>
              </a:rPr>
              <a:t>Our</a:t>
            </a:r>
            <a:r>
              <a:rPr sz="2600" spc="-290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2600" spc="-100" dirty="0">
                <a:solidFill>
                  <a:srgbClr val="1F4280"/>
                </a:solidFill>
                <a:latin typeface="Arial Black"/>
                <a:cs typeface="Arial Black"/>
              </a:rPr>
              <a:t>Partners</a:t>
            </a:r>
            <a:r>
              <a:rPr sz="2600" spc="-285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2600" spc="-254" dirty="0">
                <a:solidFill>
                  <a:srgbClr val="1F4280"/>
                </a:solidFill>
                <a:latin typeface="Arial Black"/>
                <a:cs typeface="Arial Black"/>
              </a:rPr>
              <a:t>&amp;</a:t>
            </a:r>
            <a:r>
              <a:rPr sz="2600" spc="-285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2600" spc="-100" dirty="0">
                <a:solidFill>
                  <a:srgbClr val="1F4280"/>
                </a:solidFill>
                <a:latin typeface="Arial Black"/>
                <a:cs typeface="Arial Black"/>
              </a:rPr>
              <a:t>Presenters</a:t>
            </a:r>
            <a:endParaRPr sz="260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249950" y="357749"/>
            <a:ext cx="270510" cy="60960"/>
          </a:xfrm>
          <a:custGeom>
            <a:avLst/>
            <a:gdLst/>
            <a:ahLst/>
            <a:cxnLst/>
            <a:rect l="l" t="t" r="r" b="b"/>
            <a:pathLst>
              <a:path w="270509" h="60959">
                <a:moveTo>
                  <a:pt x="269999" y="60899"/>
                </a:moveTo>
                <a:lnTo>
                  <a:pt x="0" y="60899"/>
                </a:lnTo>
                <a:lnTo>
                  <a:pt x="0" y="0"/>
                </a:lnTo>
                <a:lnTo>
                  <a:pt x="269999" y="0"/>
                </a:lnTo>
                <a:lnTo>
                  <a:pt x="269999" y="60899"/>
                </a:lnTo>
                <a:close/>
              </a:path>
            </a:pathLst>
          </a:custGeom>
          <a:solidFill>
            <a:srgbClr val="538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602500" y="1657050"/>
            <a:ext cx="1816735" cy="1829435"/>
            <a:chOff x="4602500" y="1657050"/>
            <a:chExt cx="1816735" cy="182943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0600" y="1695150"/>
              <a:ext cx="1739999" cy="17531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621550" y="1676100"/>
              <a:ext cx="1778635" cy="1791335"/>
            </a:xfrm>
            <a:custGeom>
              <a:avLst/>
              <a:gdLst/>
              <a:ahLst/>
              <a:cxnLst/>
              <a:rect l="l" t="t" r="r" b="b"/>
              <a:pathLst>
                <a:path w="1778635" h="1791335">
                  <a:moveTo>
                    <a:pt x="1778099" y="895649"/>
                  </a:moveTo>
                  <a:lnTo>
                    <a:pt x="1776867" y="848082"/>
                  </a:lnTo>
                  <a:lnTo>
                    <a:pt x="1773211" y="801162"/>
                  </a:lnTo>
                  <a:lnTo>
                    <a:pt x="1767193" y="754950"/>
                  </a:lnTo>
                  <a:lnTo>
                    <a:pt x="1758874" y="709509"/>
                  </a:lnTo>
                  <a:lnTo>
                    <a:pt x="1748315" y="664900"/>
                  </a:lnTo>
                  <a:lnTo>
                    <a:pt x="1735578" y="621185"/>
                  </a:lnTo>
                  <a:lnTo>
                    <a:pt x="1720725" y="578426"/>
                  </a:lnTo>
                  <a:lnTo>
                    <a:pt x="1703817" y="536686"/>
                  </a:lnTo>
                  <a:lnTo>
                    <a:pt x="1684915" y="496025"/>
                  </a:lnTo>
                  <a:lnTo>
                    <a:pt x="1664081" y="456506"/>
                  </a:lnTo>
                  <a:lnTo>
                    <a:pt x="1641377" y="418191"/>
                  </a:lnTo>
                  <a:lnTo>
                    <a:pt x="1616863" y="381142"/>
                  </a:lnTo>
                  <a:lnTo>
                    <a:pt x="1590601" y="345420"/>
                  </a:lnTo>
                  <a:lnTo>
                    <a:pt x="1562653" y="311087"/>
                  </a:lnTo>
                  <a:lnTo>
                    <a:pt x="1533079" y="278206"/>
                  </a:lnTo>
                  <a:lnTo>
                    <a:pt x="1501943" y="246838"/>
                  </a:lnTo>
                  <a:lnTo>
                    <a:pt x="1469304" y="217046"/>
                  </a:lnTo>
                  <a:lnTo>
                    <a:pt x="1435224" y="188890"/>
                  </a:lnTo>
                  <a:lnTo>
                    <a:pt x="1399766" y="162433"/>
                  </a:lnTo>
                  <a:lnTo>
                    <a:pt x="1362989" y="137737"/>
                  </a:lnTo>
                  <a:lnTo>
                    <a:pt x="1324957" y="114864"/>
                  </a:lnTo>
                  <a:lnTo>
                    <a:pt x="1285729" y="93875"/>
                  </a:lnTo>
                  <a:lnTo>
                    <a:pt x="1245368" y="74833"/>
                  </a:lnTo>
                  <a:lnTo>
                    <a:pt x="1203935" y="57800"/>
                  </a:lnTo>
                  <a:lnTo>
                    <a:pt x="1161491" y="42836"/>
                  </a:lnTo>
                  <a:lnTo>
                    <a:pt x="1118099" y="30005"/>
                  </a:lnTo>
                  <a:lnTo>
                    <a:pt x="1073818" y="19368"/>
                  </a:lnTo>
                  <a:lnTo>
                    <a:pt x="1028712" y="10987"/>
                  </a:lnTo>
                  <a:lnTo>
                    <a:pt x="982841" y="4924"/>
                  </a:lnTo>
                  <a:lnTo>
                    <a:pt x="936266" y="1241"/>
                  </a:lnTo>
                  <a:lnTo>
                    <a:pt x="889049" y="0"/>
                  </a:lnTo>
                  <a:lnTo>
                    <a:pt x="838689" y="1436"/>
                  </a:lnTo>
                  <a:lnTo>
                    <a:pt x="788733" y="5716"/>
                  </a:lnTo>
                  <a:lnTo>
                    <a:pt x="739290" y="12794"/>
                  </a:lnTo>
                  <a:lnTo>
                    <a:pt x="690469" y="22625"/>
                  </a:lnTo>
                  <a:lnTo>
                    <a:pt x="642378" y="35162"/>
                  </a:lnTo>
                  <a:lnTo>
                    <a:pt x="595127" y="50361"/>
                  </a:lnTo>
                  <a:lnTo>
                    <a:pt x="548825" y="68177"/>
                  </a:lnTo>
                  <a:lnTo>
                    <a:pt x="503579" y="88563"/>
                  </a:lnTo>
                  <a:lnTo>
                    <a:pt x="459500" y="111475"/>
                  </a:lnTo>
                  <a:lnTo>
                    <a:pt x="416695" y="136867"/>
                  </a:lnTo>
                  <a:lnTo>
                    <a:pt x="375273" y="164694"/>
                  </a:lnTo>
                  <a:lnTo>
                    <a:pt x="335344" y="194910"/>
                  </a:lnTo>
                  <a:lnTo>
                    <a:pt x="297015" y="227471"/>
                  </a:lnTo>
                  <a:lnTo>
                    <a:pt x="260396" y="262329"/>
                  </a:lnTo>
                  <a:lnTo>
                    <a:pt x="225795" y="299220"/>
                  </a:lnTo>
                  <a:lnTo>
                    <a:pt x="193474" y="337833"/>
                  </a:lnTo>
                  <a:lnTo>
                    <a:pt x="163481" y="378059"/>
                  </a:lnTo>
                  <a:lnTo>
                    <a:pt x="135859" y="419788"/>
                  </a:lnTo>
                  <a:lnTo>
                    <a:pt x="110654" y="462911"/>
                  </a:lnTo>
                  <a:lnTo>
                    <a:pt x="87911" y="507318"/>
                  </a:lnTo>
                  <a:lnTo>
                    <a:pt x="67674" y="552899"/>
                  </a:lnTo>
                  <a:lnTo>
                    <a:pt x="49990" y="599545"/>
                  </a:lnTo>
                  <a:lnTo>
                    <a:pt x="34903" y="647147"/>
                  </a:lnTo>
                  <a:lnTo>
                    <a:pt x="22458" y="695594"/>
                  </a:lnTo>
                  <a:lnTo>
                    <a:pt x="12700" y="744778"/>
                  </a:lnTo>
                  <a:lnTo>
                    <a:pt x="5674" y="794588"/>
                  </a:lnTo>
                  <a:lnTo>
                    <a:pt x="1426" y="844915"/>
                  </a:lnTo>
                  <a:lnTo>
                    <a:pt x="0" y="895649"/>
                  </a:lnTo>
                  <a:lnTo>
                    <a:pt x="1232" y="943217"/>
                  </a:lnTo>
                  <a:lnTo>
                    <a:pt x="4888" y="990137"/>
                  </a:lnTo>
                  <a:lnTo>
                    <a:pt x="10906" y="1036349"/>
                  </a:lnTo>
                  <a:lnTo>
                    <a:pt x="19225" y="1081790"/>
                  </a:lnTo>
                  <a:lnTo>
                    <a:pt x="29784" y="1126399"/>
                  </a:lnTo>
                  <a:lnTo>
                    <a:pt x="42521" y="1170114"/>
                  </a:lnTo>
                  <a:lnTo>
                    <a:pt x="57374" y="1212873"/>
                  </a:lnTo>
                  <a:lnTo>
                    <a:pt x="74282" y="1254613"/>
                  </a:lnTo>
                  <a:lnTo>
                    <a:pt x="93184" y="1295274"/>
                  </a:lnTo>
                  <a:lnTo>
                    <a:pt x="114018" y="1334793"/>
                  </a:lnTo>
                  <a:lnTo>
                    <a:pt x="136722" y="1373108"/>
                  </a:lnTo>
                  <a:lnTo>
                    <a:pt x="161236" y="1410157"/>
                  </a:lnTo>
                  <a:lnTo>
                    <a:pt x="187498" y="1445879"/>
                  </a:lnTo>
                  <a:lnTo>
                    <a:pt x="215446" y="1480212"/>
                  </a:lnTo>
                  <a:lnTo>
                    <a:pt x="245020" y="1513093"/>
                  </a:lnTo>
                  <a:lnTo>
                    <a:pt x="276156" y="1544461"/>
                  </a:lnTo>
                  <a:lnTo>
                    <a:pt x="308795" y="1574253"/>
                  </a:lnTo>
                  <a:lnTo>
                    <a:pt x="342875" y="1602409"/>
                  </a:lnTo>
                  <a:lnTo>
                    <a:pt x="378333" y="1628866"/>
                  </a:lnTo>
                  <a:lnTo>
                    <a:pt x="415110" y="1653562"/>
                  </a:lnTo>
                  <a:lnTo>
                    <a:pt x="453142" y="1676435"/>
                  </a:lnTo>
                  <a:lnTo>
                    <a:pt x="492370" y="1697424"/>
                  </a:lnTo>
                  <a:lnTo>
                    <a:pt x="532731" y="1716466"/>
                  </a:lnTo>
                  <a:lnTo>
                    <a:pt x="574164" y="1733499"/>
                  </a:lnTo>
                  <a:lnTo>
                    <a:pt x="616608" y="1748463"/>
                  </a:lnTo>
                  <a:lnTo>
                    <a:pt x="660000" y="1761294"/>
                  </a:lnTo>
                  <a:lnTo>
                    <a:pt x="704281" y="1771931"/>
                  </a:lnTo>
                  <a:lnTo>
                    <a:pt x="749387" y="1780312"/>
                  </a:lnTo>
                  <a:lnTo>
                    <a:pt x="795258" y="1786375"/>
                  </a:lnTo>
                  <a:lnTo>
                    <a:pt x="841833" y="1790058"/>
                  </a:lnTo>
                  <a:lnTo>
                    <a:pt x="889049" y="1791299"/>
                  </a:lnTo>
                  <a:lnTo>
                    <a:pt x="936266" y="1790058"/>
                  </a:lnTo>
                  <a:lnTo>
                    <a:pt x="982841" y="1786375"/>
                  </a:lnTo>
                  <a:lnTo>
                    <a:pt x="1028712" y="1780312"/>
                  </a:lnTo>
                  <a:lnTo>
                    <a:pt x="1073818" y="1771931"/>
                  </a:lnTo>
                  <a:lnTo>
                    <a:pt x="1118099" y="1761294"/>
                  </a:lnTo>
                  <a:lnTo>
                    <a:pt x="1161491" y="1748463"/>
                  </a:lnTo>
                  <a:lnTo>
                    <a:pt x="1203935" y="1733499"/>
                  </a:lnTo>
                  <a:lnTo>
                    <a:pt x="1245368" y="1716466"/>
                  </a:lnTo>
                  <a:lnTo>
                    <a:pt x="1285729" y="1697424"/>
                  </a:lnTo>
                  <a:lnTo>
                    <a:pt x="1324957" y="1676435"/>
                  </a:lnTo>
                  <a:lnTo>
                    <a:pt x="1362989" y="1653562"/>
                  </a:lnTo>
                  <a:lnTo>
                    <a:pt x="1399766" y="1628866"/>
                  </a:lnTo>
                  <a:lnTo>
                    <a:pt x="1435224" y="1602409"/>
                  </a:lnTo>
                  <a:lnTo>
                    <a:pt x="1469304" y="1574253"/>
                  </a:lnTo>
                  <a:lnTo>
                    <a:pt x="1501943" y="1544461"/>
                  </a:lnTo>
                  <a:lnTo>
                    <a:pt x="1533079" y="1513093"/>
                  </a:lnTo>
                  <a:lnTo>
                    <a:pt x="1562653" y="1480212"/>
                  </a:lnTo>
                  <a:lnTo>
                    <a:pt x="1590601" y="1445879"/>
                  </a:lnTo>
                  <a:lnTo>
                    <a:pt x="1616863" y="1410157"/>
                  </a:lnTo>
                  <a:lnTo>
                    <a:pt x="1641377" y="1373108"/>
                  </a:lnTo>
                  <a:lnTo>
                    <a:pt x="1664081" y="1334793"/>
                  </a:lnTo>
                  <a:lnTo>
                    <a:pt x="1684915" y="1295274"/>
                  </a:lnTo>
                  <a:lnTo>
                    <a:pt x="1703817" y="1254613"/>
                  </a:lnTo>
                  <a:lnTo>
                    <a:pt x="1720725" y="1212873"/>
                  </a:lnTo>
                  <a:lnTo>
                    <a:pt x="1735578" y="1170114"/>
                  </a:lnTo>
                  <a:lnTo>
                    <a:pt x="1748315" y="1126399"/>
                  </a:lnTo>
                  <a:lnTo>
                    <a:pt x="1758874" y="1081790"/>
                  </a:lnTo>
                  <a:lnTo>
                    <a:pt x="1767193" y="1036349"/>
                  </a:lnTo>
                  <a:lnTo>
                    <a:pt x="1773211" y="990137"/>
                  </a:lnTo>
                  <a:lnTo>
                    <a:pt x="1776867" y="943217"/>
                  </a:lnTo>
                  <a:lnTo>
                    <a:pt x="1778099" y="895649"/>
                  </a:lnTo>
                  <a:close/>
                </a:path>
              </a:pathLst>
            </a:custGeom>
            <a:ln w="38099">
              <a:solidFill>
                <a:srgbClr val="5382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4472925" y="3590299"/>
            <a:ext cx="2096135" cy="923925"/>
          </a:xfrm>
          <a:custGeom>
            <a:avLst/>
            <a:gdLst/>
            <a:ahLst/>
            <a:cxnLst/>
            <a:rect l="l" t="t" r="r" b="b"/>
            <a:pathLst>
              <a:path w="2096134" h="923925">
                <a:moveTo>
                  <a:pt x="1942146" y="923699"/>
                </a:moveTo>
                <a:lnTo>
                  <a:pt x="153952" y="923699"/>
                </a:lnTo>
                <a:lnTo>
                  <a:pt x="105291" y="915851"/>
                </a:lnTo>
                <a:lnTo>
                  <a:pt x="63030" y="893996"/>
                </a:lnTo>
                <a:lnTo>
                  <a:pt x="29703" y="860669"/>
                </a:lnTo>
                <a:lnTo>
                  <a:pt x="7848" y="818408"/>
                </a:lnTo>
                <a:lnTo>
                  <a:pt x="0" y="769746"/>
                </a:lnTo>
                <a:lnTo>
                  <a:pt x="0" y="153953"/>
                </a:lnTo>
                <a:lnTo>
                  <a:pt x="7848" y="105292"/>
                </a:lnTo>
                <a:lnTo>
                  <a:pt x="29703" y="63030"/>
                </a:lnTo>
                <a:lnTo>
                  <a:pt x="63030" y="29704"/>
                </a:lnTo>
                <a:lnTo>
                  <a:pt x="105291" y="7848"/>
                </a:lnTo>
                <a:lnTo>
                  <a:pt x="153952" y="0"/>
                </a:lnTo>
                <a:lnTo>
                  <a:pt x="1942146" y="0"/>
                </a:lnTo>
                <a:lnTo>
                  <a:pt x="2001062" y="11719"/>
                </a:lnTo>
                <a:lnTo>
                  <a:pt x="2051008" y="45091"/>
                </a:lnTo>
                <a:lnTo>
                  <a:pt x="2084381" y="95037"/>
                </a:lnTo>
                <a:lnTo>
                  <a:pt x="2096099" y="153953"/>
                </a:lnTo>
                <a:lnTo>
                  <a:pt x="2096099" y="769746"/>
                </a:lnTo>
                <a:lnTo>
                  <a:pt x="2088251" y="818408"/>
                </a:lnTo>
                <a:lnTo>
                  <a:pt x="2066396" y="860669"/>
                </a:lnTo>
                <a:lnTo>
                  <a:pt x="2033069" y="893996"/>
                </a:lnTo>
                <a:lnTo>
                  <a:pt x="1990808" y="915851"/>
                </a:lnTo>
                <a:lnTo>
                  <a:pt x="1942146" y="923699"/>
                </a:lnTo>
                <a:close/>
              </a:path>
            </a:pathLst>
          </a:custGeom>
          <a:solidFill>
            <a:srgbClr val="C9D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48688" y="3617154"/>
            <a:ext cx="1336040" cy="608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1F4280"/>
                </a:solidFill>
                <a:latin typeface="Arial Black"/>
                <a:cs typeface="Arial Black"/>
              </a:rPr>
              <a:t>Isai</a:t>
            </a:r>
            <a:r>
              <a:rPr sz="1800" spc="-215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1800" spc="-85" dirty="0">
                <a:solidFill>
                  <a:srgbClr val="1F4280"/>
                </a:solidFill>
                <a:latin typeface="Arial Black"/>
                <a:cs typeface="Arial Black"/>
              </a:rPr>
              <a:t>Pochtar</a:t>
            </a:r>
            <a:endParaRPr sz="1800">
              <a:latin typeface="Arial Black"/>
              <a:cs typeface="Arial Black"/>
            </a:endParaRPr>
          </a:p>
          <a:p>
            <a:pPr marL="136525" marR="128270" algn="ctr">
              <a:lnSpc>
                <a:spcPct val="100000"/>
              </a:lnSpc>
              <a:spcBef>
                <a:spcPts val="30"/>
              </a:spcBef>
            </a:pPr>
            <a:r>
              <a:rPr sz="1000" dirty="0">
                <a:solidFill>
                  <a:srgbClr val="1F4280"/>
                </a:solidFill>
                <a:latin typeface="Tahoma"/>
                <a:cs typeface="Tahoma"/>
              </a:rPr>
              <a:t>Workforce</a:t>
            </a:r>
            <a:r>
              <a:rPr sz="1000" spc="40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1F4280"/>
                </a:solidFill>
                <a:latin typeface="Tahoma"/>
                <a:cs typeface="Tahoma"/>
              </a:rPr>
              <a:t>Advisor </a:t>
            </a:r>
            <a:r>
              <a:rPr sz="1000" dirty="0">
                <a:solidFill>
                  <a:srgbClr val="1F4280"/>
                </a:solidFill>
                <a:latin typeface="Tahoma"/>
                <a:cs typeface="Tahoma"/>
              </a:rPr>
              <a:t>Transfr</a:t>
            </a:r>
            <a:r>
              <a:rPr sz="1000" spc="-25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000" spc="-20" dirty="0">
                <a:solidFill>
                  <a:srgbClr val="1F4280"/>
                </a:solidFill>
                <a:latin typeface="Tahoma"/>
                <a:cs typeface="Tahoma"/>
              </a:rPr>
              <a:t>Inc.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947274" y="3576825"/>
            <a:ext cx="2096135" cy="923925"/>
          </a:xfrm>
          <a:custGeom>
            <a:avLst/>
            <a:gdLst/>
            <a:ahLst/>
            <a:cxnLst/>
            <a:rect l="l" t="t" r="r" b="b"/>
            <a:pathLst>
              <a:path w="2096135" h="923925">
                <a:moveTo>
                  <a:pt x="1942146" y="923699"/>
                </a:moveTo>
                <a:lnTo>
                  <a:pt x="153953" y="923699"/>
                </a:lnTo>
                <a:lnTo>
                  <a:pt x="105292" y="915851"/>
                </a:lnTo>
                <a:lnTo>
                  <a:pt x="63030" y="893995"/>
                </a:lnTo>
                <a:lnTo>
                  <a:pt x="29704" y="860669"/>
                </a:lnTo>
                <a:lnTo>
                  <a:pt x="7848" y="818407"/>
                </a:lnTo>
                <a:lnTo>
                  <a:pt x="0" y="769746"/>
                </a:lnTo>
                <a:lnTo>
                  <a:pt x="0" y="153952"/>
                </a:lnTo>
                <a:lnTo>
                  <a:pt x="7848" y="105291"/>
                </a:lnTo>
                <a:lnTo>
                  <a:pt x="29704" y="63030"/>
                </a:lnTo>
                <a:lnTo>
                  <a:pt x="63030" y="29703"/>
                </a:lnTo>
                <a:lnTo>
                  <a:pt x="105292" y="7848"/>
                </a:lnTo>
                <a:lnTo>
                  <a:pt x="153953" y="0"/>
                </a:lnTo>
                <a:lnTo>
                  <a:pt x="1942146" y="0"/>
                </a:lnTo>
                <a:lnTo>
                  <a:pt x="2001062" y="11718"/>
                </a:lnTo>
                <a:lnTo>
                  <a:pt x="2051008" y="45091"/>
                </a:lnTo>
                <a:lnTo>
                  <a:pt x="2084381" y="95037"/>
                </a:lnTo>
                <a:lnTo>
                  <a:pt x="2096099" y="153952"/>
                </a:lnTo>
                <a:lnTo>
                  <a:pt x="2096099" y="769746"/>
                </a:lnTo>
                <a:lnTo>
                  <a:pt x="2088251" y="818407"/>
                </a:lnTo>
                <a:lnTo>
                  <a:pt x="2066396" y="860669"/>
                </a:lnTo>
                <a:lnTo>
                  <a:pt x="2033069" y="893995"/>
                </a:lnTo>
                <a:lnTo>
                  <a:pt x="1990808" y="915851"/>
                </a:lnTo>
                <a:lnTo>
                  <a:pt x="1942146" y="923699"/>
                </a:lnTo>
                <a:close/>
              </a:path>
            </a:pathLst>
          </a:custGeom>
          <a:solidFill>
            <a:srgbClr val="C9D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31949" y="3613785"/>
            <a:ext cx="1929130" cy="7613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spc="-170" dirty="0">
                <a:solidFill>
                  <a:srgbClr val="1F4280"/>
                </a:solidFill>
                <a:latin typeface="Arial Black"/>
                <a:cs typeface="Arial Black"/>
              </a:rPr>
              <a:t>Todd</a:t>
            </a:r>
            <a:r>
              <a:rPr sz="1800" spc="-220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1800" spc="-10" dirty="0">
                <a:solidFill>
                  <a:srgbClr val="1F4280"/>
                </a:solidFill>
                <a:latin typeface="Arial Black"/>
                <a:cs typeface="Arial Black"/>
              </a:rPr>
              <a:t>Sloane</a:t>
            </a:r>
            <a:endParaRPr sz="1800">
              <a:latin typeface="Arial Black"/>
              <a:cs typeface="Arial Black"/>
            </a:endParaRPr>
          </a:p>
          <a:p>
            <a:pPr marL="137160" marR="128905" algn="ctr">
              <a:lnSpc>
                <a:spcPct val="100000"/>
              </a:lnSpc>
              <a:spcBef>
                <a:spcPts val="30"/>
              </a:spcBef>
            </a:pPr>
            <a:r>
              <a:rPr sz="1000" dirty="0">
                <a:solidFill>
                  <a:srgbClr val="1F4280"/>
                </a:solidFill>
                <a:latin typeface="Tahoma"/>
                <a:cs typeface="Tahoma"/>
              </a:rPr>
              <a:t>Director,</a:t>
            </a:r>
            <a:r>
              <a:rPr sz="1000" spc="-40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1F4280"/>
                </a:solidFill>
                <a:latin typeface="Tahoma"/>
                <a:cs typeface="Tahoma"/>
              </a:rPr>
              <a:t>Workforce</a:t>
            </a:r>
            <a:r>
              <a:rPr sz="1000" spc="-35" dirty="0">
                <a:solidFill>
                  <a:srgbClr val="1F4280"/>
                </a:solidFill>
                <a:latin typeface="Tahoma"/>
                <a:cs typeface="Tahoma"/>
              </a:rPr>
              <a:t> &amp;</a:t>
            </a:r>
            <a:r>
              <a:rPr sz="1000" spc="-40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1F4280"/>
                </a:solidFill>
                <a:latin typeface="Tahoma"/>
                <a:cs typeface="Tahoma"/>
              </a:rPr>
              <a:t>Career Solutions</a:t>
            </a:r>
            <a:endParaRPr sz="10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000" dirty="0">
                <a:solidFill>
                  <a:srgbClr val="1F4280"/>
                </a:solidFill>
                <a:latin typeface="Tahoma"/>
                <a:cs typeface="Tahoma"/>
              </a:rPr>
              <a:t>Finger</a:t>
            </a:r>
            <a:r>
              <a:rPr sz="1000" spc="55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1F4280"/>
                </a:solidFill>
                <a:latin typeface="Tahoma"/>
                <a:cs typeface="Tahoma"/>
              </a:rPr>
              <a:t>Lakes</a:t>
            </a:r>
            <a:r>
              <a:rPr sz="1000" spc="55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000" dirty="0">
                <a:solidFill>
                  <a:srgbClr val="1F4280"/>
                </a:solidFill>
                <a:latin typeface="Tahoma"/>
                <a:cs typeface="Tahoma"/>
              </a:rPr>
              <a:t>Community</a:t>
            </a:r>
            <a:r>
              <a:rPr sz="1000" spc="60" dirty="0">
                <a:solidFill>
                  <a:srgbClr val="1F4280"/>
                </a:solidFill>
                <a:latin typeface="Tahoma"/>
                <a:cs typeface="Tahoma"/>
              </a:rPr>
              <a:t> </a:t>
            </a:r>
            <a:r>
              <a:rPr sz="1000" spc="-10" dirty="0">
                <a:solidFill>
                  <a:srgbClr val="1F4280"/>
                </a:solidFill>
                <a:latin typeface="Tahoma"/>
                <a:cs typeface="Tahoma"/>
              </a:rPr>
              <a:t>College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082452" y="1700337"/>
            <a:ext cx="1816735" cy="1829435"/>
            <a:chOff x="2082452" y="1700337"/>
            <a:chExt cx="1816735" cy="1829435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0552" y="1738437"/>
              <a:ext cx="1739999" cy="17531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101502" y="1719387"/>
              <a:ext cx="1778635" cy="1791335"/>
            </a:xfrm>
            <a:custGeom>
              <a:avLst/>
              <a:gdLst/>
              <a:ahLst/>
              <a:cxnLst/>
              <a:rect l="l" t="t" r="r" b="b"/>
              <a:pathLst>
                <a:path w="1778635" h="1791335">
                  <a:moveTo>
                    <a:pt x="1778099" y="895649"/>
                  </a:moveTo>
                  <a:lnTo>
                    <a:pt x="1776867" y="848082"/>
                  </a:lnTo>
                  <a:lnTo>
                    <a:pt x="1773211" y="801162"/>
                  </a:lnTo>
                  <a:lnTo>
                    <a:pt x="1767193" y="754950"/>
                  </a:lnTo>
                  <a:lnTo>
                    <a:pt x="1758873" y="709509"/>
                  </a:lnTo>
                  <a:lnTo>
                    <a:pt x="1748315" y="664900"/>
                  </a:lnTo>
                  <a:lnTo>
                    <a:pt x="1735578" y="621185"/>
                  </a:lnTo>
                  <a:lnTo>
                    <a:pt x="1720725" y="578426"/>
                  </a:lnTo>
                  <a:lnTo>
                    <a:pt x="1703817" y="536686"/>
                  </a:lnTo>
                  <a:lnTo>
                    <a:pt x="1684915" y="496025"/>
                  </a:lnTo>
                  <a:lnTo>
                    <a:pt x="1664081" y="456506"/>
                  </a:lnTo>
                  <a:lnTo>
                    <a:pt x="1641377" y="418191"/>
                  </a:lnTo>
                  <a:lnTo>
                    <a:pt x="1616863" y="381142"/>
                  </a:lnTo>
                  <a:lnTo>
                    <a:pt x="1590601" y="345420"/>
                  </a:lnTo>
                  <a:lnTo>
                    <a:pt x="1562653" y="311087"/>
                  </a:lnTo>
                  <a:lnTo>
                    <a:pt x="1533080" y="278206"/>
                  </a:lnTo>
                  <a:lnTo>
                    <a:pt x="1501943" y="246838"/>
                  </a:lnTo>
                  <a:lnTo>
                    <a:pt x="1469304" y="217046"/>
                  </a:lnTo>
                  <a:lnTo>
                    <a:pt x="1435224" y="188890"/>
                  </a:lnTo>
                  <a:lnTo>
                    <a:pt x="1399766" y="162433"/>
                  </a:lnTo>
                  <a:lnTo>
                    <a:pt x="1362989" y="137737"/>
                  </a:lnTo>
                  <a:lnTo>
                    <a:pt x="1324957" y="114864"/>
                  </a:lnTo>
                  <a:lnTo>
                    <a:pt x="1285729" y="93875"/>
                  </a:lnTo>
                  <a:lnTo>
                    <a:pt x="1245368" y="74833"/>
                  </a:lnTo>
                  <a:lnTo>
                    <a:pt x="1203935" y="57800"/>
                  </a:lnTo>
                  <a:lnTo>
                    <a:pt x="1161491" y="42836"/>
                  </a:lnTo>
                  <a:lnTo>
                    <a:pt x="1118099" y="30005"/>
                  </a:lnTo>
                  <a:lnTo>
                    <a:pt x="1073818" y="19368"/>
                  </a:lnTo>
                  <a:lnTo>
                    <a:pt x="1028712" y="10987"/>
                  </a:lnTo>
                  <a:lnTo>
                    <a:pt x="982841" y="4924"/>
                  </a:lnTo>
                  <a:lnTo>
                    <a:pt x="936266" y="1241"/>
                  </a:lnTo>
                  <a:lnTo>
                    <a:pt x="889049" y="0"/>
                  </a:lnTo>
                  <a:lnTo>
                    <a:pt x="838689" y="1436"/>
                  </a:lnTo>
                  <a:lnTo>
                    <a:pt x="788733" y="5716"/>
                  </a:lnTo>
                  <a:lnTo>
                    <a:pt x="739290" y="12794"/>
                  </a:lnTo>
                  <a:lnTo>
                    <a:pt x="690468" y="22625"/>
                  </a:lnTo>
                  <a:lnTo>
                    <a:pt x="642378" y="35162"/>
                  </a:lnTo>
                  <a:lnTo>
                    <a:pt x="595127" y="50361"/>
                  </a:lnTo>
                  <a:lnTo>
                    <a:pt x="548825" y="68177"/>
                  </a:lnTo>
                  <a:lnTo>
                    <a:pt x="503579" y="88563"/>
                  </a:lnTo>
                  <a:lnTo>
                    <a:pt x="459500" y="111475"/>
                  </a:lnTo>
                  <a:lnTo>
                    <a:pt x="416695" y="136867"/>
                  </a:lnTo>
                  <a:lnTo>
                    <a:pt x="375273" y="164694"/>
                  </a:lnTo>
                  <a:lnTo>
                    <a:pt x="335343" y="194910"/>
                  </a:lnTo>
                  <a:lnTo>
                    <a:pt x="297015" y="227471"/>
                  </a:lnTo>
                  <a:lnTo>
                    <a:pt x="260396" y="262329"/>
                  </a:lnTo>
                  <a:lnTo>
                    <a:pt x="225794" y="299220"/>
                  </a:lnTo>
                  <a:lnTo>
                    <a:pt x="193474" y="337833"/>
                  </a:lnTo>
                  <a:lnTo>
                    <a:pt x="163480" y="378059"/>
                  </a:lnTo>
                  <a:lnTo>
                    <a:pt x="135859" y="419788"/>
                  </a:lnTo>
                  <a:lnTo>
                    <a:pt x="110654" y="462911"/>
                  </a:lnTo>
                  <a:lnTo>
                    <a:pt x="87911" y="507318"/>
                  </a:lnTo>
                  <a:lnTo>
                    <a:pt x="67674" y="552899"/>
                  </a:lnTo>
                  <a:lnTo>
                    <a:pt x="49990" y="599545"/>
                  </a:lnTo>
                  <a:lnTo>
                    <a:pt x="34903" y="647147"/>
                  </a:lnTo>
                  <a:lnTo>
                    <a:pt x="22458" y="695594"/>
                  </a:lnTo>
                  <a:lnTo>
                    <a:pt x="12700" y="744778"/>
                  </a:lnTo>
                  <a:lnTo>
                    <a:pt x="5674" y="794588"/>
                  </a:lnTo>
                  <a:lnTo>
                    <a:pt x="1426" y="844915"/>
                  </a:lnTo>
                  <a:lnTo>
                    <a:pt x="0" y="895649"/>
                  </a:lnTo>
                  <a:lnTo>
                    <a:pt x="1232" y="943217"/>
                  </a:lnTo>
                  <a:lnTo>
                    <a:pt x="4888" y="990137"/>
                  </a:lnTo>
                  <a:lnTo>
                    <a:pt x="10906" y="1036349"/>
                  </a:lnTo>
                  <a:lnTo>
                    <a:pt x="19225" y="1081790"/>
                  </a:lnTo>
                  <a:lnTo>
                    <a:pt x="29784" y="1126399"/>
                  </a:lnTo>
                  <a:lnTo>
                    <a:pt x="42521" y="1170114"/>
                  </a:lnTo>
                  <a:lnTo>
                    <a:pt x="57374" y="1212873"/>
                  </a:lnTo>
                  <a:lnTo>
                    <a:pt x="74282" y="1254613"/>
                  </a:lnTo>
                  <a:lnTo>
                    <a:pt x="93184" y="1295274"/>
                  </a:lnTo>
                  <a:lnTo>
                    <a:pt x="114017" y="1334793"/>
                  </a:lnTo>
                  <a:lnTo>
                    <a:pt x="136722" y="1373108"/>
                  </a:lnTo>
                  <a:lnTo>
                    <a:pt x="161236" y="1410157"/>
                  </a:lnTo>
                  <a:lnTo>
                    <a:pt x="187498" y="1445879"/>
                  </a:lnTo>
                  <a:lnTo>
                    <a:pt x="215446" y="1480212"/>
                  </a:lnTo>
                  <a:lnTo>
                    <a:pt x="245019" y="1513093"/>
                  </a:lnTo>
                  <a:lnTo>
                    <a:pt x="276156" y="1544461"/>
                  </a:lnTo>
                  <a:lnTo>
                    <a:pt x="308795" y="1574253"/>
                  </a:lnTo>
                  <a:lnTo>
                    <a:pt x="342874" y="1602409"/>
                  </a:lnTo>
                  <a:lnTo>
                    <a:pt x="378333" y="1628866"/>
                  </a:lnTo>
                  <a:lnTo>
                    <a:pt x="415110" y="1653562"/>
                  </a:lnTo>
                  <a:lnTo>
                    <a:pt x="453142" y="1676435"/>
                  </a:lnTo>
                  <a:lnTo>
                    <a:pt x="492370" y="1697424"/>
                  </a:lnTo>
                  <a:lnTo>
                    <a:pt x="532731" y="1716466"/>
                  </a:lnTo>
                  <a:lnTo>
                    <a:pt x="574164" y="1733499"/>
                  </a:lnTo>
                  <a:lnTo>
                    <a:pt x="616608" y="1748463"/>
                  </a:lnTo>
                  <a:lnTo>
                    <a:pt x="660000" y="1761294"/>
                  </a:lnTo>
                  <a:lnTo>
                    <a:pt x="704281" y="1771931"/>
                  </a:lnTo>
                  <a:lnTo>
                    <a:pt x="749387" y="1780312"/>
                  </a:lnTo>
                  <a:lnTo>
                    <a:pt x="795258" y="1786375"/>
                  </a:lnTo>
                  <a:lnTo>
                    <a:pt x="841833" y="1790058"/>
                  </a:lnTo>
                  <a:lnTo>
                    <a:pt x="889049" y="1791299"/>
                  </a:lnTo>
                  <a:lnTo>
                    <a:pt x="936266" y="1790058"/>
                  </a:lnTo>
                  <a:lnTo>
                    <a:pt x="982841" y="1786375"/>
                  </a:lnTo>
                  <a:lnTo>
                    <a:pt x="1028712" y="1780312"/>
                  </a:lnTo>
                  <a:lnTo>
                    <a:pt x="1073818" y="1771931"/>
                  </a:lnTo>
                  <a:lnTo>
                    <a:pt x="1118099" y="1761294"/>
                  </a:lnTo>
                  <a:lnTo>
                    <a:pt x="1161491" y="1748463"/>
                  </a:lnTo>
                  <a:lnTo>
                    <a:pt x="1203935" y="1733499"/>
                  </a:lnTo>
                  <a:lnTo>
                    <a:pt x="1245368" y="1716466"/>
                  </a:lnTo>
                  <a:lnTo>
                    <a:pt x="1285729" y="1697424"/>
                  </a:lnTo>
                  <a:lnTo>
                    <a:pt x="1324957" y="1676435"/>
                  </a:lnTo>
                  <a:lnTo>
                    <a:pt x="1362989" y="1653562"/>
                  </a:lnTo>
                  <a:lnTo>
                    <a:pt x="1399766" y="1628866"/>
                  </a:lnTo>
                  <a:lnTo>
                    <a:pt x="1435224" y="1602409"/>
                  </a:lnTo>
                  <a:lnTo>
                    <a:pt x="1469304" y="1574253"/>
                  </a:lnTo>
                  <a:lnTo>
                    <a:pt x="1501943" y="1544461"/>
                  </a:lnTo>
                  <a:lnTo>
                    <a:pt x="1533080" y="1513093"/>
                  </a:lnTo>
                  <a:lnTo>
                    <a:pt x="1562653" y="1480212"/>
                  </a:lnTo>
                  <a:lnTo>
                    <a:pt x="1590601" y="1445879"/>
                  </a:lnTo>
                  <a:lnTo>
                    <a:pt x="1616863" y="1410157"/>
                  </a:lnTo>
                  <a:lnTo>
                    <a:pt x="1641377" y="1373108"/>
                  </a:lnTo>
                  <a:lnTo>
                    <a:pt x="1664081" y="1334793"/>
                  </a:lnTo>
                  <a:lnTo>
                    <a:pt x="1684915" y="1295274"/>
                  </a:lnTo>
                  <a:lnTo>
                    <a:pt x="1703817" y="1254613"/>
                  </a:lnTo>
                  <a:lnTo>
                    <a:pt x="1720725" y="1212873"/>
                  </a:lnTo>
                  <a:lnTo>
                    <a:pt x="1735578" y="1170114"/>
                  </a:lnTo>
                  <a:lnTo>
                    <a:pt x="1748315" y="1126399"/>
                  </a:lnTo>
                  <a:lnTo>
                    <a:pt x="1758873" y="1081790"/>
                  </a:lnTo>
                  <a:lnTo>
                    <a:pt x="1767193" y="1036349"/>
                  </a:lnTo>
                  <a:lnTo>
                    <a:pt x="1773211" y="990137"/>
                  </a:lnTo>
                  <a:lnTo>
                    <a:pt x="1776867" y="943217"/>
                  </a:lnTo>
                  <a:lnTo>
                    <a:pt x="1778099" y="895649"/>
                  </a:lnTo>
                  <a:close/>
                </a:path>
              </a:pathLst>
            </a:custGeom>
            <a:ln w="38099">
              <a:solidFill>
                <a:srgbClr val="5382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79953" y="0"/>
            <a:ext cx="1955800" cy="1964055"/>
          </a:xfrm>
          <a:custGeom>
            <a:avLst/>
            <a:gdLst/>
            <a:ahLst/>
            <a:cxnLst/>
            <a:rect l="l" t="t" r="r" b="b"/>
            <a:pathLst>
              <a:path w="1955800" h="1964055">
                <a:moveTo>
                  <a:pt x="1955381" y="1964051"/>
                </a:moveTo>
                <a:lnTo>
                  <a:pt x="1856649" y="1961554"/>
                </a:lnTo>
                <a:lnTo>
                  <a:pt x="1808327" y="1958511"/>
                </a:lnTo>
                <a:lnTo>
                  <a:pt x="1760330" y="1954307"/>
                </a:lnTo>
                <a:lnTo>
                  <a:pt x="1712671" y="1948954"/>
                </a:lnTo>
                <a:lnTo>
                  <a:pt x="1665364" y="1942467"/>
                </a:lnTo>
                <a:lnTo>
                  <a:pt x="1618423" y="1934860"/>
                </a:lnTo>
                <a:lnTo>
                  <a:pt x="1571863" y="1926147"/>
                </a:lnTo>
                <a:lnTo>
                  <a:pt x="1525696" y="1916343"/>
                </a:lnTo>
                <a:lnTo>
                  <a:pt x="1479937" y="1905460"/>
                </a:lnTo>
                <a:lnTo>
                  <a:pt x="1434601" y="1893513"/>
                </a:lnTo>
                <a:lnTo>
                  <a:pt x="1389700" y="1880516"/>
                </a:lnTo>
                <a:lnTo>
                  <a:pt x="1345250" y="1866483"/>
                </a:lnTo>
                <a:lnTo>
                  <a:pt x="1301263" y="1851428"/>
                </a:lnTo>
                <a:lnTo>
                  <a:pt x="1257755" y="1835364"/>
                </a:lnTo>
                <a:lnTo>
                  <a:pt x="1214738" y="1818307"/>
                </a:lnTo>
                <a:lnTo>
                  <a:pt x="1172228" y="1800269"/>
                </a:lnTo>
                <a:lnTo>
                  <a:pt x="1130237" y="1781265"/>
                </a:lnTo>
                <a:lnTo>
                  <a:pt x="1088780" y="1761309"/>
                </a:lnTo>
                <a:lnTo>
                  <a:pt x="1047871" y="1740414"/>
                </a:lnTo>
                <a:lnTo>
                  <a:pt x="1007523" y="1718595"/>
                </a:lnTo>
                <a:lnTo>
                  <a:pt x="967752" y="1695866"/>
                </a:lnTo>
                <a:lnTo>
                  <a:pt x="928570" y="1672241"/>
                </a:lnTo>
                <a:lnTo>
                  <a:pt x="889992" y="1647733"/>
                </a:lnTo>
                <a:lnTo>
                  <a:pt x="852032" y="1622357"/>
                </a:lnTo>
                <a:lnTo>
                  <a:pt x="814703" y="1596126"/>
                </a:lnTo>
                <a:lnTo>
                  <a:pt x="778020" y="1569055"/>
                </a:lnTo>
                <a:lnTo>
                  <a:pt x="741997" y="1541157"/>
                </a:lnTo>
                <a:lnTo>
                  <a:pt x="706647" y="1512447"/>
                </a:lnTo>
                <a:lnTo>
                  <a:pt x="671985" y="1482939"/>
                </a:lnTo>
                <a:lnTo>
                  <a:pt x="638025" y="1452646"/>
                </a:lnTo>
                <a:lnTo>
                  <a:pt x="604780" y="1421582"/>
                </a:lnTo>
                <a:lnTo>
                  <a:pt x="572264" y="1389762"/>
                </a:lnTo>
                <a:lnTo>
                  <a:pt x="540492" y="1357199"/>
                </a:lnTo>
                <a:lnTo>
                  <a:pt x="509478" y="1323907"/>
                </a:lnTo>
                <a:lnTo>
                  <a:pt x="479235" y="1289901"/>
                </a:lnTo>
                <a:lnTo>
                  <a:pt x="449778" y="1255194"/>
                </a:lnTo>
                <a:lnTo>
                  <a:pt x="421120" y="1219801"/>
                </a:lnTo>
                <a:lnTo>
                  <a:pt x="393275" y="1183735"/>
                </a:lnTo>
                <a:lnTo>
                  <a:pt x="366257" y="1147010"/>
                </a:lnTo>
                <a:lnTo>
                  <a:pt x="340081" y="1109640"/>
                </a:lnTo>
                <a:lnTo>
                  <a:pt x="314761" y="1071639"/>
                </a:lnTo>
                <a:lnTo>
                  <a:pt x="290309" y="1033022"/>
                </a:lnTo>
                <a:lnTo>
                  <a:pt x="266741" y="993802"/>
                </a:lnTo>
                <a:lnTo>
                  <a:pt x="244070" y="953993"/>
                </a:lnTo>
                <a:lnTo>
                  <a:pt x="222311" y="913609"/>
                </a:lnTo>
                <a:lnTo>
                  <a:pt x="201476" y="872664"/>
                </a:lnTo>
                <a:lnTo>
                  <a:pt x="181581" y="831172"/>
                </a:lnTo>
                <a:lnTo>
                  <a:pt x="162639" y="789147"/>
                </a:lnTo>
                <a:lnTo>
                  <a:pt x="144664" y="746603"/>
                </a:lnTo>
                <a:lnTo>
                  <a:pt x="127670" y="703555"/>
                </a:lnTo>
                <a:lnTo>
                  <a:pt x="111671" y="660015"/>
                </a:lnTo>
                <a:lnTo>
                  <a:pt x="96682" y="615998"/>
                </a:lnTo>
                <a:lnTo>
                  <a:pt x="82715" y="571518"/>
                </a:lnTo>
                <a:lnTo>
                  <a:pt x="69785" y="526589"/>
                </a:lnTo>
                <a:lnTo>
                  <a:pt x="57907" y="481225"/>
                </a:lnTo>
                <a:lnTo>
                  <a:pt x="47093" y="435440"/>
                </a:lnTo>
                <a:lnTo>
                  <a:pt x="37358" y="389247"/>
                </a:lnTo>
                <a:lnTo>
                  <a:pt x="28716" y="342662"/>
                </a:lnTo>
                <a:lnTo>
                  <a:pt x="21182" y="295697"/>
                </a:lnTo>
                <a:lnTo>
                  <a:pt x="14767" y="248367"/>
                </a:lnTo>
                <a:lnTo>
                  <a:pt x="9488" y="200685"/>
                </a:lnTo>
                <a:lnTo>
                  <a:pt x="5358" y="152667"/>
                </a:lnTo>
                <a:lnTo>
                  <a:pt x="2390" y="104325"/>
                </a:lnTo>
                <a:lnTo>
                  <a:pt x="600" y="55674"/>
                </a:lnTo>
                <a:lnTo>
                  <a:pt x="0" y="6727"/>
                </a:lnTo>
                <a:lnTo>
                  <a:pt x="170" y="0"/>
                </a:lnTo>
                <a:lnTo>
                  <a:pt x="1955381" y="0"/>
                </a:lnTo>
                <a:lnTo>
                  <a:pt x="1955381" y="1964051"/>
                </a:lnTo>
                <a:close/>
              </a:path>
            </a:pathLst>
          </a:custGeom>
          <a:solidFill>
            <a:srgbClr val="FC41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93" y="74"/>
            <a:ext cx="4163695" cy="1071880"/>
          </a:xfrm>
          <a:custGeom>
            <a:avLst/>
            <a:gdLst/>
            <a:ahLst/>
            <a:cxnLst/>
            <a:rect l="l" t="t" r="r" b="b"/>
            <a:pathLst>
              <a:path w="4163695" h="1071880">
                <a:moveTo>
                  <a:pt x="3984496" y="1071599"/>
                </a:moveTo>
                <a:lnTo>
                  <a:pt x="0" y="1071599"/>
                </a:lnTo>
                <a:lnTo>
                  <a:pt x="0" y="0"/>
                </a:lnTo>
                <a:lnTo>
                  <a:pt x="4163099" y="0"/>
                </a:lnTo>
                <a:lnTo>
                  <a:pt x="4163099" y="892996"/>
                </a:lnTo>
                <a:lnTo>
                  <a:pt x="4149504" y="961345"/>
                </a:lnTo>
                <a:lnTo>
                  <a:pt x="4110788" y="1019288"/>
                </a:lnTo>
                <a:lnTo>
                  <a:pt x="4052845" y="1058004"/>
                </a:lnTo>
                <a:lnTo>
                  <a:pt x="3984496" y="1071599"/>
                </a:lnTo>
                <a:close/>
              </a:path>
            </a:pathLst>
          </a:custGeom>
          <a:solidFill>
            <a:srgbClr val="DDEAF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4270" y="2911137"/>
            <a:ext cx="168299" cy="1682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65893" y="3082587"/>
            <a:ext cx="168299" cy="1682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547960" y="2311979"/>
            <a:ext cx="7693025" cy="1539240"/>
          </a:xfrm>
          <a:custGeom>
            <a:avLst/>
            <a:gdLst/>
            <a:ahLst/>
            <a:cxnLst/>
            <a:rect l="l" t="t" r="r" b="b"/>
            <a:pathLst>
              <a:path w="7693025" h="1539239">
                <a:moveTo>
                  <a:pt x="0" y="773969"/>
                </a:moveTo>
                <a:lnTo>
                  <a:pt x="1227" y="725578"/>
                </a:lnTo>
                <a:lnTo>
                  <a:pt x="5448" y="677722"/>
                </a:lnTo>
                <a:lnTo>
                  <a:pt x="12594" y="630521"/>
                </a:lnTo>
                <a:lnTo>
                  <a:pt x="22598" y="584090"/>
                </a:lnTo>
                <a:lnTo>
                  <a:pt x="35394" y="538550"/>
                </a:lnTo>
                <a:lnTo>
                  <a:pt x="50913" y="494017"/>
                </a:lnTo>
                <a:lnTo>
                  <a:pt x="69089" y="450609"/>
                </a:lnTo>
                <a:lnTo>
                  <a:pt x="89854" y="408445"/>
                </a:lnTo>
                <a:lnTo>
                  <a:pt x="113141" y="367642"/>
                </a:lnTo>
                <a:lnTo>
                  <a:pt x="138882" y="328317"/>
                </a:lnTo>
                <a:lnTo>
                  <a:pt x="167011" y="290590"/>
                </a:lnTo>
                <a:lnTo>
                  <a:pt x="197460" y="254578"/>
                </a:lnTo>
                <a:lnTo>
                  <a:pt x="230162" y="220398"/>
                </a:lnTo>
                <a:lnTo>
                  <a:pt x="265049" y="188169"/>
                </a:lnTo>
                <a:lnTo>
                  <a:pt x="302055" y="158008"/>
                </a:lnTo>
                <a:lnTo>
                  <a:pt x="341111" y="130034"/>
                </a:lnTo>
                <a:lnTo>
                  <a:pt x="382152" y="104364"/>
                </a:lnTo>
                <a:lnTo>
                  <a:pt x="424720" y="81317"/>
                </a:lnTo>
                <a:lnTo>
                  <a:pt x="468314" y="61131"/>
                </a:lnTo>
                <a:lnTo>
                  <a:pt x="512800" y="43808"/>
                </a:lnTo>
                <a:lnTo>
                  <a:pt x="558041" y="29347"/>
                </a:lnTo>
                <a:lnTo>
                  <a:pt x="603901" y="17749"/>
                </a:lnTo>
                <a:lnTo>
                  <a:pt x="650245" y="9016"/>
                </a:lnTo>
                <a:lnTo>
                  <a:pt x="696937" y="3146"/>
                </a:lnTo>
                <a:lnTo>
                  <a:pt x="743841" y="140"/>
                </a:lnTo>
                <a:lnTo>
                  <a:pt x="790821" y="0"/>
                </a:lnTo>
                <a:lnTo>
                  <a:pt x="837743" y="2724"/>
                </a:lnTo>
                <a:lnTo>
                  <a:pt x="884469" y="8314"/>
                </a:lnTo>
                <a:lnTo>
                  <a:pt x="930864" y="16770"/>
                </a:lnTo>
                <a:lnTo>
                  <a:pt x="976793" y="28093"/>
                </a:lnTo>
                <a:lnTo>
                  <a:pt x="1022120" y="42282"/>
                </a:lnTo>
                <a:lnTo>
                  <a:pt x="1066709" y="59338"/>
                </a:lnTo>
                <a:lnTo>
                  <a:pt x="1110423" y="79262"/>
                </a:lnTo>
                <a:lnTo>
                  <a:pt x="1153129" y="102055"/>
                </a:lnTo>
                <a:lnTo>
                  <a:pt x="1194322" y="127478"/>
                </a:lnTo>
                <a:lnTo>
                  <a:pt x="1233545" y="155218"/>
                </a:lnTo>
                <a:lnTo>
                  <a:pt x="1270731" y="185156"/>
                </a:lnTo>
                <a:lnTo>
                  <a:pt x="1305811" y="217176"/>
                </a:lnTo>
                <a:lnTo>
                  <a:pt x="1338717" y="251159"/>
                </a:lnTo>
                <a:lnTo>
                  <a:pt x="1369381" y="286988"/>
                </a:lnTo>
                <a:lnTo>
                  <a:pt x="1397735" y="324546"/>
                </a:lnTo>
                <a:lnTo>
                  <a:pt x="1423712" y="363716"/>
                </a:lnTo>
                <a:lnTo>
                  <a:pt x="1447243" y="404379"/>
                </a:lnTo>
                <a:lnTo>
                  <a:pt x="1468260" y="446418"/>
                </a:lnTo>
                <a:lnTo>
                  <a:pt x="1486696" y="489716"/>
                </a:lnTo>
                <a:lnTo>
                  <a:pt x="1502482" y="534155"/>
                </a:lnTo>
                <a:lnTo>
                  <a:pt x="1515550" y="579618"/>
                </a:lnTo>
                <a:lnTo>
                  <a:pt x="1525832" y="625988"/>
                </a:lnTo>
                <a:lnTo>
                  <a:pt x="1533261" y="673146"/>
                </a:lnTo>
                <a:lnTo>
                  <a:pt x="1537768" y="720975"/>
                </a:lnTo>
                <a:lnTo>
                  <a:pt x="1539286" y="769358"/>
                </a:lnTo>
              </a:path>
              <a:path w="7693025" h="1539239">
                <a:moveTo>
                  <a:pt x="3082072" y="764719"/>
                </a:moveTo>
                <a:lnTo>
                  <a:pt x="3080845" y="813110"/>
                </a:lnTo>
                <a:lnTo>
                  <a:pt x="3076624" y="860966"/>
                </a:lnTo>
                <a:lnTo>
                  <a:pt x="3069478" y="908167"/>
                </a:lnTo>
                <a:lnTo>
                  <a:pt x="3059473" y="954597"/>
                </a:lnTo>
                <a:lnTo>
                  <a:pt x="3046678" y="1000138"/>
                </a:lnTo>
                <a:lnTo>
                  <a:pt x="3031159" y="1044671"/>
                </a:lnTo>
                <a:lnTo>
                  <a:pt x="3012983" y="1088079"/>
                </a:lnTo>
                <a:lnTo>
                  <a:pt x="2992218" y="1130243"/>
                </a:lnTo>
                <a:lnTo>
                  <a:pt x="2968931" y="1171046"/>
                </a:lnTo>
                <a:lnTo>
                  <a:pt x="2943189" y="1210371"/>
                </a:lnTo>
                <a:lnTo>
                  <a:pt x="2915060" y="1248098"/>
                </a:lnTo>
                <a:lnTo>
                  <a:pt x="2884611" y="1284110"/>
                </a:lnTo>
                <a:lnTo>
                  <a:pt x="2851910" y="1318290"/>
                </a:lnTo>
                <a:lnTo>
                  <a:pt x="2817022" y="1350519"/>
                </a:lnTo>
                <a:lnTo>
                  <a:pt x="2780017" y="1380680"/>
                </a:lnTo>
                <a:lnTo>
                  <a:pt x="2740960" y="1408654"/>
                </a:lnTo>
                <a:lnTo>
                  <a:pt x="2699920" y="1434324"/>
                </a:lnTo>
                <a:lnTo>
                  <a:pt x="2657352" y="1457371"/>
                </a:lnTo>
                <a:lnTo>
                  <a:pt x="2613757" y="1477557"/>
                </a:lnTo>
                <a:lnTo>
                  <a:pt x="2569272" y="1494880"/>
                </a:lnTo>
                <a:lnTo>
                  <a:pt x="2524031" y="1509341"/>
                </a:lnTo>
                <a:lnTo>
                  <a:pt x="2478171" y="1520938"/>
                </a:lnTo>
                <a:lnTo>
                  <a:pt x="2431827" y="1529672"/>
                </a:lnTo>
                <a:lnTo>
                  <a:pt x="2385135" y="1535542"/>
                </a:lnTo>
                <a:lnTo>
                  <a:pt x="2338231" y="1538548"/>
                </a:lnTo>
                <a:lnTo>
                  <a:pt x="2291250" y="1538688"/>
                </a:lnTo>
                <a:lnTo>
                  <a:pt x="2244329" y="1535964"/>
                </a:lnTo>
                <a:lnTo>
                  <a:pt x="2197603" y="1530374"/>
                </a:lnTo>
                <a:lnTo>
                  <a:pt x="2151208" y="1521918"/>
                </a:lnTo>
                <a:lnTo>
                  <a:pt x="2105279" y="1510595"/>
                </a:lnTo>
                <a:lnTo>
                  <a:pt x="2059952" y="1496406"/>
                </a:lnTo>
                <a:lnTo>
                  <a:pt x="2015363" y="1479350"/>
                </a:lnTo>
                <a:lnTo>
                  <a:pt x="1971649" y="1459426"/>
                </a:lnTo>
                <a:lnTo>
                  <a:pt x="1928943" y="1436633"/>
                </a:lnTo>
                <a:lnTo>
                  <a:pt x="1887750" y="1411210"/>
                </a:lnTo>
                <a:lnTo>
                  <a:pt x="1848527" y="1383470"/>
                </a:lnTo>
                <a:lnTo>
                  <a:pt x="1811341" y="1353532"/>
                </a:lnTo>
                <a:lnTo>
                  <a:pt x="1776261" y="1321512"/>
                </a:lnTo>
                <a:lnTo>
                  <a:pt x="1743355" y="1287529"/>
                </a:lnTo>
                <a:lnTo>
                  <a:pt x="1712691" y="1251700"/>
                </a:lnTo>
                <a:lnTo>
                  <a:pt x="1684336" y="1214142"/>
                </a:lnTo>
                <a:lnTo>
                  <a:pt x="1658360" y="1174972"/>
                </a:lnTo>
                <a:lnTo>
                  <a:pt x="1634829" y="1134309"/>
                </a:lnTo>
                <a:lnTo>
                  <a:pt x="1613812" y="1092270"/>
                </a:lnTo>
                <a:lnTo>
                  <a:pt x="1595376" y="1048972"/>
                </a:lnTo>
                <a:lnTo>
                  <a:pt x="1579590" y="1004533"/>
                </a:lnTo>
                <a:lnTo>
                  <a:pt x="1566522" y="959070"/>
                </a:lnTo>
                <a:lnTo>
                  <a:pt x="1556240" y="912700"/>
                </a:lnTo>
                <a:lnTo>
                  <a:pt x="1548811" y="865542"/>
                </a:lnTo>
                <a:lnTo>
                  <a:pt x="1544304" y="817713"/>
                </a:lnTo>
                <a:lnTo>
                  <a:pt x="1542786" y="769330"/>
                </a:lnTo>
              </a:path>
              <a:path w="7693025" h="1539239">
                <a:moveTo>
                  <a:pt x="3076732" y="773969"/>
                </a:moveTo>
                <a:lnTo>
                  <a:pt x="3077959" y="725578"/>
                </a:lnTo>
                <a:lnTo>
                  <a:pt x="3082180" y="677722"/>
                </a:lnTo>
                <a:lnTo>
                  <a:pt x="3089326" y="630521"/>
                </a:lnTo>
                <a:lnTo>
                  <a:pt x="3099330" y="584090"/>
                </a:lnTo>
                <a:lnTo>
                  <a:pt x="3112126" y="538550"/>
                </a:lnTo>
                <a:lnTo>
                  <a:pt x="3127645" y="494017"/>
                </a:lnTo>
                <a:lnTo>
                  <a:pt x="3145821" y="450609"/>
                </a:lnTo>
                <a:lnTo>
                  <a:pt x="3166586" y="408445"/>
                </a:lnTo>
                <a:lnTo>
                  <a:pt x="3189873" y="367642"/>
                </a:lnTo>
                <a:lnTo>
                  <a:pt x="3215614" y="328317"/>
                </a:lnTo>
                <a:lnTo>
                  <a:pt x="3243743" y="290590"/>
                </a:lnTo>
                <a:lnTo>
                  <a:pt x="3274192" y="254578"/>
                </a:lnTo>
                <a:lnTo>
                  <a:pt x="3306894" y="220398"/>
                </a:lnTo>
                <a:lnTo>
                  <a:pt x="3341781" y="188169"/>
                </a:lnTo>
                <a:lnTo>
                  <a:pt x="3378787" y="158008"/>
                </a:lnTo>
                <a:lnTo>
                  <a:pt x="3417843" y="130034"/>
                </a:lnTo>
                <a:lnTo>
                  <a:pt x="3458884" y="104364"/>
                </a:lnTo>
                <a:lnTo>
                  <a:pt x="3501452" y="81317"/>
                </a:lnTo>
                <a:lnTo>
                  <a:pt x="3545046" y="61131"/>
                </a:lnTo>
                <a:lnTo>
                  <a:pt x="3589532" y="43808"/>
                </a:lnTo>
                <a:lnTo>
                  <a:pt x="3634773" y="29347"/>
                </a:lnTo>
                <a:lnTo>
                  <a:pt x="3680633" y="17749"/>
                </a:lnTo>
                <a:lnTo>
                  <a:pt x="3726977" y="9016"/>
                </a:lnTo>
                <a:lnTo>
                  <a:pt x="3773669" y="3146"/>
                </a:lnTo>
                <a:lnTo>
                  <a:pt x="3820573" y="140"/>
                </a:lnTo>
                <a:lnTo>
                  <a:pt x="3867553" y="0"/>
                </a:lnTo>
                <a:lnTo>
                  <a:pt x="3914475" y="2724"/>
                </a:lnTo>
                <a:lnTo>
                  <a:pt x="3961201" y="8314"/>
                </a:lnTo>
                <a:lnTo>
                  <a:pt x="4007596" y="16770"/>
                </a:lnTo>
                <a:lnTo>
                  <a:pt x="4053525" y="28093"/>
                </a:lnTo>
                <a:lnTo>
                  <a:pt x="4098852" y="42282"/>
                </a:lnTo>
                <a:lnTo>
                  <a:pt x="4143440" y="59338"/>
                </a:lnTo>
                <a:lnTo>
                  <a:pt x="4187155" y="79262"/>
                </a:lnTo>
                <a:lnTo>
                  <a:pt x="4229861" y="102055"/>
                </a:lnTo>
                <a:lnTo>
                  <a:pt x="4271054" y="127478"/>
                </a:lnTo>
                <a:lnTo>
                  <a:pt x="4310277" y="155218"/>
                </a:lnTo>
                <a:lnTo>
                  <a:pt x="4347463" y="185156"/>
                </a:lnTo>
                <a:lnTo>
                  <a:pt x="4382543" y="217176"/>
                </a:lnTo>
                <a:lnTo>
                  <a:pt x="4415449" y="251159"/>
                </a:lnTo>
                <a:lnTo>
                  <a:pt x="4446113" y="286988"/>
                </a:lnTo>
                <a:lnTo>
                  <a:pt x="4474468" y="324546"/>
                </a:lnTo>
                <a:lnTo>
                  <a:pt x="4500444" y="363716"/>
                </a:lnTo>
                <a:lnTo>
                  <a:pt x="4523975" y="404379"/>
                </a:lnTo>
                <a:lnTo>
                  <a:pt x="4544992" y="446418"/>
                </a:lnTo>
                <a:lnTo>
                  <a:pt x="4563428" y="489716"/>
                </a:lnTo>
                <a:lnTo>
                  <a:pt x="4579214" y="534155"/>
                </a:lnTo>
                <a:lnTo>
                  <a:pt x="4592282" y="579618"/>
                </a:lnTo>
                <a:lnTo>
                  <a:pt x="4602564" y="625988"/>
                </a:lnTo>
                <a:lnTo>
                  <a:pt x="4609993" y="673146"/>
                </a:lnTo>
                <a:lnTo>
                  <a:pt x="4614500" y="720975"/>
                </a:lnTo>
                <a:lnTo>
                  <a:pt x="4616018" y="769358"/>
                </a:lnTo>
              </a:path>
              <a:path w="7693025" h="1539239">
                <a:moveTo>
                  <a:pt x="6155145" y="764719"/>
                </a:moveTo>
                <a:lnTo>
                  <a:pt x="6153917" y="813110"/>
                </a:lnTo>
                <a:lnTo>
                  <a:pt x="6149697" y="860966"/>
                </a:lnTo>
                <a:lnTo>
                  <a:pt x="6142550" y="908167"/>
                </a:lnTo>
                <a:lnTo>
                  <a:pt x="6132546" y="954597"/>
                </a:lnTo>
                <a:lnTo>
                  <a:pt x="6119750" y="1000138"/>
                </a:lnTo>
                <a:lnTo>
                  <a:pt x="6104231" y="1044671"/>
                </a:lnTo>
                <a:lnTo>
                  <a:pt x="6086055" y="1088079"/>
                </a:lnTo>
                <a:lnTo>
                  <a:pt x="6065290" y="1130243"/>
                </a:lnTo>
                <a:lnTo>
                  <a:pt x="6042003" y="1171046"/>
                </a:lnTo>
                <a:lnTo>
                  <a:pt x="6016261" y="1210371"/>
                </a:lnTo>
                <a:lnTo>
                  <a:pt x="5988133" y="1248098"/>
                </a:lnTo>
                <a:lnTo>
                  <a:pt x="5957684" y="1284110"/>
                </a:lnTo>
                <a:lnTo>
                  <a:pt x="5924982" y="1318290"/>
                </a:lnTo>
                <a:lnTo>
                  <a:pt x="5890094" y="1350519"/>
                </a:lnTo>
                <a:lnTo>
                  <a:pt x="5853089" y="1380680"/>
                </a:lnTo>
                <a:lnTo>
                  <a:pt x="5814032" y="1408654"/>
                </a:lnTo>
                <a:lnTo>
                  <a:pt x="5772992" y="1434324"/>
                </a:lnTo>
                <a:lnTo>
                  <a:pt x="5730424" y="1457371"/>
                </a:lnTo>
                <a:lnTo>
                  <a:pt x="5686829" y="1477557"/>
                </a:lnTo>
                <a:lnTo>
                  <a:pt x="5642344" y="1494880"/>
                </a:lnTo>
                <a:lnTo>
                  <a:pt x="5597103" y="1509341"/>
                </a:lnTo>
                <a:lnTo>
                  <a:pt x="5551243" y="1520938"/>
                </a:lnTo>
                <a:lnTo>
                  <a:pt x="5504899" y="1529672"/>
                </a:lnTo>
                <a:lnTo>
                  <a:pt x="5458207" y="1535542"/>
                </a:lnTo>
                <a:lnTo>
                  <a:pt x="5411303" y="1538548"/>
                </a:lnTo>
                <a:lnTo>
                  <a:pt x="5364322" y="1538688"/>
                </a:lnTo>
                <a:lnTo>
                  <a:pt x="5317401" y="1535964"/>
                </a:lnTo>
                <a:lnTo>
                  <a:pt x="5270675" y="1530374"/>
                </a:lnTo>
                <a:lnTo>
                  <a:pt x="5224280" y="1521918"/>
                </a:lnTo>
                <a:lnTo>
                  <a:pt x="5178351" y="1510595"/>
                </a:lnTo>
                <a:lnTo>
                  <a:pt x="5133024" y="1496406"/>
                </a:lnTo>
                <a:lnTo>
                  <a:pt x="5088435" y="1479350"/>
                </a:lnTo>
                <a:lnTo>
                  <a:pt x="5044721" y="1459426"/>
                </a:lnTo>
                <a:lnTo>
                  <a:pt x="5002015" y="1436633"/>
                </a:lnTo>
                <a:lnTo>
                  <a:pt x="4960822" y="1411210"/>
                </a:lnTo>
                <a:lnTo>
                  <a:pt x="4921599" y="1383470"/>
                </a:lnTo>
                <a:lnTo>
                  <a:pt x="4884413" y="1353532"/>
                </a:lnTo>
                <a:lnTo>
                  <a:pt x="4849333" y="1321512"/>
                </a:lnTo>
                <a:lnTo>
                  <a:pt x="4816427" y="1287529"/>
                </a:lnTo>
                <a:lnTo>
                  <a:pt x="4785763" y="1251700"/>
                </a:lnTo>
                <a:lnTo>
                  <a:pt x="4757408" y="1214142"/>
                </a:lnTo>
                <a:lnTo>
                  <a:pt x="4731432" y="1174972"/>
                </a:lnTo>
                <a:lnTo>
                  <a:pt x="4707901" y="1134309"/>
                </a:lnTo>
                <a:lnTo>
                  <a:pt x="4686884" y="1092270"/>
                </a:lnTo>
                <a:lnTo>
                  <a:pt x="4668448" y="1048972"/>
                </a:lnTo>
                <a:lnTo>
                  <a:pt x="4652662" y="1004533"/>
                </a:lnTo>
                <a:lnTo>
                  <a:pt x="4639594" y="959070"/>
                </a:lnTo>
                <a:lnTo>
                  <a:pt x="4629312" y="912700"/>
                </a:lnTo>
                <a:lnTo>
                  <a:pt x="4621883" y="865542"/>
                </a:lnTo>
                <a:lnTo>
                  <a:pt x="4617376" y="817713"/>
                </a:lnTo>
                <a:lnTo>
                  <a:pt x="4615858" y="769330"/>
                </a:lnTo>
              </a:path>
              <a:path w="7693025" h="1539239">
                <a:moveTo>
                  <a:pt x="6153459" y="773969"/>
                </a:moveTo>
                <a:lnTo>
                  <a:pt x="6154687" y="725578"/>
                </a:lnTo>
                <a:lnTo>
                  <a:pt x="6158907" y="677722"/>
                </a:lnTo>
                <a:lnTo>
                  <a:pt x="6166054" y="630521"/>
                </a:lnTo>
                <a:lnTo>
                  <a:pt x="6176058" y="584090"/>
                </a:lnTo>
                <a:lnTo>
                  <a:pt x="6188854" y="538550"/>
                </a:lnTo>
                <a:lnTo>
                  <a:pt x="6204373" y="494017"/>
                </a:lnTo>
                <a:lnTo>
                  <a:pt x="6222549" y="450609"/>
                </a:lnTo>
                <a:lnTo>
                  <a:pt x="6243314" y="408445"/>
                </a:lnTo>
                <a:lnTo>
                  <a:pt x="6266601" y="367642"/>
                </a:lnTo>
                <a:lnTo>
                  <a:pt x="6292342" y="328317"/>
                </a:lnTo>
                <a:lnTo>
                  <a:pt x="6320471" y="290590"/>
                </a:lnTo>
                <a:lnTo>
                  <a:pt x="6350920" y="254578"/>
                </a:lnTo>
                <a:lnTo>
                  <a:pt x="6383622" y="220398"/>
                </a:lnTo>
                <a:lnTo>
                  <a:pt x="6418509" y="188169"/>
                </a:lnTo>
                <a:lnTo>
                  <a:pt x="6455515" y="158008"/>
                </a:lnTo>
                <a:lnTo>
                  <a:pt x="6494572" y="130034"/>
                </a:lnTo>
                <a:lnTo>
                  <a:pt x="6535612" y="104364"/>
                </a:lnTo>
                <a:lnTo>
                  <a:pt x="6578180" y="81317"/>
                </a:lnTo>
                <a:lnTo>
                  <a:pt x="6621775" y="61131"/>
                </a:lnTo>
                <a:lnTo>
                  <a:pt x="6666260" y="43808"/>
                </a:lnTo>
                <a:lnTo>
                  <a:pt x="6711501" y="29347"/>
                </a:lnTo>
                <a:lnTo>
                  <a:pt x="6757361" y="17749"/>
                </a:lnTo>
                <a:lnTo>
                  <a:pt x="6803705" y="9016"/>
                </a:lnTo>
                <a:lnTo>
                  <a:pt x="6850397" y="3146"/>
                </a:lnTo>
                <a:lnTo>
                  <a:pt x="6897301" y="140"/>
                </a:lnTo>
                <a:lnTo>
                  <a:pt x="6944282" y="0"/>
                </a:lnTo>
                <a:lnTo>
                  <a:pt x="6991203" y="2724"/>
                </a:lnTo>
                <a:lnTo>
                  <a:pt x="7037929" y="8314"/>
                </a:lnTo>
                <a:lnTo>
                  <a:pt x="7084325" y="16770"/>
                </a:lnTo>
                <a:lnTo>
                  <a:pt x="7130253" y="28093"/>
                </a:lnTo>
                <a:lnTo>
                  <a:pt x="7175580" y="42282"/>
                </a:lnTo>
                <a:lnTo>
                  <a:pt x="7220169" y="59338"/>
                </a:lnTo>
                <a:lnTo>
                  <a:pt x="7263884" y="79262"/>
                </a:lnTo>
                <a:lnTo>
                  <a:pt x="7306589" y="102055"/>
                </a:lnTo>
                <a:lnTo>
                  <a:pt x="7347782" y="127478"/>
                </a:lnTo>
                <a:lnTo>
                  <a:pt x="7387006" y="155218"/>
                </a:lnTo>
                <a:lnTo>
                  <a:pt x="7424191" y="185156"/>
                </a:lnTo>
                <a:lnTo>
                  <a:pt x="7459271" y="217176"/>
                </a:lnTo>
                <a:lnTo>
                  <a:pt x="7492177" y="251159"/>
                </a:lnTo>
                <a:lnTo>
                  <a:pt x="7522841" y="286988"/>
                </a:lnTo>
                <a:lnTo>
                  <a:pt x="7551196" y="324546"/>
                </a:lnTo>
                <a:lnTo>
                  <a:pt x="7577172" y="363716"/>
                </a:lnTo>
                <a:lnTo>
                  <a:pt x="7600703" y="404379"/>
                </a:lnTo>
                <a:lnTo>
                  <a:pt x="7621720" y="446418"/>
                </a:lnTo>
                <a:lnTo>
                  <a:pt x="7640156" y="489716"/>
                </a:lnTo>
                <a:lnTo>
                  <a:pt x="7655942" y="534155"/>
                </a:lnTo>
                <a:lnTo>
                  <a:pt x="7669010" y="579618"/>
                </a:lnTo>
                <a:lnTo>
                  <a:pt x="7679292" y="625988"/>
                </a:lnTo>
                <a:lnTo>
                  <a:pt x="7686721" y="673146"/>
                </a:lnTo>
                <a:lnTo>
                  <a:pt x="7691228" y="720975"/>
                </a:lnTo>
                <a:lnTo>
                  <a:pt x="7692746" y="769358"/>
                </a:lnTo>
              </a:path>
            </a:pathLst>
          </a:custGeom>
          <a:ln w="28574">
            <a:solidFill>
              <a:srgbClr val="C5D9E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4560" rIns="0" bIns="0" rtlCol="0">
            <a:spAutoFit/>
          </a:bodyPr>
          <a:lstStyle/>
          <a:p>
            <a:pPr marL="237490">
              <a:lnSpc>
                <a:spcPct val="100000"/>
              </a:lnSpc>
              <a:spcBef>
                <a:spcPts val="100"/>
              </a:spcBef>
            </a:pPr>
            <a:r>
              <a:rPr dirty="0"/>
              <a:t>A</a:t>
            </a:r>
            <a:r>
              <a:rPr spc="-30" dirty="0"/>
              <a:t> </a:t>
            </a:r>
            <a:r>
              <a:rPr dirty="0"/>
              <a:t>Student’s</a:t>
            </a:r>
            <a:r>
              <a:rPr spc="-25" dirty="0"/>
              <a:t> </a:t>
            </a:r>
            <a:r>
              <a:rPr spc="70" dirty="0"/>
              <a:t>Journey</a:t>
            </a:r>
          </a:p>
          <a:p>
            <a:pPr marL="237490">
              <a:lnSpc>
                <a:spcPct val="100000"/>
              </a:lnSpc>
            </a:pPr>
            <a:r>
              <a:rPr spc="-20" dirty="0">
                <a:latin typeface="Arial Black"/>
                <a:cs typeface="Arial Black"/>
              </a:rPr>
              <a:t>from</a:t>
            </a:r>
            <a:r>
              <a:rPr spc="-185" dirty="0">
                <a:latin typeface="Arial Black"/>
                <a:cs typeface="Arial Black"/>
              </a:rPr>
              <a:t> </a:t>
            </a:r>
            <a:r>
              <a:rPr dirty="0">
                <a:latin typeface="Arial Black"/>
                <a:cs typeface="Arial Black"/>
              </a:rPr>
              <a:t>classroom-to-</a:t>
            </a:r>
            <a:r>
              <a:rPr spc="-10" dirty="0">
                <a:latin typeface="Arial Black"/>
                <a:cs typeface="Arial Black"/>
              </a:rPr>
              <a:t>career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90236" y="3660156"/>
            <a:ext cx="364490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00" spc="-2070" dirty="0">
                <a:solidFill>
                  <a:srgbClr val="1F4280"/>
                </a:solidFill>
                <a:latin typeface="Arial Black"/>
                <a:cs typeface="Arial Black"/>
              </a:rPr>
              <a:t>1</a:t>
            </a:r>
            <a:endParaRPr sz="71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28375" y="3660156"/>
            <a:ext cx="571500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00" spc="-445" dirty="0">
                <a:solidFill>
                  <a:srgbClr val="1F4280"/>
                </a:solidFill>
                <a:latin typeface="Arial Black"/>
                <a:cs typeface="Arial Black"/>
              </a:rPr>
              <a:t>3</a:t>
            </a:r>
            <a:endParaRPr sz="71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46036" y="3660156"/>
            <a:ext cx="611505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00" spc="-125" dirty="0">
                <a:solidFill>
                  <a:srgbClr val="1F4280"/>
                </a:solidFill>
                <a:latin typeface="Arial Black"/>
                <a:cs typeface="Arial Black"/>
              </a:rPr>
              <a:t>5</a:t>
            </a:r>
            <a:endParaRPr sz="71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136883" y="1216061"/>
            <a:ext cx="540385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00" spc="-685" dirty="0">
                <a:solidFill>
                  <a:srgbClr val="1F4280"/>
                </a:solidFill>
                <a:latin typeface="Arial Black"/>
                <a:cs typeface="Arial Black"/>
              </a:rPr>
              <a:t>2</a:t>
            </a:r>
            <a:endParaRPr sz="71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41510" y="1226873"/>
            <a:ext cx="636270" cy="1107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100" spc="70" dirty="0">
                <a:solidFill>
                  <a:srgbClr val="1F4280"/>
                </a:solidFill>
                <a:latin typeface="Arial Black"/>
                <a:cs typeface="Arial Black"/>
              </a:rPr>
              <a:t>4</a:t>
            </a:r>
            <a:endParaRPr sz="71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53475" y="3996373"/>
            <a:ext cx="1002665" cy="4292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300"/>
              </a:spcBef>
            </a:pPr>
            <a:r>
              <a:rPr sz="1400" spc="45" dirty="0">
                <a:solidFill>
                  <a:srgbClr val="595959"/>
                </a:solidFill>
                <a:latin typeface="Lucida Sans Unicode"/>
                <a:cs typeface="Lucida Sans Unicode"/>
              </a:rPr>
              <a:t>Career </a:t>
            </a:r>
            <a:r>
              <a:rPr sz="1400" spc="-20" dirty="0">
                <a:solidFill>
                  <a:srgbClr val="595959"/>
                </a:solidFill>
                <a:latin typeface="Lucida Sans Unicode"/>
                <a:cs typeface="Lucida Sans Unicode"/>
              </a:rPr>
              <a:t>Exploration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10571" y="4013442"/>
            <a:ext cx="91440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srgbClr val="595959"/>
                </a:solidFill>
                <a:latin typeface="Lucida Sans Unicode"/>
                <a:cs typeface="Lucida Sans Unicode"/>
              </a:rPr>
              <a:t>Learn </a:t>
            </a:r>
            <a:r>
              <a:rPr sz="1400" spc="55" dirty="0">
                <a:solidFill>
                  <a:srgbClr val="595959"/>
                </a:solidFill>
                <a:latin typeface="Lucida Sans Unicode"/>
                <a:cs typeface="Lucida Sans Unicode"/>
              </a:rPr>
              <a:t>and </a:t>
            </a:r>
            <a:r>
              <a:rPr sz="1400" spc="-20" dirty="0">
                <a:solidFill>
                  <a:srgbClr val="595959"/>
                </a:solidFill>
                <a:latin typeface="Lucida Sans Unicode"/>
                <a:cs typeface="Lucida Sans Unicode"/>
              </a:rPr>
              <a:t>Earn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14364" y="1566664"/>
            <a:ext cx="93916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60" dirty="0">
                <a:solidFill>
                  <a:srgbClr val="595959"/>
                </a:solidFill>
                <a:latin typeface="Lucida Sans Unicode"/>
                <a:cs typeface="Lucida Sans Unicode"/>
              </a:rPr>
              <a:t>Academic Pathway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996566" y="1566664"/>
            <a:ext cx="92773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75" dirty="0">
                <a:solidFill>
                  <a:srgbClr val="595959"/>
                </a:solidFill>
                <a:latin typeface="Lucida Sans Unicode"/>
                <a:cs typeface="Lucida Sans Unicode"/>
              </a:rPr>
              <a:t>Join</a:t>
            </a:r>
            <a:r>
              <a:rPr sz="1400" spc="-65" dirty="0">
                <a:solidFill>
                  <a:srgbClr val="595959"/>
                </a:solidFill>
                <a:latin typeface="Lucida Sans Unicode"/>
                <a:cs typeface="Lucida Sans Unicode"/>
              </a:rPr>
              <a:t> </a:t>
            </a:r>
            <a:r>
              <a:rPr sz="1400" spc="-25" dirty="0">
                <a:solidFill>
                  <a:srgbClr val="595959"/>
                </a:solidFill>
                <a:latin typeface="Lucida Sans Unicode"/>
                <a:cs typeface="Lucida Sans Unicode"/>
              </a:rPr>
              <a:t>the </a:t>
            </a:r>
            <a:r>
              <a:rPr sz="1400" spc="-10" dirty="0">
                <a:solidFill>
                  <a:srgbClr val="595959"/>
                </a:solidFill>
                <a:latin typeface="Lucida Sans Unicode"/>
                <a:cs typeface="Lucida Sans Unicode"/>
              </a:rPr>
              <a:t>Workforce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63775" y="3996373"/>
            <a:ext cx="1289685" cy="429259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300"/>
              </a:spcBef>
            </a:pPr>
            <a:r>
              <a:rPr sz="1400" spc="45" dirty="0">
                <a:solidFill>
                  <a:srgbClr val="595959"/>
                </a:solidFill>
                <a:latin typeface="Lucida Sans Unicode"/>
                <a:cs typeface="Lucida Sans Unicode"/>
              </a:rPr>
              <a:t>Career </a:t>
            </a:r>
            <a:r>
              <a:rPr sz="1400" spc="55" dirty="0">
                <a:solidFill>
                  <a:srgbClr val="595959"/>
                </a:solidFill>
                <a:latin typeface="Lucida Sans Unicode"/>
                <a:cs typeface="Lucida Sans Unicode"/>
              </a:rPr>
              <a:t>Advancement</a:t>
            </a:r>
            <a:endParaRPr sz="1400">
              <a:latin typeface="Lucida Sans Unicode"/>
              <a:cs typeface="Lucida Sans Unicode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84550" y="2548321"/>
            <a:ext cx="7221220" cy="1066800"/>
            <a:chOff x="784550" y="2548321"/>
            <a:chExt cx="7221220" cy="1066800"/>
          </a:xfrm>
        </p:grpSpPr>
        <p:sp>
          <p:nvSpPr>
            <p:cNvPr id="19" name="object 19"/>
            <p:cNvSpPr/>
            <p:nvPr/>
          </p:nvSpPr>
          <p:spPr>
            <a:xfrm>
              <a:off x="784542" y="2548331"/>
              <a:ext cx="4144010" cy="1066800"/>
            </a:xfrm>
            <a:custGeom>
              <a:avLst/>
              <a:gdLst/>
              <a:ahLst/>
              <a:cxnLst/>
              <a:rect l="l" t="t" r="r" b="b"/>
              <a:pathLst>
                <a:path w="4144010" h="1066800">
                  <a:moveTo>
                    <a:pt x="1066203" y="533095"/>
                  </a:moveTo>
                  <a:lnTo>
                    <a:pt x="1063586" y="480402"/>
                  </a:lnTo>
                  <a:lnTo>
                    <a:pt x="1055865" y="428612"/>
                  </a:lnTo>
                  <a:lnTo>
                    <a:pt x="1043152" y="378053"/>
                  </a:lnTo>
                  <a:lnTo>
                    <a:pt x="1025626" y="329082"/>
                  </a:lnTo>
                  <a:lnTo>
                    <a:pt x="1003401" y="282067"/>
                  </a:lnTo>
                  <a:lnTo>
                    <a:pt x="976630" y="237337"/>
                  </a:lnTo>
                  <a:lnTo>
                    <a:pt x="945476" y="195237"/>
                  </a:lnTo>
                  <a:lnTo>
                    <a:pt x="910056" y="156133"/>
                  </a:lnTo>
                  <a:lnTo>
                    <a:pt x="870953" y="120726"/>
                  </a:lnTo>
                  <a:lnTo>
                    <a:pt x="828865" y="89560"/>
                  </a:lnTo>
                  <a:lnTo>
                    <a:pt x="784136" y="62801"/>
                  </a:lnTo>
                  <a:lnTo>
                    <a:pt x="737108" y="40576"/>
                  </a:lnTo>
                  <a:lnTo>
                    <a:pt x="688149" y="23037"/>
                  </a:lnTo>
                  <a:lnTo>
                    <a:pt x="637590" y="10337"/>
                  </a:lnTo>
                  <a:lnTo>
                    <a:pt x="585787" y="2603"/>
                  </a:lnTo>
                  <a:lnTo>
                    <a:pt x="533095" y="0"/>
                  </a:lnTo>
                  <a:lnTo>
                    <a:pt x="484581" y="2171"/>
                  </a:lnTo>
                  <a:lnTo>
                    <a:pt x="437273" y="8585"/>
                  </a:lnTo>
                  <a:lnTo>
                    <a:pt x="391375" y="19037"/>
                  </a:lnTo>
                  <a:lnTo>
                    <a:pt x="347091" y="33350"/>
                  </a:lnTo>
                  <a:lnTo>
                    <a:pt x="304571" y="51320"/>
                  </a:lnTo>
                  <a:lnTo>
                    <a:pt x="264033" y="72783"/>
                  </a:lnTo>
                  <a:lnTo>
                    <a:pt x="225653" y="97523"/>
                  </a:lnTo>
                  <a:lnTo>
                    <a:pt x="189636" y="125374"/>
                  </a:lnTo>
                  <a:lnTo>
                    <a:pt x="156146" y="156133"/>
                  </a:lnTo>
                  <a:lnTo>
                    <a:pt x="125374" y="189623"/>
                  </a:lnTo>
                  <a:lnTo>
                    <a:pt x="97536" y="225653"/>
                  </a:lnTo>
                  <a:lnTo>
                    <a:pt x="72783" y="264033"/>
                  </a:lnTo>
                  <a:lnTo>
                    <a:pt x="51333" y="304571"/>
                  </a:lnTo>
                  <a:lnTo>
                    <a:pt x="33350" y="347078"/>
                  </a:lnTo>
                  <a:lnTo>
                    <a:pt x="19050" y="391375"/>
                  </a:lnTo>
                  <a:lnTo>
                    <a:pt x="8585" y="437273"/>
                  </a:lnTo>
                  <a:lnTo>
                    <a:pt x="2184" y="484568"/>
                  </a:lnTo>
                  <a:lnTo>
                    <a:pt x="0" y="533095"/>
                  </a:lnTo>
                  <a:lnTo>
                    <a:pt x="2184" y="581621"/>
                  </a:lnTo>
                  <a:lnTo>
                    <a:pt x="8585" y="628916"/>
                  </a:lnTo>
                  <a:lnTo>
                    <a:pt x="19050" y="674814"/>
                  </a:lnTo>
                  <a:lnTo>
                    <a:pt x="33350" y="719112"/>
                  </a:lnTo>
                  <a:lnTo>
                    <a:pt x="51333" y="761619"/>
                  </a:lnTo>
                  <a:lnTo>
                    <a:pt x="72783" y="802157"/>
                  </a:lnTo>
                  <a:lnTo>
                    <a:pt x="97536" y="840536"/>
                  </a:lnTo>
                  <a:lnTo>
                    <a:pt x="125374" y="876566"/>
                  </a:lnTo>
                  <a:lnTo>
                    <a:pt x="156146" y="910056"/>
                  </a:lnTo>
                  <a:lnTo>
                    <a:pt x="189636" y="940816"/>
                  </a:lnTo>
                  <a:lnTo>
                    <a:pt x="225653" y="968667"/>
                  </a:lnTo>
                  <a:lnTo>
                    <a:pt x="264033" y="993419"/>
                  </a:lnTo>
                  <a:lnTo>
                    <a:pt x="304571" y="1014869"/>
                  </a:lnTo>
                  <a:lnTo>
                    <a:pt x="347091" y="1032840"/>
                  </a:lnTo>
                  <a:lnTo>
                    <a:pt x="391375" y="1047153"/>
                  </a:lnTo>
                  <a:lnTo>
                    <a:pt x="437273" y="1057605"/>
                  </a:lnTo>
                  <a:lnTo>
                    <a:pt x="484581" y="1064018"/>
                  </a:lnTo>
                  <a:lnTo>
                    <a:pt x="533095" y="1066203"/>
                  </a:lnTo>
                  <a:lnTo>
                    <a:pt x="581621" y="1064018"/>
                  </a:lnTo>
                  <a:lnTo>
                    <a:pt x="628929" y="1057605"/>
                  </a:lnTo>
                  <a:lnTo>
                    <a:pt x="674814" y="1047153"/>
                  </a:lnTo>
                  <a:lnTo>
                    <a:pt x="719112" y="1032840"/>
                  </a:lnTo>
                  <a:lnTo>
                    <a:pt x="761631" y="1014869"/>
                  </a:lnTo>
                  <a:lnTo>
                    <a:pt x="802170" y="993419"/>
                  </a:lnTo>
                  <a:lnTo>
                    <a:pt x="840549" y="968667"/>
                  </a:lnTo>
                  <a:lnTo>
                    <a:pt x="876566" y="940816"/>
                  </a:lnTo>
                  <a:lnTo>
                    <a:pt x="910056" y="910056"/>
                  </a:lnTo>
                  <a:lnTo>
                    <a:pt x="940828" y="876566"/>
                  </a:lnTo>
                  <a:lnTo>
                    <a:pt x="968667" y="840536"/>
                  </a:lnTo>
                  <a:lnTo>
                    <a:pt x="993419" y="802157"/>
                  </a:lnTo>
                  <a:lnTo>
                    <a:pt x="1014869" y="761619"/>
                  </a:lnTo>
                  <a:lnTo>
                    <a:pt x="1032852" y="719112"/>
                  </a:lnTo>
                  <a:lnTo>
                    <a:pt x="1047153" y="674814"/>
                  </a:lnTo>
                  <a:lnTo>
                    <a:pt x="1057617" y="628916"/>
                  </a:lnTo>
                  <a:lnTo>
                    <a:pt x="1064018" y="581621"/>
                  </a:lnTo>
                  <a:lnTo>
                    <a:pt x="1066203" y="533095"/>
                  </a:lnTo>
                  <a:close/>
                </a:path>
                <a:path w="4144010" h="1066800">
                  <a:moveTo>
                    <a:pt x="4143591" y="533146"/>
                  </a:moveTo>
                  <a:lnTo>
                    <a:pt x="4140974" y="480453"/>
                  </a:lnTo>
                  <a:lnTo>
                    <a:pt x="4133253" y="428650"/>
                  </a:lnTo>
                  <a:lnTo>
                    <a:pt x="4120540" y="378091"/>
                  </a:lnTo>
                  <a:lnTo>
                    <a:pt x="4103001" y="329133"/>
                  </a:lnTo>
                  <a:lnTo>
                    <a:pt x="4080789" y="282105"/>
                  </a:lnTo>
                  <a:lnTo>
                    <a:pt x="4054017" y="237375"/>
                  </a:lnTo>
                  <a:lnTo>
                    <a:pt x="4022864" y="195287"/>
                  </a:lnTo>
                  <a:lnTo>
                    <a:pt x="3987444" y="156184"/>
                  </a:lnTo>
                  <a:lnTo>
                    <a:pt x="3948341" y="120764"/>
                  </a:lnTo>
                  <a:lnTo>
                    <a:pt x="3906253" y="89611"/>
                  </a:lnTo>
                  <a:lnTo>
                    <a:pt x="3861524" y="62839"/>
                  </a:lnTo>
                  <a:lnTo>
                    <a:pt x="3814495" y="40614"/>
                  </a:lnTo>
                  <a:lnTo>
                    <a:pt x="3765537" y="23088"/>
                  </a:lnTo>
                  <a:lnTo>
                    <a:pt x="3714978" y="10375"/>
                  </a:lnTo>
                  <a:lnTo>
                    <a:pt x="3663175" y="2654"/>
                  </a:lnTo>
                  <a:lnTo>
                    <a:pt x="3610483" y="38"/>
                  </a:lnTo>
                  <a:lnTo>
                    <a:pt x="3561969" y="2222"/>
                  </a:lnTo>
                  <a:lnTo>
                    <a:pt x="3514661" y="8636"/>
                  </a:lnTo>
                  <a:lnTo>
                    <a:pt x="3468763" y="19088"/>
                  </a:lnTo>
                  <a:lnTo>
                    <a:pt x="3424466" y="33388"/>
                  </a:lnTo>
                  <a:lnTo>
                    <a:pt x="3381959" y="51371"/>
                  </a:lnTo>
                  <a:lnTo>
                    <a:pt x="3341420" y="72821"/>
                  </a:lnTo>
                  <a:lnTo>
                    <a:pt x="3303041" y="97574"/>
                  </a:lnTo>
                  <a:lnTo>
                    <a:pt x="3267011" y="125425"/>
                  </a:lnTo>
                  <a:lnTo>
                    <a:pt x="3233534" y="156184"/>
                  </a:lnTo>
                  <a:lnTo>
                    <a:pt x="3202762" y="189674"/>
                  </a:lnTo>
                  <a:lnTo>
                    <a:pt x="3174911" y="225704"/>
                  </a:lnTo>
                  <a:lnTo>
                    <a:pt x="3150171" y="264071"/>
                  </a:lnTo>
                  <a:lnTo>
                    <a:pt x="3128721" y="304609"/>
                  </a:lnTo>
                  <a:lnTo>
                    <a:pt x="3110738" y="347129"/>
                  </a:lnTo>
                  <a:lnTo>
                    <a:pt x="3096425" y="391426"/>
                  </a:lnTo>
                  <a:lnTo>
                    <a:pt x="3085973" y="437311"/>
                  </a:lnTo>
                  <a:lnTo>
                    <a:pt x="3079559" y="484619"/>
                  </a:lnTo>
                  <a:lnTo>
                    <a:pt x="3077387" y="533146"/>
                  </a:lnTo>
                  <a:lnTo>
                    <a:pt x="3079559" y="581660"/>
                  </a:lnTo>
                  <a:lnTo>
                    <a:pt x="3085973" y="628967"/>
                  </a:lnTo>
                  <a:lnTo>
                    <a:pt x="3096425" y="674865"/>
                  </a:lnTo>
                  <a:lnTo>
                    <a:pt x="3110738" y="719162"/>
                  </a:lnTo>
                  <a:lnTo>
                    <a:pt x="3128721" y="761669"/>
                  </a:lnTo>
                  <a:lnTo>
                    <a:pt x="3150171" y="802208"/>
                  </a:lnTo>
                  <a:lnTo>
                    <a:pt x="3174911" y="840587"/>
                  </a:lnTo>
                  <a:lnTo>
                    <a:pt x="3202762" y="876604"/>
                  </a:lnTo>
                  <a:lnTo>
                    <a:pt x="3233534" y="910094"/>
                  </a:lnTo>
                  <a:lnTo>
                    <a:pt x="3267011" y="940866"/>
                  </a:lnTo>
                  <a:lnTo>
                    <a:pt x="3303041" y="968705"/>
                  </a:lnTo>
                  <a:lnTo>
                    <a:pt x="3341420" y="993457"/>
                  </a:lnTo>
                  <a:lnTo>
                    <a:pt x="3381959" y="1014907"/>
                  </a:lnTo>
                  <a:lnTo>
                    <a:pt x="3424466" y="1032891"/>
                  </a:lnTo>
                  <a:lnTo>
                    <a:pt x="3468763" y="1047203"/>
                  </a:lnTo>
                  <a:lnTo>
                    <a:pt x="3514661" y="1057656"/>
                  </a:lnTo>
                  <a:lnTo>
                    <a:pt x="3561969" y="1064056"/>
                  </a:lnTo>
                  <a:lnTo>
                    <a:pt x="3610483" y="1066241"/>
                  </a:lnTo>
                  <a:lnTo>
                    <a:pt x="3659009" y="1064056"/>
                  </a:lnTo>
                  <a:lnTo>
                    <a:pt x="3706317" y="1057656"/>
                  </a:lnTo>
                  <a:lnTo>
                    <a:pt x="3752202" y="1047203"/>
                  </a:lnTo>
                  <a:lnTo>
                    <a:pt x="3796500" y="1032891"/>
                  </a:lnTo>
                  <a:lnTo>
                    <a:pt x="3839019" y="1014907"/>
                  </a:lnTo>
                  <a:lnTo>
                    <a:pt x="3879558" y="993457"/>
                  </a:lnTo>
                  <a:lnTo>
                    <a:pt x="3917924" y="968705"/>
                  </a:lnTo>
                  <a:lnTo>
                    <a:pt x="3953954" y="940866"/>
                  </a:lnTo>
                  <a:lnTo>
                    <a:pt x="3987444" y="910094"/>
                  </a:lnTo>
                  <a:lnTo>
                    <a:pt x="4018203" y="876604"/>
                  </a:lnTo>
                  <a:lnTo>
                    <a:pt x="4046055" y="840587"/>
                  </a:lnTo>
                  <a:lnTo>
                    <a:pt x="4070807" y="802208"/>
                  </a:lnTo>
                  <a:lnTo>
                    <a:pt x="4092257" y="761669"/>
                  </a:lnTo>
                  <a:lnTo>
                    <a:pt x="4110240" y="719162"/>
                  </a:lnTo>
                  <a:lnTo>
                    <a:pt x="4124541" y="674865"/>
                  </a:lnTo>
                  <a:lnTo>
                    <a:pt x="4134993" y="628967"/>
                  </a:lnTo>
                  <a:lnTo>
                    <a:pt x="4141406" y="581660"/>
                  </a:lnTo>
                  <a:lnTo>
                    <a:pt x="4143591" y="533146"/>
                  </a:lnTo>
                  <a:close/>
                </a:path>
              </a:pathLst>
            </a:custGeom>
            <a:solidFill>
              <a:srgbClr val="1F42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>
              <a:hlinkClick r:id="rId4"/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22919" y="2548321"/>
              <a:ext cx="1066523" cy="106619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939320" y="2548365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33099" y="1066200"/>
                  </a:moveTo>
                  <a:lnTo>
                    <a:pt x="484577" y="1064021"/>
                  </a:lnTo>
                  <a:lnTo>
                    <a:pt x="437274" y="1057611"/>
                  </a:lnTo>
                  <a:lnTo>
                    <a:pt x="391381" y="1047157"/>
                  </a:lnTo>
                  <a:lnTo>
                    <a:pt x="347084" y="1032848"/>
                  </a:lnTo>
                  <a:lnTo>
                    <a:pt x="304572" y="1014871"/>
                  </a:lnTo>
                  <a:lnTo>
                    <a:pt x="264034" y="993416"/>
                  </a:lnTo>
                  <a:lnTo>
                    <a:pt x="225657" y="968670"/>
                  </a:lnTo>
                  <a:lnTo>
                    <a:pt x="189630" y="940821"/>
                  </a:lnTo>
                  <a:lnTo>
                    <a:pt x="156141" y="910058"/>
                  </a:lnTo>
                  <a:lnTo>
                    <a:pt x="125378" y="876569"/>
                  </a:lnTo>
                  <a:lnTo>
                    <a:pt x="97529" y="840542"/>
                  </a:lnTo>
                  <a:lnTo>
                    <a:pt x="72783" y="802165"/>
                  </a:lnTo>
                  <a:lnTo>
                    <a:pt x="51328" y="761627"/>
                  </a:lnTo>
                  <a:lnTo>
                    <a:pt x="33352" y="719115"/>
                  </a:lnTo>
                  <a:lnTo>
                    <a:pt x="19042" y="674819"/>
                  </a:lnTo>
                  <a:lnTo>
                    <a:pt x="8588" y="628925"/>
                  </a:lnTo>
                  <a:lnTo>
                    <a:pt x="2178" y="581622"/>
                  </a:lnTo>
                  <a:lnTo>
                    <a:pt x="0" y="533099"/>
                  </a:lnTo>
                  <a:lnTo>
                    <a:pt x="2178" y="484577"/>
                  </a:lnTo>
                  <a:lnTo>
                    <a:pt x="8588" y="437274"/>
                  </a:lnTo>
                  <a:lnTo>
                    <a:pt x="19042" y="391380"/>
                  </a:lnTo>
                  <a:lnTo>
                    <a:pt x="33352" y="347084"/>
                  </a:lnTo>
                  <a:lnTo>
                    <a:pt x="51328" y="304572"/>
                  </a:lnTo>
                  <a:lnTo>
                    <a:pt x="72783" y="264034"/>
                  </a:lnTo>
                  <a:lnTo>
                    <a:pt x="97529" y="225657"/>
                  </a:lnTo>
                  <a:lnTo>
                    <a:pt x="125378" y="189630"/>
                  </a:lnTo>
                  <a:lnTo>
                    <a:pt x="156141" y="156141"/>
                  </a:lnTo>
                  <a:lnTo>
                    <a:pt x="189630" y="125378"/>
                  </a:lnTo>
                  <a:lnTo>
                    <a:pt x="225657" y="97529"/>
                  </a:lnTo>
                  <a:lnTo>
                    <a:pt x="264034" y="72783"/>
                  </a:lnTo>
                  <a:lnTo>
                    <a:pt x="304572" y="51328"/>
                  </a:lnTo>
                  <a:lnTo>
                    <a:pt x="347084" y="33352"/>
                  </a:lnTo>
                  <a:lnTo>
                    <a:pt x="391381" y="19042"/>
                  </a:lnTo>
                  <a:lnTo>
                    <a:pt x="437274" y="8588"/>
                  </a:lnTo>
                  <a:lnTo>
                    <a:pt x="484577" y="2178"/>
                  </a:lnTo>
                  <a:lnTo>
                    <a:pt x="533099" y="0"/>
                  </a:lnTo>
                  <a:lnTo>
                    <a:pt x="585790" y="2608"/>
                  </a:lnTo>
                  <a:lnTo>
                    <a:pt x="637588" y="10338"/>
                  </a:lnTo>
                  <a:lnTo>
                    <a:pt x="688144" y="23043"/>
                  </a:lnTo>
                  <a:lnTo>
                    <a:pt x="737108" y="40579"/>
                  </a:lnTo>
                  <a:lnTo>
                    <a:pt x="784131" y="62802"/>
                  </a:lnTo>
                  <a:lnTo>
                    <a:pt x="828864" y="89567"/>
                  </a:lnTo>
                  <a:lnTo>
                    <a:pt x="870956" y="120728"/>
                  </a:lnTo>
                  <a:lnTo>
                    <a:pt x="910058" y="156141"/>
                  </a:lnTo>
                  <a:lnTo>
                    <a:pt x="945472" y="195243"/>
                  </a:lnTo>
                  <a:lnTo>
                    <a:pt x="976633" y="237335"/>
                  </a:lnTo>
                  <a:lnTo>
                    <a:pt x="1003397" y="282068"/>
                  </a:lnTo>
                  <a:lnTo>
                    <a:pt x="1025620" y="329091"/>
                  </a:lnTo>
                  <a:lnTo>
                    <a:pt x="1043156" y="378055"/>
                  </a:lnTo>
                  <a:lnTo>
                    <a:pt x="1055862" y="428611"/>
                  </a:lnTo>
                  <a:lnTo>
                    <a:pt x="1063591" y="480409"/>
                  </a:lnTo>
                  <a:lnTo>
                    <a:pt x="1066199" y="533099"/>
                  </a:lnTo>
                  <a:lnTo>
                    <a:pt x="1064021" y="581622"/>
                  </a:lnTo>
                  <a:lnTo>
                    <a:pt x="1057611" y="628925"/>
                  </a:lnTo>
                  <a:lnTo>
                    <a:pt x="1047157" y="674819"/>
                  </a:lnTo>
                  <a:lnTo>
                    <a:pt x="1032847" y="719115"/>
                  </a:lnTo>
                  <a:lnTo>
                    <a:pt x="1014871" y="761627"/>
                  </a:lnTo>
                  <a:lnTo>
                    <a:pt x="993416" y="802165"/>
                  </a:lnTo>
                  <a:lnTo>
                    <a:pt x="968670" y="840542"/>
                  </a:lnTo>
                  <a:lnTo>
                    <a:pt x="940821" y="876569"/>
                  </a:lnTo>
                  <a:lnTo>
                    <a:pt x="910058" y="910058"/>
                  </a:lnTo>
                  <a:lnTo>
                    <a:pt x="876569" y="940821"/>
                  </a:lnTo>
                  <a:lnTo>
                    <a:pt x="840542" y="968670"/>
                  </a:lnTo>
                  <a:lnTo>
                    <a:pt x="802165" y="993416"/>
                  </a:lnTo>
                  <a:lnTo>
                    <a:pt x="761627" y="1014871"/>
                  </a:lnTo>
                  <a:lnTo>
                    <a:pt x="719116" y="1032848"/>
                  </a:lnTo>
                  <a:lnTo>
                    <a:pt x="674819" y="1047157"/>
                  </a:lnTo>
                  <a:lnTo>
                    <a:pt x="628925" y="1057611"/>
                  </a:lnTo>
                  <a:lnTo>
                    <a:pt x="581623" y="1064021"/>
                  </a:lnTo>
                  <a:lnTo>
                    <a:pt x="533099" y="1066200"/>
                  </a:lnTo>
                  <a:close/>
                </a:path>
              </a:pathLst>
            </a:custGeom>
            <a:solidFill>
              <a:srgbClr val="1F42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>
              <a:hlinkClick r:id="rId6"/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0628" y="2548365"/>
              <a:ext cx="1074307" cy="10662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7896" y="2631602"/>
              <a:ext cx="899699" cy="89970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47711" y="2632040"/>
              <a:ext cx="898799" cy="8987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023077" y="2632040"/>
              <a:ext cx="898799" cy="898799"/>
            </a:xfrm>
            <a:prstGeom prst="rect">
              <a:avLst/>
            </a:prstGeom>
          </p:spPr>
        </p:pic>
      </p:grpSp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06737" y="171449"/>
            <a:ext cx="1265812" cy="37222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356" y="3867950"/>
            <a:ext cx="1181735" cy="1275715"/>
          </a:xfrm>
          <a:custGeom>
            <a:avLst/>
            <a:gdLst/>
            <a:ahLst/>
            <a:cxnLst/>
            <a:rect l="l" t="t" r="r" b="b"/>
            <a:pathLst>
              <a:path w="1181734" h="1275714">
                <a:moveTo>
                  <a:pt x="1181643" y="1275549"/>
                </a:moveTo>
                <a:lnTo>
                  <a:pt x="0" y="1275549"/>
                </a:lnTo>
                <a:lnTo>
                  <a:pt x="1156" y="1225902"/>
                </a:lnTo>
                <a:lnTo>
                  <a:pt x="4356" y="1176183"/>
                </a:lnTo>
                <a:lnTo>
                  <a:pt x="9268" y="1126999"/>
                </a:lnTo>
                <a:lnTo>
                  <a:pt x="15858" y="1078385"/>
                </a:lnTo>
                <a:lnTo>
                  <a:pt x="24095" y="1030375"/>
                </a:lnTo>
                <a:lnTo>
                  <a:pt x="33946" y="983004"/>
                </a:lnTo>
                <a:lnTo>
                  <a:pt x="45378" y="936309"/>
                </a:lnTo>
                <a:lnTo>
                  <a:pt x="58360" y="890323"/>
                </a:lnTo>
                <a:lnTo>
                  <a:pt x="72859" y="845082"/>
                </a:lnTo>
                <a:lnTo>
                  <a:pt x="88843" y="800621"/>
                </a:lnTo>
                <a:lnTo>
                  <a:pt x="106278" y="756975"/>
                </a:lnTo>
                <a:lnTo>
                  <a:pt x="125134" y="714180"/>
                </a:lnTo>
                <a:lnTo>
                  <a:pt x="145378" y="672270"/>
                </a:lnTo>
                <a:lnTo>
                  <a:pt x="166976" y="631280"/>
                </a:lnTo>
                <a:lnTo>
                  <a:pt x="189898" y="591246"/>
                </a:lnTo>
                <a:lnTo>
                  <a:pt x="214110" y="552203"/>
                </a:lnTo>
                <a:lnTo>
                  <a:pt x="239581" y="514185"/>
                </a:lnTo>
                <a:lnTo>
                  <a:pt x="266277" y="477229"/>
                </a:lnTo>
                <a:lnTo>
                  <a:pt x="294167" y="441368"/>
                </a:lnTo>
                <a:lnTo>
                  <a:pt x="323218" y="406638"/>
                </a:lnTo>
                <a:lnTo>
                  <a:pt x="353398" y="373075"/>
                </a:lnTo>
                <a:lnTo>
                  <a:pt x="384674" y="340713"/>
                </a:lnTo>
                <a:lnTo>
                  <a:pt x="417015" y="309587"/>
                </a:lnTo>
                <a:lnTo>
                  <a:pt x="450387" y="279733"/>
                </a:lnTo>
                <a:lnTo>
                  <a:pt x="484759" y="251186"/>
                </a:lnTo>
                <a:lnTo>
                  <a:pt x="520097" y="223980"/>
                </a:lnTo>
                <a:lnTo>
                  <a:pt x="556371" y="198151"/>
                </a:lnTo>
                <a:lnTo>
                  <a:pt x="593547" y="173735"/>
                </a:lnTo>
                <a:lnTo>
                  <a:pt x="631593" y="150765"/>
                </a:lnTo>
                <a:lnTo>
                  <a:pt x="670477" y="129277"/>
                </a:lnTo>
                <a:lnTo>
                  <a:pt x="710166" y="109307"/>
                </a:lnTo>
                <a:lnTo>
                  <a:pt x="750628" y="90889"/>
                </a:lnTo>
                <a:lnTo>
                  <a:pt x="791831" y="74058"/>
                </a:lnTo>
                <a:lnTo>
                  <a:pt x="833743" y="58850"/>
                </a:lnTo>
                <a:lnTo>
                  <a:pt x="876330" y="45300"/>
                </a:lnTo>
                <a:lnTo>
                  <a:pt x="919561" y="33442"/>
                </a:lnTo>
                <a:lnTo>
                  <a:pt x="963403" y="23313"/>
                </a:lnTo>
                <a:lnTo>
                  <a:pt x="1007824" y="14946"/>
                </a:lnTo>
                <a:lnTo>
                  <a:pt x="1052791" y="8378"/>
                </a:lnTo>
                <a:lnTo>
                  <a:pt x="1098273" y="3643"/>
                </a:lnTo>
                <a:lnTo>
                  <a:pt x="1144237" y="776"/>
                </a:lnTo>
                <a:lnTo>
                  <a:pt x="1181643" y="0"/>
                </a:lnTo>
                <a:lnTo>
                  <a:pt x="1181643" y="1275549"/>
                </a:lnTo>
                <a:close/>
              </a:path>
            </a:pathLst>
          </a:custGeom>
          <a:solidFill>
            <a:srgbClr val="707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651000" cy="1757680"/>
          </a:xfrm>
          <a:custGeom>
            <a:avLst/>
            <a:gdLst/>
            <a:ahLst/>
            <a:cxnLst/>
            <a:rect l="l" t="t" r="r" b="b"/>
            <a:pathLst>
              <a:path w="1651000" h="1757680">
                <a:moveTo>
                  <a:pt x="0" y="1757099"/>
                </a:moveTo>
                <a:lnTo>
                  <a:pt x="0" y="0"/>
                </a:lnTo>
                <a:lnTo>
                  <a:pt x="1650899" y="0"/>
                </a:lnTo>
                <a:lnTo>
                  <a:pt x="0" y="1757099"/>
                </a:lnTo>
                <a:close/>
              </a:path>
            </a:pathLst>
          </a:custGeom>
          <a:solidFill>
            <a:srgbClr val="DDEA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65500" y="892190"/>
            <a:ext cx="30118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135" dirty="0">
                <a:solidFill>
                  <a:srgbClr val="1F4280"/>
                </a:solidFill>
              </a:rPr>
              <a:t>Why</a:t>
            </a:r>
            <a:r>
              <a:rPr sz="2300" spc="-210" dirty="0">
                <a:solidFill>
                  <a:srgbClr val="1F4280"/>
                </a:solidFill>
              </a:rPr>
              <a:t> </a:t>
            </a:r>
            <a:r>
              <a:rPr sz="2300" spc="-70" dirty="0">
                <a:solidFill>
                  <a:srgbClr val="1F4280"/>
                </a:solidFill>
                <a:latin typeface="Arial Black"/>
                <a:cs typeface="Arial Black"/>
              </a:rPr>
              <a:t>Virtual</a:t>
            </a:r>
            <a:r>
              <a:rPr sz="2300" spc="-240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2300" spc="-90" dirty="0">
                <a:solidFill>
                  <a:srgbClr val="1F4280"/>
                </a:solidFill>
                <a:latin typeface="Arial Black"/>
                <a:cs typeface="Arial Black"/>
              </a:rPr>
              <a:t>Reality?</a:t>
            </a:r>
            <a:endParaRPr sz="23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99521" y="1357826"/>
            <a:ext cx="4716145" cy="258572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363855" indent="-351790">
              <a:lnSpc>
                <a:spcPct val="100000"/>
              </a:lnSpc>
              <a:spcBef>
                <a:spcPts val="106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40" dirty="0">
                <a:solidFill>
                  <a:srgbClr val="262626"/>
                </a:solidFill>
                <a:latin typeface="Tahoma"/>
                <a:cs typeface="Tahoma"/>
              </a:rPr>
              <a:t>Improve</a:t>
            </a:r>
            <a:r>
              <a:rPr sz="1600" spc="-4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equity</a:t>
            </a:r>
            <a:r>
              <a:rPr sz="1600" spc="-5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and</a:t>
            </a:r>
            <a:r>
              <a:rPr sz="1600" spc="-4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262626"/>
                </a:solidFill>
                <a:latin typeface="Tahoma"/>
                <a:cs typeface="Tahoma"/>
              </a:rPr>
              <a:t>access</a:t>
            </a:r>
            <a:endParaRPr sz="1600">
              <a:latin typeface="Tahoma"/>
              <a:cs typeface="Tahoma"/>
            </a:endParaRPr>
          </a:p>
          <a:p>
            <a:pPr marL="363855" indent="-351790">
              <a:lnSpc>
                <a:spcPct val="100000"/>
              </a:lnSpc>
              <a:spcBef>
                <a:spcPts val="96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No</a:t>
            </a:r>
            <a:r>
              <a:rPr sz="1600" spc="-11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262626"/>
                </a:solidFill>
                <a:latin typeface="Tahoma"/>
                <a:cs typeface="Tahoma"/>
              </a:rPr>
              <a:t>need</a:t>
            </a:r>
            <a:r>
              <a:rPr sz="1600" spc="-11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262626"/>
                </a:solidFill>
                <a:latin typeface="Tahoma"/>
                <a:cs typeface="Tahoma"/>
              </a:rPr>
              <a:t>to</a:t>
            </a:r>
            <a:r>
              <a:rPr sz="1600" spc="-11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build</a:t>
            </a:r>
            <a:r>
              <a:rPr sz="1600" spc="-11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new</a:t>
            </a:r>
            <a:r>
              <a:rPr sz="1600" spc="-12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training</a:t>
            </a:r>
            <a:r>
              <a:rPr sz="1600" spc="-11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262626"/>
                </a:solidFill>
                <a:latin typeface="Tahoma"/>
                <a:cs typeface="Tahoma"/>
              </a:rPr>
              <a:t>facilities</a:t>
            </a:r>
            <a:endParaRPr sz="1600">
              <a:latin typeface="Tahoma"/>
              <a:cs typeface="Tahoma"/>
            </a:endParaRPr>
          </a:p>
          <a:p>
            <a:pPr marL="363855" indent="-351790">
              <a:lnSpc>
                <a:spcPct val="100000"/>
              </a:lnSpc>
              <a:spcBef>
                <a:spcPts val="96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Increased</a:t>
            </a:r>
            <a:r>
              <a:rPr sz="1600" spc="-4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262626"/>
                </a:solidFill>
                <a:latin typeface="Tahoma"/>
                <a:cs typeface="Tahoma"/>
              </a:rPr>
              <a:t>student</a:t>
            </a:r>
            <a:r>
              <a:rPr sz="1600" spc="-4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comfort</a:t>
            </a:r>
            <a:r>
              <a:rPr sz="1600" spc="-4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and</a:t>
            </a:r>
            <a:r>
              <a:rPr sz="1600" spc="-3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262626"/>
                </a:solidFill>
                <a:latin typeface="Tahoma"/>
                <a:cs typeface="Tahoma"/>
              </a:rPr>
              <a:t>aractiveness</a:t>
            </a:r>
            <a:endParaRPr sz="1600">
              <a:latin typeface="Tahoma"/>
              <a:cs typeface="Tahoma"/>
            </a:endParaRPr>
          </a:p>
          <a:p>
            <a:pPr marL="363855" marR="5080" indent="-351790">
              <a:lnSpc>
                <a:spcPct val="150000"/>
              </a:lnSpc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229" dirty="0">
                <a:solidFill>
                  <a:srgbClr val="262626"/>
                </a:solidFill>
                <a:latin typeface="Tahoma"/>
                <a:cs typeface="Tahoma"/>
              </a:rPr>
              <a:t>1:1</a:t>
            </a:r>
            <a:r>
              <a:rPr sz="1600" spc="-12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Learning</a:t>
            </a:r>
            <a:r>
              <a:rPr sz="1600" spc="-12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85" dirty="0">
                <a:solidFill>
                  <a:srgbClr val="262626"/>
                </a:solidFill>
                <a:latin typeface="Tahoma"/>
                <a:cs typeface="Tahoma"/>
              </a:rPr>
              <a:t>-</a:t>
            </a:r>
            <a:r>
              <a:rPr sz="1600" spc="-12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262626"/>
                </a:solidFill>
                <a:latin typeface="Tahoma"/>
                <a:cs typeface="Tahoma"/>
              </a:rPr>
              <a:t>Practice</a:t>
            </a:r>
            <a:r>
              <a:rPr sz="1600" spc="-12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skills</a:t>
            </a:r>
            <a:r>
              <a:rPr sz="1600" spc="-12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in</a:t>
            </a:r>
            <a:r>
              <a:rPr sz="1600" spc="-12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truly</a:t>
            </a:r>
            <a:r>
              <a:rPr sz="1600" spc="-114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262626"/>
                </a:solidFill>
                <a:latin typeface="Tahoma"/>
                <a:cs typeface="Tahoma"/>
              </a:rPr>
              <a:t>personalized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learning</a:t>
            </a:r>
            <a:r>
              <a:rPr sz="1600" spc="-1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262626"/>
                </a:solidFill>
                <a:latin typeface="Tahoma"/>
                <a:cs typeface="Tahoma"/>
              </a:rPr>
              <a:t>environment</a:t>
            </a:r>
            <a:endParaRPr sz="1600">
              <a:latin typeface="Tahoma"/>
              <a:cs typeface="Tahoma"/>
            </a:endParaRPr>
          </a:p>
          <a:p>
            <a:pPr marL="363855" indent="-351790">
              <a:lnSpc>
                <a:spcPct val="100000"/>
              </a:lnSpc>
              <a:spcBef>
                <a:spcPts val="96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40" dirty="0">
                <a:solidFill>
                  <a:srgbClr val="262626"/>
                </a:solidFill>
                <a:latin typeface="Tahoma"/>
                <a:cs typeface="Tahoma"/>
              </a:rPr>
              <a:t>Improve</a:t>
            </a:r>
            <a:r>
              <a:rPr sz="1600" spc="-3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learning</a:t>
            </a:r>
            <a:r>
              <a:rPr sz="1600" spc="-3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retention</a:t>
            </a:r>
            <a:r>
              <a:rPr sz="1600" spc="-4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by</a:t>
            </a:r>
            <a:r>
              <a:rPr sz="1600" spc="-3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262626"/>
                </a:solidFill>
                <a:latin typeface="Tahoma"/>
                <a:cs typeface="Tahoma"/>
              </a:rPr>
              <a:t>4x</a:t>
            </a:r>
            <a:endParaRPr sz="1600">
              <a:latin typeface="Tahoma"/>
              <a:cs typeface="Tahoma"/>
            </a:endParaRPr>
          </a:p>
          <a:p>
            <a:pPr marL="363855" indent="-351790">
              <a:lnSpc>
                <a:spcPct val="100000"/>
              </a:lnSpc>
              <a:spcBef>
                <a:spcPts val="960"/>
              </a:spcBef>
              <a:buFont typeface="Arial"/>
              <a:buChar char="●"/>
              <a:tabLst>
                <a:tab pos="363855" algn="l"/>
                <a:tab pos="364490" algn="l"/>
              </a:tabLst>
            </a:pPr>
            <a:r>
              <a:rPr sz="1600" spc="-30" dirty="0">
                <a:solidFill>
                  <a:srgbClr val="262626"/>
                </a:solidFill>
                <a:latin typeface="Tahoma"/>
                <a:cs typeface="Tahoma"/>
              </a:rPr>
              <a:t>Improved</a:t>
            </a:r>
            <a:r>
              <a:rPr sz="1600" spc="-3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job</a:t>
            </a:r>
            <a:r>
              <a:rPr sz="1600" spc="-4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262626"/>
                </a:solidFill>
                <a:latin typeface="Tahoma"/>
                <a:cs typeface="Tahoma"/>
              </a:rPr>
              <a:t>placement</a:t>
            </a:r>
            <a:r>
              <a:rPr sz="1600" spc="-3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262626"/>
                </a:solidFill>
                <a:latin typeface="Tahoma"/>
                <a:cs typeface="Tahoma"/>
              </a:rPr>
              <a:t>rates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6737" y="171449"/>
            <a:ext cx="1265812" cy="37222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961994" y="2381575"/>
            <a:ext cx="1182370" cy="1291590"/>
          </a:xfrm>
          <a:custGeom>
            <a:avLst/>
            <a:gdLst/>
            <a:ahLst/>
            <a:cxnLst/>
            <a:rect l="l" t="t" r="r" b="b"/>
            <a:pathLst>
              <a:path w="1182370" h="1291589">
                <a:moveTo>
                  <a:pt x="1182005" y="1291102"/>
                </a:moveTo>
                <a:lnTo>
                  <a:pt x="0" y="1291102"/>
                </a:lnTo>
                <a:lnTo>
                  <a:pt x="1518" y="1225901"/>
                </a:lnTo>
                <a:lnTo>
                  <a:pt x="4719" y="1176183"/>
                </a:lnTo>
                <a:lnTo>
                  <a:pt x="9630" y="1126999"/>
                </a:lnTo>
                <a:lnTo>
                  <a:pt x="16221" y="1078385"/>
                </a:lnTo>
                <a:lnTo>
                  <a:pt x="24457" y="1030375"/>
                </a:lnTo>
                <a:lnTo>
                  <a:pt x="34308" y="983004"/>
                </a:lnTo>
                <a:lnTo>
                  <a:pt x="45741" y="936308"/>
                </a:lnTo>
                <a:lnTo>
                  <a:pt x="58722" y="890323"/>
                </a:lnTo>
                <a:lnTo>
                  <a:pt x="73221" y="845082"/>
                </a:lnTo>
                <a:lnTo>
                  <a:pt x="89205" y="800621"/>
                </a:lnTo>
                <a:lnTo>
                  <a:pt x="106641" y="756975"/>
                </a:lnTo>
                <a:lnTo>
                  <a:pt x="125496" y="714180"/>
                </a:lnTo>
                <a:lnTo>
                  <a:pt x="145740" y="672270"/>
                </a:lnTo>
                <a:lnTo>
                  <a:pt x="167339" y="631280"/>
                </a:lnTo>
                <a:lnTo>
                  <a:pt x="190260" y="591246"/>
                </a:lnTo>
                <a:lnTo>
                  <a:pt x="214472" y="552203"/>
                </a:lnTo>
                <a:lnTo>
                  <a:pt x="239943" y="514185"/>
                </a:lnTo>
                <a:lnTo>
                  <a:pt x="266639" y="477228"/>
                </a:lnTo>
                <a:lnTo>
                  <a:pt x="294529" y="441368"/>
                </a:lnTo>
                <a:lnTo>
                  <a:pt x="323580" y="406638"/>
                </a:lnTo>
                <a:lnTo>
                  <a:pt x="353760" y="373075"/>
                </a:lnTo>
                <a:lnTo>
                  <a:pt x="385036" y="340713"/>
                </a:lnTo>
                <a:lnTo>
                  <a:pt x="417377" y="309587"/>
                </a:lnTo>
                <a:lnTo>
                  <a:pt x="450749" y="279733"/>
                </a:lnTo>
                <a:lnTo>
                  <a:pt x="485121" y="251186"/>
                </a:lnTo>
                <a:lnTo>
                  <a:pt x="520460" y="223980"/>
                </a:lnTo>
                <a:lnTo>
                  <a:pt x="556733" y="198151"/>
                </a:lnTo>
                <a:lnTo>
                  <a:pt x="593909" y="173734"/>
                </a:lnTo>
                <a:lnTo>
                  <a:pt x="631956" y="150765"/>
                </a:lnTo>
                <a:lnTo>
                  <a:pt x="670839" y="129277"/>
                </a:lnTo>
                <a:lnTo>
                  <a:pt x="710529" y="109307"/>
                </a:lnTo>
                <a:lnTo>
                  <a:pt x="750991" y="90889"/>
                </a:lnTo>
                <a:lnTo>
                  <a:pt x="792194" y="74058"/>
                </a:lnTo>
                <a:lnTo>
                  <a:pt x="834105" y="58850"/>
                </a:lnTo>
                <a:lnTo>
                  <a:pt x="876692" y="45300"/>
                </a:lnTo>
                <a:lnTo>
                  <a:pt x="919923" y="33442"/>
                </a:lnTo>
                <a:lnTo>
                  <a:pt x="963765" y="23313"/>
                </a:lnTo>
                <a:lnTo>
                  <a:pt x="1008186" y="14946"/>
                </a:lnTo>
                <a:lnTo>
                  <a:pt x="1053154" y="8378"/>
                </a:lnTo>
                <a:lnTo>
                  <a:pt x="1098635" y="3643"/>
                </a:lnTo>
                <a:lnTo>
                  <a:pt x="1144599" y="776"/>
                </a:lnTo>
                <a:lnTo>
                  <a:pt x="1182005" y="0"/>
                </a:lnTo>
                <a:lnTo>
                  <a:pt x="1182005" y="1291102"/>
                </a:lnTo>
                <a:close/>
              </a:path>
            </a:pathLst>
          </a:custGeom>
          <a:solidFill>
            <a:srgbClr val="70793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74648"/>
            <a:ext cx="5719445" cy="2468880"/>
            <a:chOff x="0" y="2674648"/>
            <a:chExt cx="5719445" cy="2468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03443" y="2674648"/>
              <a:ext cx="3815699" cy="21140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745225"/>
              <a:ext cx="2398395" cy="2398395"/>
            </a:xfrm>
            <a:custGeom>
              <a:avLst/>
              <a:gdLst/>
              <a:ahLst/>
              <a:cxnLst/>
              <a:rect l="l" t="t" r="r" b="b"/>
              <a:pathLst>
                <a:path w="2398395" h="2398395">
                  <a:moveTo>
                    <a:pt x="2398199" y="2398199"/>
                  </a:moveTo>
                  <a:lnTo>
                    <a:pt x="0" y="2398199"/>
                  </a:lnTo>
                  <a:lnTo>
                    <a:pt x="0" y="0"/>
                  </a:lnTo>
                  <a:lnTo>
                    <a:pt x="2398199" y="2398199"/>
                  </a:lnTo>
                  <a:close/>
                </a:path>
              </a:pathLst>
            </a:custGeom>
            <a:solidFill>
              <a:srgbClr val="DDEAF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1462" y="328039"/>
            <a:ext cx="81899" cy="80699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96294" y="4796780"/>
            <a:ext cx="270510" cy="60960"/>
          </a:xfrm>
          <a:custGeom>
            <a:avLst/>
            <a:gdLst/>
            <a:ahLst/>
            <a:cxnLst/>
            <a:rect l="l" t="t" r="r" b="b"/>
            <a:pathLst>
              <a:path w="270509" h="60960">
                <a:moveTo>
                  <a:pt x="269999" y="60899"/>
                </a:moveTo>
                <a:lnTo>
                  <a:pt x="0" y="60899"/>
                </a:lnTo>
                <a:lnTo>
                  <a:pt x="0" y="0"/>
                </a:lnTo>
                <a:lnTo>
                  <a:pt x="269999" y="0"/>
                </a:lnTo>
                <a:lnTo>
                  <a:pt x="269999" y="60899"/>
                </a:lnTo>
                <a:close/>
              </a:path>
            </a:pathLst>
          </a:custGeom>
          <a:solidFill>
            <a:srgbClr val="680B2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0609" y="1057837"/>
            <a:ext cx="1263650" cy="60960"/>
          </a:xfrm>
          <a:custGeom>
            <a:avLst/>
            <a:gdLst/>
            <a:ahLst/>
            <a:cxnLst/>
            <a:rect l="l" t="t" r="r" b="b"/>
            <a:pathLst>
              <a:path w="1263650" h="60959">
                <a:moveTo>
                  <a:pt x="1263299" y="60899"/>
                </a:moveTo>
                <a:lnTo>
                  <a:pt x="0" y="60899"/>
                </a:lnTo>
                <a:lnTo>
                  <a:pt x="0" y="0"/>
                </a:lnTo>
                <a:lnTo>
                  <a:pt x="1263299" y="0"/>
                </a:lnTo>
                <a:lnTo>
                  <a:pt x="1263299" y="60899"/>
                </a:lnTo>
                <a:close/>
              </a:path>
            </a:pathLst>
          </a:custGeom>
          <a:solidFill>
            <a:srgbClr val="C5D9E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56775" y="0"/>
            <a:ext cx="937894" cy="469265"/>
          </a:xfrm>
          <a:custGeom>
            <a:avLst/>
            <a:gdLst/>
            <a:ahLst/>
            <a:cxnLst/>
            <a:rect l="l" t="t" r="r" b="b"/>
            <a:pathLst>
              <a:path w="937895" h="469265">
                <a:moveTo>
                  <a:pt x="468690" y="468691"/>
                </a:moveTo>
                <a:lnTo>
                  <a:pt x="420770" y="466271"/>
                </a:lnTo>
                <a:lnTo>
                  <a:pt x="374233" y="459169"/>
                </a:lnTo>
                <a:lnTo>
                  <a:pt x="329316" y="447620"/>
                </a:lnTo>
                <a:lnTo>
                  <a:pt x="286255" y="431859"/>
                </a:lnTo>
                <a:lnTo>
                  <a:pt x="245285" y="412123"/>
                </a:lnTo>
                <a:lnTo>
                  <a:pt x="206641" y="388646"/>
                </a:lnTo>
                <a:lnTo>
                  <a:pt x="170560" y="361665"/>
                </a:lnTo>
                <a:lnTo>
                  <a:pt x="137276" y="331415"/>
                </a:lnTo>
                <a:lnTo>
                  <a:pt x="107026" y="298131"/>
                </a:lnTo>
                <a:lnTo>
                  <a:pt x="80045" y="262050"/>
                </a:lnTo>
                <a:lnTo>
                  <a:pt x="56568" y="223406"/>
                </a:lnTo>
                <a:lnTo>
                  <a:pt x="36832" y="182436"/>
                </a:lnTo>
                <a:lnTo>
                  <a:pt x="21071" y="139374"/>
                </a:lnTo>
                <a:lnTo>
                  <a:pt x="9522" y="94458"/>
                </a:lnTo>
                <a:lnTo>
                  <a:pt x="2419" y="47921"/>
                </a:lnTo>
                <a:lnTo>
                  <a:pt x="0" y="0"/>
                </a:lnTo>
                <a:lnTo>
                  <a:pt x="937382" y="0"/>
                </a:lnTo>
                <a:lnTo>
                  <a:pt x="934962" y="47921"/>
                </a:lnTo>
                <a:lnTo>
                  <a:pt x="927860" y="94458"/>
                </a:lnTo>
                <a:lnTo>
                  <a:pt x="916311" y="139374"/>
                </a:lnTo>
                <a:lnTo>
                  <a:pt x="900550" y="182436"/>
                </a:lnTo>
                <a:lnTo>
                  <a:pt x="880813" y="223406"/>
                </a:lnTo>
                <a:lnTo>
                  <a:pt x="857337" y="262050"/>
                </a:lnTo>
                <a:lnTo>
                  <a:pt x="830356" y="298131"/>
                </a:lnTo>
                <a:lnTo>
                  <a:pt x="800105" y="331415"/>
                </a:lnTo>
                <a:lnTo>
                  <a:pt x="766822" y="361665"/>
                </a:lnTo>
                <a:lnTo>
                  <a:pt x="730740" y="388646"/>
                </a:lnTo>
                <a:lnTo>
                  <a:pt x="692097" y="412123"/>
                </a:lnTo>
                <a:lnTo>
                  <a:pt x="651126" y="431859"/>
                </a:lnTo>
                <a:lnTo>
                  <a:pt x="608065" y="447620"/>
                </a:lnTo>
                <a:lnTo>
                  <a:pt x="563148" y="459169"/>
                </a:lnTo>
                <a:lnTo>
                  <a:pt x="516611" y="466271"/>
                </a:lnTo>
                <a:lnTo>
                  <a:pt x="468690" y="468691"/>
                </a:lnTo>
                <a:close/>
              </a:path>
            </a:pathLst>
          </a:custGeom>
          <a:solidFill>
            <a:srgbClr val="F48A8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476759" y="4131738"/>
            <a:ext cx="110099" cy="108899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7850296" y="4688463"/>
            <a:ext cx="910590" cy="455295"/>
          </a:xfrm>
          <a:custGeom>
            <a:avLst/>
            <a:gdLst/>
            <a:ahLst/>
            <a:cxnLst/>
            <a:rect l="l" t="t" r="r" b="b"/>
            <a:pathLst>
              <a:path w="910590" h="455295">
                <a:moveTo>
                  <a:pt x="910080" y="455040"/>
                </a:moveTo>
                <a:lnTo>
                  <a:pt x="0" y="455040"/>
                </a:lnTo>
                <a:lnTo>
                  <a:pt x="2349" y="408515"/>
                </a:lnTo>
                <a:lnTo>
                  <a:pt x="9244" y="363333"/>
                </a:lnTo>
                <a:lnTo>
                  <a:pt x="20457" y="319725"/>
                </a:lnTo>
                <a:lnTo>
                  <a:pt x="35759" y="277918"/>
                </a:lnTo>
                <a:lnTo>
                  <a:pt x="54921" y="238141"/>
                </a:lnTo>
                <a:lnTo>
                  <a:pt x="77713" y="200622"/>
                </a:lnTo>
                <a:lnTo>
                  <a:pt x="103909" y="165592"/>
                </a:lnTo>
                <a:lnTo>
                  <a:pt x="133278" y="133278"/>
                </a:lnTo>
                <a:lnTo>
                  <a:pt x="165592" y="103909"/>
                </a:lnTo>
                <a:lnTo>
                  <a:pt x="200623" y="77713"/>
                </a:lnTo>
                <a:lnTo>
                  <a:pt x="238141" y="54920"/>
                </a:lnTo>
                <a:lnTo>
                  <a:pt x="277918" y="35759"/>
                </a:lnTo>
                <a:lnTo>
                  <a:pt x="319725" y="20457"/>
                </a:lnTo>
                <a:lnTo>
                  <a:pt x="363333" y="9244"/>
                </a:lnTo>
                <a:lnTo>
                  <a:pt x="408514" y="2349"/>
                </a:lnTo>
                <a:lnTo>
                  <a:pt x="455039" y="0"/>
                </a:lnTo>
                <a:lnTo>
                  <a:pt x="501565" y="2349"/>
                </a:lnTo>
                <a:lnTo>
                  <a:pt x="546746" y="9244"/>
                </a:lnTo>
                <a:lnTo>
                  <a:pt x="590354" y="20457"/>
                </a:lnTo>
                <a:lnTo>
                  <a:pt x="632162" y="35759"/>
                </a:lnTo>
                <a:lnTo>
                  <a:pt x="671939" y="54920"/>
                </a:lnTo>
                <a:lnTo>
                  <a:pt x="709457" y="77713"/>
                </a:lnTo>
                <a:lnTo>
                  <a:pt x="744487" y="103909"/>
                </a:lnTo>
                <a:lnTo>
                  <a:pt x="776802" y="133278"/>
                </a:lnTo>
                <a:lnTo>
                  <a:pt x="806171" y="165592"/>
                </a:lnTo>
                <a:lnTo>
                  <a:pt x="832366" y="200622"/>
                </a:lnTo>
                <a:lnTo>
                  <a:pt x="855159" y="238141"/>
                </a:lnTo>
                <a:lnTo>
                  <a:pt x="874321" y="277918"/>
                </a:lnTo>
                <a:lnTo>
                  <a:pt x="889622" y="319725"/>
                </a:lnTo>
                <a:lnTo>
                  <a:pt x="900835" y="363333"/>
                </a:lnTo>
                <a:lnTo>
                  <a:pt x="907731" y="408515"/>
                </a:lnTo>
                <a:lnTo>
                  <a:pt x="910080" y="455040"/>
                </a:lnTo>
                <a:close/>
              </a:path>
            </a:pathLst>
          </a:custGeom>
          <a:solidFill>
            <a:srgbClr val="707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ject 11">
            <a:hlinkClick r:id="rId5"/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76993" y="2017331"/>
            <a:ext cx="1225706" cy="1108837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127362" y="3512699"/>
            <a:ext cx="1459230" cy="1459230"/>
          </a:xfrm>
          <a:custGeom>
            <a:avLst/>
            <a:gdLst/>
            <a:ahLst/>
            <a:cxnLst/>
            <a:rect l="l" t="t" r="r" b="b"/>
            <a:pathLst>
              <a:path w="1459230" h="1459229">
                <a:moveTo>
                  <a:pt x="729599" y="1459199"/>
                </a:moveTo>
                <a:lnTo>
                  <a:pt x="681628" y="1457648"/>
                </a:lnTo>
                <a:lnTo>
                  <a:pt x="634485" y="1453056"/>
                </a:lnTo>
                <a:lnTo>
                  <a:pt x="588267" y="1445521"/>
                </a:lnTo>
                <a:lnTo>
                  <a:pt x="543070" y="1435138"/>
                </a:lnTo>
                <a:lnTo>
                  <a:pt x="498989" y="1422004"/>
                </a:lnTo>
                <a:lnTo>
                  <a:pt x="456122" y="1406215"/>
                </a:lnTo>
                <a:lnTo>
                  <a:pt x="414564" y="1387867"/>
                </a:lnTo>
                <a:lnTo>
                  <a:pt x="374412" y="1367055"/>
                </a:lnTo>
                <a:lnTo>
                  <a:pt x="335761" y="1343878"/>
                </a:lnTo>
                <a:lnTo>
                  <a:pt x="298707" y="1318429"/>
                </a:lnTo>
                <a:lnTo>
                  <a:pt x="263348" y="1290806"/>
                </a:lnTo>
                <a:lnTo>
                  <a:pt x="229778" y="1261105"/>
                </a:lnTo>
                <a:lnTo>
                  <a:pt x="198094" y="1229421"/>
                </a:lnTo>
                <a:lnTo>
                  <a:pt x="168393" y="1195851"/>
                </a:lnTo>
                <a:lnTo>
                  <a:pt x="140770" y="1160492"/>
                </a:lnTo>
                <a:lnTo>
                  <a:pt x="115321" y="1123438"/>
                </a:lnTo>
                <a:lnTo>
                  <a:pt x="92144" y="1084787"/>
                </a:lnTo>
                <a:lnTo>
                  <a:pt x="71332" y="1044635"/>
                </a:lnTo>
                <a:lnTo>
                  <a:pt x="52984" y="1003077"/>
                </a:lnTo>
                <a:lnTo>
                  <a:pt x="37195" y="960210"/>
                </a:lnTo>
                <a:lnTo>
                  <a:pt x="24061" y="916129"/>
                </a:lnTo>
                <a:lnTo>
                  <a:pt x="13678" y="870932"/>
                </a:lnTo>
                <a:lnTo>
                  <a:pt x="6143" y="824714"/>
                </a:lnTo>
                <a:lnTo>
                  <a:pt x="1551" y="777571"/>
                </a:lnTo>
                <a:lnTo>
                  <a:pt x="0" y="729599"/>
                </a:lnTo>
                <a:lnTo>
                  <a:pt x="1551" y="681628"/>
                </a:lnTo>
                <a:lnTo>
                  <a:pt x="6143" y="634485"/>
                </a:lnTo>
                <a:lnTo>
                  <a:pt x="13678" y="588267"/>
                </a:lnTo>
                <a:lnTo>
                  <a:pt x="24061" y="543070"/>
                </a:lnTo>
                <a:lnTo>
                  <a:pt x="37195" y="498989"/>
                </a:lnTo>
                <a:lnTo>
                  <a:pt x="52984" y="456122"/>
                </a:lnTo>
                <a:lnTo>
                  <a:pt x="71332" y="414564"/>
                </a:lnTo>
                <a:lnTo>
                  <a:pt x="92144" y="374412"/>
                </a:lnTo>
                <a:lnTo>
                  <a:pt x="115321" y="335761"/>
                </a:lnTo>
                <a:lnTo>
                  <a:pt x="140770" y="298707"/>
                </a:lnTo>
                <a:lnTo>
                  <a:pt x="168393" y="263348"/>
                </a:lnTo>
                <a:lnTo>
                  <a:pt x="198094" y="229778"/>
                </a:lnTo>
                <a:lnTo>
                  <a:pt x="229778" y="198094"/>
                </a:lnTo>
                <a:lnTo>
                  <a:pt x="263348" y="168393"/>
                </a:lnTo>
                <a:lnTo>
                  <a:pt x="298707" y="140770"/>
                </a:lnTo>
                <a:lnTo>
                  <a:pt x="335761" y="115321"/>
                </a:lnTo>
                <a:lnTo>
                  <a:pt x="374412" y="92144"/>
                </a:lnTo>
                <a:lnTo>
                  <a:pt x="414564" y="71332"/>
                </a:lnTo>
                <a:lnTo>
                  <a:pt x="456122" y="52984"/>
                </a:lnTo>
                <a:lnTo>
                  <a:pt x="498989" y="37195"/>
                </a:lnTo>
                <a:lnTo>
                  <a:pt x="543070" y="24061"/>
                </a:lnTo>
                <a:lnTo>
                  <a:pt x="588267" y="13678"/>
                </a:lnTo>
                <a:lnTo>
                  <a:pt x="634485" y="6143"/>
                </a:lnTo>
                <a:lnTo>
                  <a:pt x="681628" y="1551"/>
                </a:lnTo>
                <a:lnTo>
                  <a:pt x="729599" y="0"/>
                </a:lnTo>
                <a:lnTo>
                  <a:pt x="777786" y="1591"/>
                </a:lnTo>
                <a:lnTo>
                  <a:pt x="825501" y="6327"/>
                </a:lnTo>
                <a:lnTo>
                  <a:pt x="872602" y="14148"/>
                </a:lnTo>
                <a:lnTo>
                  <a:pt x="918948" y="24996"/>
                </a:lnTo>
                <a:lnTo>
                  <a:pt x="964396" y="38812"/>
                </a:lnTo>
                <a:lnTo>
                  <a:pt x="1008805" y="55537"/>
                </a:lnTo>
                <a:lnTo>
                  <a:pt x="1052034" y="75113"/>
                </a:lnTo>
                <a:lnTo>
                  <a:pt x="1093940" y="97480"/>
                </a:lnTo>
                <a:lnTo>
                  <a:pt x="1134382" y="122581"/>
                </a:lnTo>
                <a:lnTo>
                  <a:pt x="1173218" y="150356"/>
                </a:lnTo>
                <a:lnTo>
                  <a:pt x="1210306" y="180747"/>
                </a:lnTo>
                <a:lnTo>
                  <a:pt x="1245504" y="213694"/>
                </a:lnTo>
                <a:lnTo>
                  <a:pt x="1278452" y="248893"/>
                </a:lnTo>
                <a:lnTo>
                  <a:pt x="1308843" y="285981"/>
                </a:lnTo>
                <a:lnTo>
                  <a:pt x="1336618" y="324817"/>
                </a:lnTo>
                <a:lnTo>
                  <a:pt x="1361719" y="365259"/>
                </a:lnTo>
                <a:lnTo>
                  <a:pt x="1384086" y="407165"/>
                </a:lnTo>
                <a:lnTo>
                  <a:pt x="1403662" y="450394"/>
                </a:lnTo>
                <a:lnTo>
                  <a:pt x="1420387" y="494803"/>
                </a:lnTo>
                <a:lnTo>
                  <a:pt x="1434203" y="540251"/>
                </a:lnTo>
                <a:lnTo>
                  <a:pt x="1445051" y="586597"/>
                </a:lnTo>
                <a:lnTo>
                  <a:pt x="1452872" y="633698"/>
                </a:lnTo>
                <a:lnTo>
                  <a:pt x="1457608" y="681413"/>
                </a:lnTo>
                <a:lnTo>
                  <a:pt x="1459199" y="729599"/>
                </a:lnTo>
                <a:lnTo>
                  <a:pt x="1457648" y="777571"/>
                </a:lnTo>
                <a:lnTo>
                  <a:pt x="1453056" y="824714"/>
                </a:lnTo>
                <a:lnTo>
                  <a:pt x="1445521" y="870932"/>
                </a:lnTo>
                <a:lnTo>
                  <a:pt x="1435138" y="916129"/>
                </a:lnTo>
                <a:lnTo>
                  <a:pt x="1422004" y="960210"/>
                </a:lnTo>
                <a:lnTo>
                  <a:pt x="1406215" y="1003077"/>
                </a:lnTo>
                <a:lnTo>
                  <a:pt x="1387867" y="1044635"/>
                </a:lnTo>
                <a:lnTo>
                  <a:pt x="1367055" y="1084787"/>
                </a:lnTo>
                <a:lnTo>
                  <a:pt x="1343878" y="1123438"/>
                </a:lnTo>
                <a:lnTo>
                  <a:pt x="1318429" y="1160492"/>
                </a:lnTo>
                <a:lnTo>
                  <a:pt x="1290806" y="1195851"/>
                </a:lnTo>
                <a:lnTo>
                  <a:pt x="1261105" y="1229421"/>
                </a:lnTo>
                <a:lnTo>
                  <a:pt x="1229421" y="1261105"/>
                </a:lnTo>
                <a:lnTo>
                  <a:pt x="1195851" y="1290806"/>
                </a:lnTo>
                <a:lnTo>
                  <a:pt x="1160492" y="1318429"/>
                </a:lnTo>
                <a:lnTo>
                  <a:pt x="1123438" y="1343878"/>
                </a:lnTo>
                <a:lnTo>
                  <a:pt x="1084787" y="1367055"/>
                </a:lnTo>
                <a:lnTo>
                  <a:pt x="1044635" y="1387867"/>
                </a:lnTo>
                <a:lnTo>
                  <a:pt x="1003077" y="1406215"/>
                </a:lnTo>
                <a:lnTo>
                  <a:pt x="960209" y="1422004"/>
                </a:lnTo>
                <a:lnTo>
                  <a:pt x="916129" y="1435138"/>
                </a:lnTo>
                <a:lnTo>
                  <a:pt x="870932" y="1445521"/>
                </a:lnTo>
                <a:lnTo>
                  <a:pt x="824714" y="1453056"/>
                </a:lnTo>
                <a:lnTo>
                  <a:pt x="777571" y="1457648"/>
                </a:lnTo>
                <a:lnTo>
                  <a:pt x="729599" y="1459199"/>
                </a:lnTo>
                <a:close/>
              </a:path>
            </a:pathLst>
          </a:custGeom>
          <a:solidFill>
            <a:srgbClr val="212B5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34424" y="3969190"/>
            <a:ext cx="845819" cy="518159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5080" indent="63500">
              <a:lnSpc>
                <a:spcPts val="1839"/>
              </a:lnSpc>
              <a:spcBef>
                <a:spcPts val="325"/>
              </a:spcBef>
            </a:pPr>
            <a:r>
              <a:rPr sz="17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Actual </a:t>
            </a:r>
            <a:r>
              <a:rPr sz="1700" spc="95" dirty="0">
                <a:solidFill>
                  <a:srgbClr val="FFFFFF"/>
                </a:solidFill>
                <a:latin typeface="Lucida Sans Unicode"/>
                <a:cs typeface="Lucida Sans Unicode"/>
              </a:rPr>
              <a:t>Garage</a:t>
            </a:r>
            <a:endParaRPr sz="1700">
              <a:latin typeface="Lucida Sans Unicode"/>
              <a:cs typeface="Lucida Sans Unicode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28600" y="228600"/>
            <a:ext cx="4476750" cy="2890520"/>
            <a:chOff x="228600" y="228600"/>
            <a:chExt cx="4476750" cy="2890520"/>
          </a:xfrm>
        </p:grpSpPr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6113" y="570845"/>
              <a:ext cx="4298831" cy="254805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0612" y="609131"/>
              <a:ext cx="4143599" cy="23981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28600" y="228600"/>
              <a:ext cx="1459230" cy="1459230"/>
            </a:xfrm>
            <a:custGeom>
              <a:avLst/>
              <a:gdLst/>
              <a:ahLst/>
              <a:cxnLst/>
              <a:rect l="l" t="t" r="r" b="b"/>
              <a:pathLst>
                <a:path w="1459230" h="1459230">
                  <a:moveTo>
                    <a:pt x="729599" y="1459199"/>
                  </a:moveTo>
                  <a:lnTo>
                    <a:pt x="681628" y="1457648"/>
                  </a:lnTo>
                  <a:lnTo>
                    <a:pt x="634485" y="1453056"/>
                  </a:lnTo>
                  <a:lnTo>
                    <a:pt x="588267" y="1445521"/>
                  </a:lnTo>
                  <a:lnTo>
                    <a:pt x="543070" y="1435138"/>
                  </a:lnTo>
                  <a:lnTo>
                    <a:pt x="498989" y="1422004"/>
                  </a:lnTo>
                  <a:lnTo>
                    <a:pt x="456122" y="1406215"/>
                  </a:lnTo>
                  <a:lnTo>
                    <a:pt x="414564" y="1387867"/>
                  </a:lnTo>
                  <a:lnTo>
                    <a:pt x="374412" y="1367055"/>
                  </a:lnTo>
                  <a:lnTo>
                    <a:pt x="335761" y="1343878"/>
                  </a:lnTo>
                  <a:lnTo>
                    <a:pt x="298707" y="1318429"/>
                  </a:lnTo>
                  <a:lnTo>
                    <a:pt x="263348" y="1290806"/>
                  </a:lnTo>
                  <a:lnTo>
                    <a:pt x="229778" y="1261105"/>
                  </a:lnTo>
                  <a:lnTo>
                    <a:pt x="198094" y="1229421"/>
                  </a:lnTo>
                  <a:lnTo>
                    <a:pt x="168393" y="1195851"/>
                  </a:lnTo>
                  <a:lnTo>
                    <a:pt x="140770" y="1160492"/>
                  </a:lnTo>
                  <a:lnTo>
                    <a:pt x="115321" y="1123438"/>
                  </a:lnTo>
                  <a:lnTo>
                    <a:pt x="92144" y="1084787"/>
                  </a:lnTo>
                  <a:lnTo>
                    <a:pt x="71332" y="1044635"/>
                  </a:lnTo>
                  <a:lnTo>
                    <a:pt x="52984" y="1003077"/>
                  </a:lnTo>
                  <a:lnTo>
                    <a:pt x="37195" y="960210"/>
                  </a:lnTo>
                  <a:lnTo>
                    <a:pt x="24061" y="916129"/>
                  </a:lnTo>
                  <a:lnTo>
                    <a:pt x="13678" y="870932"/>
                  </a:lnTo>
                  <a:lnTo>
                    <a:pt x="6143" y="824714"/>
                  </a:lnTo>
                  <a:lnTo>
                    <a:pt x="1551" y="777571"/>
                  </a:lnTo>
                  <a:lnTo>
                    <a:pt x="0" y="729599"/>
                  </a:lnTo>
                  <a:lnTo>
                    <a:pt x="1551" y="681628"/>
                  </a:lnTo>
                  <a:lnTo>
                    <a:pt x="6143" y="634485"/>
                  </a:lnTo>
                  <a:lnTo>
                    <a:pt x="13678" y="588267"/>
                  </a:lnTo>
                  <a:lnTo>
                    <a:pt x="24061" y="543070"/>
                  </a:lnTo>
                  <a:lnTo>
                    <a:pt x="37195" y="498989"/>
                  </a:lnTo>
                  <a:lnTo>
                    <a:pt x="52984" y="456122"/>
                  </a:lnTo>
                  <a:lnTo>
                    <a:pt x="71332" y="414564"/>
                  </a:lnTo>
                  <a:lnTo>
                    <a:pt x="92144" y="374412"/>
                  </a:lnTo>
                  <a:lnTo>
                    <a:pt x="115321" y="335761"/>
                  </a:lnTo>
                  <a:lnTo>
                    <a:pt x="140770" y="298707"/>
                  </a:lnTo>
                  <a:lnTo>
                    <a:pt x="168393" y="263348"/>
                  </a:lnTo>
                  <a:lnTo>
                    <a:pt x="198094" y="229778"/>
                  </a:lnTo>
                  <a:lnTo>
                    <a:pt x="229778" y="198094"/>
                  </a:lnTo>
                  <a:lnTo>
                    <a:pt x="263348" y="168393"/>
                  </a:lnTo>
                  <a:lnTo>
                    <a:pt x="298707" y="140770"/>
                  </a:lnTo>
                  <a:lnTo>
                    <a:pt x="335761" y="115321"/>
                  </a:lnTo>
                  <a:lnTo>
                    <a:pt x="374412" y="92144"/>
                  </a:lnTo>
                  <a:lnTo>
                    <a:pt x="414564" y="71332"/>
                  </a:lnTo>
                  <a:lnTo>
                    <a:pt x="456122" y="52984"/>
                  </a:lnTo>
                  <a:lnTo>
                    <a:pt x="498989" y="37195"/>
                  </a:lnTo>
                  <a:lnTo>
                    <a:pt x="543070" y="24061"/>
                  </a:lnTo>
                  <a:lnTo>
                    <a:pt x="588267" y="13678"/>
                  </a:lnTo>
                  <a:lnTo>
                    <a:pt x="634485" y="6143"/>
                  </a:lnTo>
                  <a:lnTo>
                    <a:pt x="681628" y="1551"/>
                  </a:lnTo>
                  <a:lnTo>
                    <a:pt x="729599" y="0"/>
                  </a:lnTo>
                  <a:lnTo>
                    <a:pt x="777786" y="1591"/>
                  </a:lnTo>
                  <a:lnTo>
                    <a:pt x="825501" y="6327"/>
                  </a:lnTo>
                  <a:lnTo>
                    <a:pt x="872602" y="14148"/>
                  </a:lnTo>
                  <a:lnTo>
                    <a:pt x="918948" y="24996"/>
                  </a:lnTo>
                  <a:lnTo>
                    <a:pt x="964396" y="38812"/>
                  </a:lnTo>
                  <a:lnTo>
                    <a:pt x="1008805" y="55537"/>
                  </a:lnTo>
                  <a:lnTo>
                    <a:pt x="1052034" y="75113"/>
                  </a:lnTo>
                  <a:lnTo>
                    <a:pt x="1093940" y="97480"/>
                  </a:lnTo>
                  <a:lnTo>
                    <a:pt x="1134382" y="122581"/>
                  </a:lnTo>
                  <a:lnTo>
                    <a:pt x="1173218" y="150356"/>
                  </a:lnTo>
                  <a:lnTo>
                    <a:pt x="1210306" y="180747"/>
                  </a:lnTo>
                  <a:lnTo>
                    <a:pt x="1245505" y="213694"/>
                  </a:lnTo>
                  <a:lnTo>
                    <a:pt x="1278452" y="248893"/>
                  </a:lnTo>
                  <a:lnTo>
                    <a:pt x="1308843" y="285981"/>
                  </a:lnTo>
                  <a:lnTo>
                    <a:pt x="1336618" y="324817"/>
                  </a:lnTo>
                  <a:lnTo>
                    <a:pt x="1361719" y="365259"/>
                  </a:lnTo>
                  <a:lnTo>
                    <a:pt x="1384086" y="407165"/>
                  </a:lnTo>
                  <a:lnTo>
                    <a:pt x="1403662" y="450394"/>
                  </a:lnTo>
                  <a:lnTo>
                    <a:pt x="1420387" y="494803"/>
                  </a:lnTo>
                  <a:lnTo>
                    <a:pt x="1434203" y="540251"/>
                  </a:lnTo>
                  <a:lnTo>
                    <a:pt x="1445051" y="586597"/>
                  </a:lnTo>
                  <a:lnTo>
                    <a:pt x="1452872" y="633698"/>
                  </a:lnTo>
                  <a:lnTo>
                    <a:pt x="1457608" y="681413"/>
                  </a:lnTo>
                  <a:lnTo>
                    <a:pt x="1459199" y="729599"/>
                  </a:lnTo>
                  <a:lnTo>
                    <a:pt x="1457648" y="777571"/>
                  </a:lnTo>
                  <a:lnTo>
                    <a:pt x="1453056" y="824714"/>
                  </a:lnTo>
                  <a:lnTo>
                    <a:pt x="1445521" y="870932"/>
                  </a:lnTo>
                  <a:lnTo>
                    <a:pt x="1435138" y="916129"/>
                  </a:lnTo>
                  <a:lnTo>
                    <a:pt x="1422004" y="960210"/>
                  </a:lnTo>
                  <a:lnTo>
                    <a:pt x="1406215" y="1003077"/>
                  </a:lnTo>
                  <a:lnTo>
                    <a:pt x="1387867" y="1044635"/>
                  </a:lnTo>
                  <a:lnTo>
                    <a:pt x="1367055" y="1084787"/>
                  </a:lnTo>
                  <a:lnTo>
                    <a:pt x="1343878" y="1123438"/>
                  </a:lnTo>
                  <a:lnTo>
                    <a:pt x="1318429" y="1160492"/>
                  </a:lnTo>
                  <a:lnTo>
                    <a:pt x="1290806" y="1195851"/>
                  </a:lnTo>
                  <a:lnTo>
                    <a:pt x="1261105" y="1229421"/>
                  </a:lnTo>
                  <a:lnTo>
                    <a:pt x="1229421" y="1261105"/>
                  </a:lnTo>
                  <a:lnTo>
                    <a:pt x="1195851" y="1290806"/>
                  </a:lnTo>
                  <a:lnTo>
                    <a:pt x="1160492" y="1318429"/>
                  </a:lnTo>
                  <a:lnTo>
                    <a:pt x="1123438" y="1343878"/>
                  </a:lnTo>
                  <a:lnTo>
                    <a:pt x="1084787" y="1367055"/>
                  </a:lnTo>
                  <a:lnTo>
                    <a:pt x="1044635" y="1387867"/>
                  </a:lnTo>
                  <a:lnTo>
                    <a:pt x="1003077" y="1406215"/>
                  </a:lnTo>
                  <a:lnTo>
                    <a:pt x="960210" y="1422004"/>
                  </a:lnTo>
                  <a:lnTo>
                    <a:pt x="916129" y="1435138"/>
                  </a:lnTo>
                  <a:lnTo>
                    <a:pt x="870932" y="1445521"/>
                  </a:lnTo>
                  <a:lnTo>
                    <a:pt x="824714" y="1453056"/>
                  </a:lnTo>
                  <a:lnTo>
                    <a:pt x="777571" y="1457648"/>
                  </a:lnTo>
                  <a:lnTo>
                    <a:pt x="729599" y="1459199"/>
                  </a:lnTo>
                  <a:close/>
                </a:path>
              </a:pathLst>
            </a:custGeom>
            <a:solidFill>
              <a:srgbClr val="212B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88749" y="643564"/>
            <a:ext cx="1139825" cy="570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685"/>
              </a:lnSpc>
              <a:spcBef>
                <a:spcPts val="100"/>
              </a:spcBef>
            </a:pPr>
            <a:r>
              <a:rPr sz="2300" spc="-25" dirty="0">
                <a:solidFill>
                  <a:srgbClr val="FFFFFF"/>
                </a:solidFill>
                <a:latin typeface="Arial Black"/>
                <a:cs typeface="Arial Black"/>
              </a:rPr>
              <a:t>VR</a:t>
            </a:r>
            <a:endParaRPr sz="2300">
              <a:latin typeface="Arial Black"/>
              <a:cs typeface="Arial Black"/>
            </a:endParaRPr>
          </a:p>
          <a:p>
            <a:pPr algn="ctr">
              <a:lnSpc>
                <a:spcPts val="1605"/>
              </a:lnSpc>
            </a:pPr>
            <a:r>
              <a:rPr sz="1400" spc="-10" dirty="0">
                <a:solidFill>
                  <a:srgbClr val="FFFFFF"/>
                </a:solidFill>
                <a:latin typeface="Lucida Sans Unicode"/>
                <a:cs typeface="Lucida Sans Unicode"/>
              </a:rPr>
              <a:t>Environment</a:t>
            </a:r>
            <a:endParaRPr sz="1400">
              <a:latin typeface="Lucida Sans Unicode"/>
              <a:cs typeface="Lucida Sans Unicode"/>
            </a:endParaRPr>
          </a:p>
        </p:txBody>
      </p:sp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706737" y="171449"/>
            <a:ext cx="1265812" cy="372226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5206375" y="627480"/>
            <a:ext cx="3329304" cy="1658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7150">
              <a:lnSpc>
                <a:spcPct val="100000"/>
              </a:lnSpc>
              <a:spcBef>
                <a:spcPts val="100"/>
              </a:spcBef>
            </a:pPr>
            <a:r>
              <a:rPr sz="1500" spc="-60" dirty="0">
                <a:solidFill>
                  <a:srgbClr val="1C1B1C"/>
                </a:solidFill>
                <a:latin typeface="Arial Black"/>
                <a:cs typeface="Arial Black"/>
              </a:rPr>
              <a:t>Transfr</a:t>
            </a:r>
            <a:r>
              <a:rPr sz="1500" spc="-155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1500" spc="-40" dirty="0">
                <a:solidFill>
                  <a:srgbClr val="1C1B1C"/>
                </a:solidFill>
                <a:latin typeface="Arial Black"/>
                <a:cs typeface="Arial Black"/>
              </a:rPr>
              <a:t>partners</a:t>
            </a:r>
            <a:r>
              <a:rPr sz="1500" spc="-150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1500" spc="-70" dirty="0">
                <a:solidFill>
                  <a:srgbClr val="1C1B1C"/>
                </a:solidFill>
                <a:latin typeface="Arial Black"/>
                <a:cs typeface="Arial Black"/>
              </a:rPr>
              <a:t>with</a:t>
            </a:r>
            <a:r>
              <a:rPr sz="1500" spc="-150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1500" spc="-25" dirty="0">
                <a:solidFill>
                  <a:srgbClr val="1C1B1C"/>
                </a:solidFill>
                <a:latin typeface="Arial Black"/>
                <a:cs typeface="Arial Black"/>
              </a:rPr>
              <a:t>industry</a:t>
            </a:r>
            <a:r>
              <a:rPr sz="1500" spc="-150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1500" spc="-25" dirty="0">
                <a:solidFill>
                  <a:srgbClr val="1C1B1C"/>
                </a:solidFill>
                <a:latin typeface="Arial Black"/>
                <a:cs typeface="Arial Black"/>
              </a:rPr>
              <a:t>to </a:t>
            </a:r>
            <a:r>
              <a:rPr sz="1500" spc="-35" dirty="0">
                <a:solidFill>
                  <a:srgbClr val="1C1B1C"/>
                </a:solidFill>
                <a:latin typeface="Arial Black"/>
                <a:cs typeface="Arial Black"/>
              </a:rPr>
              <a:t>provide</a:t>
            </a:r>
            <a:r>
              <a:rPr sz="1500" spc="-10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1500" dirty="0">
                <a:solidFill>
                  <a:srgbClr val="1C1B1C"/>
                </a:solidFill>
                <a:latin typeface="Arial Black"/>
                <a:cs typeface="Arial Black"/>
              </a:rPr>
              <a:t>hands-on</a:t>
            </a:r>
            <a:r>
              <a:rPr sz="1500" spc="-5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1500" spc="-10" dirty="0">
                <a:solidFill>
                  <a:srgbClr val="1C1B1C"/>
                </a:solidFill>
                <a:latin typeface="Arial Black"/>
                <a:cs typeface="Arial Black"/>
              </a:rPr>
              <a:t>training </a:t>
            </a:r>
            <a:r>
              <a:rPr sz="1500" spc="-40" dirty="0">
                <a:solidFill>
                  <a:srgbClr val="1C1B1C"/>
                </a:solidFill>
                <a:latin typeface="Arial Black"/>
                <a:cs typeface="Arial Black"/>
              </a:rPr>
              <a:t>simulations</a:t>
            </a:r>
            <a:r>
              <a:rPr sz="1500" spc="-155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1500" spc="-25" dirty="0">
                <a:solidFill>
                  <a:srgbClr val="1C1B1C"/>
                </a:solidFill>
                <a:latin typeface="Arial Black"/>
                <a:cs typeface="Arial Black"/>
              </a:rPr>
              <a:t>that</a:t>
            </a:r>
            <a:r>
              <a:rPr sz="1500" spc="-150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1500" spc="-55" dirty="0">
                <a:solidFill>
                  <a:srgbClr val="1C1B1C"/>
                </a:solidFill>
                <a:latin typeface="Arial Black"/>
                <a:cs typeface="Arial Black"/>
              </a:rPr>
              <a:t>replicate</a:t>
            </a:r>
            <a:r>
              <a:rPr sz="1500" spc="-155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1500" spc="-50" dirty="0">
                <a:solidFill>
                  <a:srgbClr val="1C1B1C"/>
                </a:solidFill>
                <a:latin typeface="Arial Black"/>
                <a:cs typeface="Arial Black"/>
              </a:rPr>
              <a:t>the</a:t>
            </a:r>
            <a:r>
              <a:rPr sz="1500" spc="-150" dirty="0">
                <a:solidFill>
                  <a:srgbClr val="1C1B1C"/>
                </a:solidFill>
                <a:latin typeface="Arial Black"/>
                <a:cs typeface="Arial Black"/>
              </a:rPr>
              <a:t> </a:t>
            </a:r>
            <a:r>
              <a:rPr sz="1500" spc="-25" dirty="0">
                <a:solidFill>
                  <a:srgbClr val="1C1B1C"/>
                </a:solidFill>
                <a:latin typeface="Arial Black"/>
                <a:cs typeface="Arial Black"/>
              </a:rPr>
              <a:t>job </a:t>
            </a:r>
            <a:r>
              <a:rPr sz="1500" spc="-10" dirty="0">
                <a:solidFill>
                  <a:srgbClr val="1C1B1C"/>
                </a:solidFill>
                <a:latin typeface="Arial Black"/>
                <a:cs typeface="Arial Black"/>
              </a:rPr>
              <a:t>site.</a:t>
            </a:r>
            <a:endParaRPr sz="1500">
              <a:latin typeface="Arial Black"/>
              <a:cs typeface="Arial Black"/>
            </a:endParaRPr>
          </a:p>
          <a:p>
            <a:pPr marL="12700" marR="5080">
              <a:lnSpc>
                <a:spcPts val="1400"/>
              </a:lnSpc>
              <a:spcBef>
                <a:spcPts val="1465"/>
              </a:spcBef>
            </a:pPr>
            <a:r>
              <a:rPr sz="1300" dirty="0">
                <a:solidFill>
                  <a:srgbClr val="1C1B1C"/>
                </a:solidFill>
                <a:latin typeface="Lucida Sans Unicode"/>
                <a:cs typeface="Lucida Sans Unicode"/>
              </a:rPr>
              <a:t>By</a:t>
            </a:r>
            <a:r>
              <a:rPr sz="1300" spc="-15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1C1B1C"/>
                </a:solidFill>
                <a:latin typeface="Lucida Sans Unicode"/>
                <a:cs typeface="Lucida Sans Unicode"/>
              </a:rPr>
              <a:t>bringing</a:t>
            </a:r>
            <a:r>
              <a:rPr sz="1300" spc="-10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spc="155" dirty="0">
                <a:solidFill>
                  <a:srgbClr val="1C1B1C"/>
                </a:solidFill>
                <a:latin typeface="Lucida Sans Unicode"/>
                <a:cs typeface="Lucida Sans Unicode"/>
              </a:rPr>
              <a:t>a</a:t>
            </a:r>
            <a:r>
              <a:rPr sz="1300" spc="-10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spc="50" dirty="0">
                <a:solidFill>
                  <a:srgbClr val="1C1B1C"/>
                </a:solidFill>
                <a:latin typeface="Lucida Sans Unicode"/>
                <a:cs typeface="Lucida Sans Unicode"/>
              </a:rPr>
              <a:t>company's</a:t>
            </a:r>
            <a:r>
              <a:rPr sz="1300" spc="-10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1C1B1C"/>
                </a:solidFill>
                <a:latin typeface="Lucida Sans Unicode"/>
                <a:cs typeface="Lucida Sans Unicode"/>
              </a:rPr>
              <a:t>training</a:t>
            </a:r>
            <a:r>
              <a:rPr sz="1300" spc="-10" dirty="0">
                <a:solidFill>
                  <a:srgbClr val="1C1B1C"/>
                </a:solidFill>
                <a:latin typeface="Lucida Sans Unicode"/>
                <a:cs typeface="Lucida Sans Unicode"/>
              </a:rPr>
              <a:t> facility </a:t>
            </a:r>
            <a:r>
              <a:rPr sz="1300" dirty="0">
                <a:solidFill>
                  <a:srgbClr val="1C1B1C"/>
                </a:solidFill>
                <a:latin typeface="Lucida Sans Unicode"/>
                <a:cs typeface="Lucida Sans Unicode"/>
              </a:rPr>
              <a:t>to</a:t>
            </a:r>
            <a:r>
              <a:rPr sz="1300" spc="-25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spc="155" dirty="0">
                <a:solidFill>
                  <a:srgbClr val="1C1B1C"/>
                </a:solidFill>
                <a:latin typeface="Lucida Sans Unicode"/>
                <a:cs typeface="Lucida Sans Unicode"/>
              </a:rPr>
              <a:t>a</a:t>
            </a:r>
            <a:r>
              <a:rPr sz="1300" spc="-25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1C1B1C"/>
                </a:solidFill>
                <a:latin typeface="Lucida Sans Unicode"/>
                <a:cs typeface="Lucida Sans Unicode"/>
              </a:rPr>
              <a:t>community,</a:t>
            </a:r>
            <a:r>
              <a:rPr sz="1300" spc="-25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spc="65" dirty="0">
                <a:solidFill>
                  <a:srgbClr val="1C1B1C"/>
                </a:solidFill>
                <a:latin typeface="Lucida Sans Unicode"/>
                <a:cs typeface="Lucida Sans Unicode"/>
              </a:rPr>
              <a:t>we</a:t>
            </a:r>
            <a:r>
              <a:rPr sz="1300" spc="-20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spc="100" dirty="0">
                <a:solidFill>
                  <a:srgbClr val="1C1B1C"/>
                </a:solidFill>
                <a:latin typeface="Lucida Sans Unicode"/>
                <a:cs typeface="Lucida Sans Unicode"/>
              </a:rPr>
              <a:t>can</a:t>
            </a:r>
            <a:r>
              <a:rPr sz="1300" spc="-25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dirty="0">
                <a:solidFill>
                  <a:srgbClr val="1C1B1C"/>
                </a:solidFill>
                <a:latin typeface="Lucida Sans Unicode"/>
                <a:cs typeface="Lucida Sans Unicode"/>
              </a:rPr>
              <a:t>build</a:t>
            </a:r>
            <a:r>
              <a:rPr sz="1300" spc="-25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spc="155" dirty="0">
                <a:solidFill>
                  <a:srgbClr val="1C1B1C"/>
                </a:solidFill>
                <a:latin typeface="Lucida Sans Unicode"/>
                <a:cs typeface="Lucida Sans Unicode"/>
              </a:rPr>
              <a:t>a</a:t>
            </a:r>
            <a:r>
              <a:rPr sz="1300" spc="-25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1C1B1C"/>
                </a:solidFill>
                <a:latin typeface="Lucida Sans Unicode"/>
                <a:cs typeface="Lucida Sans Unicode"/>
              </a:rPr>
              <a:t>local </a:t>
            </a:r>
            <a:r>
              <a:rPr sz="1300" dirty="0">
                <a:solidFill>
                  <a:srgbClr val="1C1B1C"/>
                </a:solidFill>
                <a:latin typeface="Lucida Sans Unicode"/>
                <a:cs typeface="Lucida Sans Unicode"/>
              </a:rPr>
              <a:t>talent</a:t>
            </a:r>
            <a:r>
              <a:rPr sz="1300" spc="110" dirty="0">
                <a:solidFill>
                  <a:srgbClr val="1C1B1C"/>
                </a:solidFill>
                <a:latin typeface="Lucida Sans Unicode"/>
                <a:cs typeface="Lucida Sans Unicode"/>
              </a:rPr>
              <a:t> </a:t>
            </a:r>
            <a:r>
              <a:rPr sz="1300" spc="-10" dirty="0">
                <a:solidFill>
                  <a:srgbClr val="1C1B1C"/>
                </a:solidFill>
                <a:latin typeface="Lucida Sans Unicode"/>
                <a:cs typeface="Lucida Sans Unicode"/>
                <a:hlinkClick r:id="rId5"/>
              </a:rPr>
              <a:t>pipeline.</a:t>
            </a:r>
            <a:endParaRPr sz="13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2988310"/>
          </a:xfrm>
          <a:custGeom>
            <a:avLst/>
            <a:gdLst/>
            <a:ahLst/>
            <a:cxnLst/>
            <a:rect l="l" t="t" r="r" b="b"/>
            <a:pathLst>
              <a:path w="9144000" h="2988310">
                <a:moveTo>
                  <a:pt x="0" y="2988224"/>
                </a:moveTo>
                <a:lnTo>
                  <a:pt x="9143999" y="2988224"/>
                </a:lnTo>
                <a:lnTo>
                  <a:pt x="9143999" y="0"/>
                </a:lnTo>
                <a:lnTo>
                  <a:pt x="0" y="0"/>
                </a:lnTo>
                <a:lnTo>
                  <a:pt x="0" y="298822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50"/>
            <a:ext cx="9144000" cy="5143500"/>
            <a:chOff x="0" y="-50"/>
            <a:chExt cx="9144000" cy="5143500"/>
          </a:xfrm>
        </p:grpSpPr>
        <p:sp>
          <p:nvSpPr>
            <p:cNvPr id="4" name="object 4"/>
            <p:cNvSpPr/>
            <p:nvPr/>
          </p:nvSpPr>
          <p:spPr>
            <a:xfrm>
              <a:off x="0" y="2988224"/>
              <a:ext cx="9144000" cy="2155825"/>
            </a:xfrm>
            <a:custGeom>
              <a:avLst/>
              <a:gdLst/>
              <a:ahLst/>
              <a:cxnLst/>
              <a:rect l="l" t="t" r="r" b="b"/>
              <a:pathLst>
                <a:path w="9144000" h="2155825">
                  <a:moveTo>
                    <a:pt x="0" y="0"/>
                  </a:moveTo>
                  <a:lnTo>
                    <a:pt x="9143999" y="0"/>
                  </a:lnTo>
                  <a:lnTo>
                    <a:pt x="9143999" y="2155199"/>
                  </a:lnTo>
                  <a:lnTo>
                    <a:pt x="0" y="21551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20" y="0"/>
              <a:ext cx="9141959" cy="29813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849" y="-50"/>
              <a:ext cx="9132570" cy="2981960"/>
            </a:xfrm>
            <a:custGeom>
              <a:avLst/>
              <a:gdLst/>
              <a:ahLst/>
              <a:cxnLst/>
              <a:rect l="l" t="t" r="r" b="b"/>
              <a:pathLst>
                <a:path w="9132570" h="2981960">
                  <a:moveTo>
                    <a:pt x="9132299" y="2981399"/>
                  </a:moveTo>
                  <a:lnTo>
                    <a:pt x="0" y="2981399"/>
                  </a:lnTo>
                  <a:lnTo>
                    <a:pt x="0" y="0"/>
                  </a:lnTo>
                  <a:lnTo>
                    <a:pt x="9132299" y="0"/>
                  </a:lnTo>
                  <a:lnTo>
                    <a:pt x="9132299" y="2981399"/>
                  </a:lnTo>
                  <a:close/>
                </a:path>
              </a:pathLst>
            </a:custGeom>
            <a:solidFill>
              <a:srgbClr val="000000">
                <a:alpha val="250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55281" y="1552358"/>
              <a:ext cx="7012305" cy="3425190"/>
            </a:xfrm>
            <a:custGeom>
              <a:avLst/>
              <a:gdLst/>
              <a:ahLst/>
              <a:cxnLst/>
              <a:rect l="l" t="t" r="r" b="b"/>
              <a:pathLst>
                <a:path w="7012305" h="3425190">
                  <a:moveTo>
                    <a:pt x="1696821" y="12"/>
                  </a:moveTo>
                  <a:lnTo>
                    <a:pt x="282816" y="0"/>
                  </a:lnTo>
                  <a:lnTo>
                    <a:pt x="236943" y="3695"/>
                  </a:lnTo>
                  <a:lnTo>
                    <a:pt x="193433" y="14414"/>
                  </a:lnTo>
                  <a:lnTo>
                    <a:pt x="152857" y="31559"/>
                  </a:lnTo>
                  <a:lnTo>
                    <a:pt x="115798" y="54559"/>
                  </a:lnTo>
                  <a:lnTo>
                    <a:pt x="82842" y="82829"/>
                  </a:lnTo>
                  <a:lnTo>
                    <a:pt x="54571" y="115785"/>
                  </a:lnTo>
                  <a:lnTo>
                    <a:pt x="31572" y="152831"/>
                  </a:lnTo>
                  <a:lnTo>
                    <a:pt x="14427" y="193408"/>
                  </a:lnTo>
                  <a:lnTo>
                    <a:pt x="3708" y="236931"/>
                  </a:lnTo>
                  <a:lnTo>
                    <a:pt x="12" y="282803"/>
                  </a:lnTo>
                  <a:lnTo>
                    <a:pt x="0" y="3424796"/>
                  </a:lnTo>
                  <a:lnTo>
                    <a:pt x="1414005" y="3424796"/>
                  </a:lnTo>
                  <a:lnTo>
                    <a:pt x="1459877" y="3421100"/>
                  </a:lnTo>
                  <a:lnTo>
                    <a:pt x="1503400" y="3410381"/>
                  </a:lnTo>
                  <a:lnTo>
                    <a:pt x="1543977" y="3393236"/>
                  </a:lnTo>
                  <a:lnTo>
                    <a:pt x="1581023" y="3370237"/>
                  </a:lnTo>
                  <a:lnTo>
                    <a:pt x="1613979" y="3341967"/>
                  </a:lnTo>
                  <a:lnTo>
                    <a:pt x="1642249" y="3309010"/>
                  </a:lnTo>
                  <a:lnTo>
                    <a:pt x="1665249" y="3271951"/>
                  </a:lnTo>
                  <a:lnTo>
                    <a:pt x="1682394" y="3231375"/>
                  </a:lnTo>
                  <a:lnTo>
                    <a:pt x="1693113" y="3187865"/>
                  </a:lnTo>
                  <a:lnTo>
                    <a:pt x="1696808" y="3141992"/>
                  </a:lnTo>
                  <a:lnTo>
                    <a:pt x="1696821" y="12"/>
                  </a:lnTo>
                  <a:close/>
                </a:path>
                <a:path w="7012305" h="3425190">
                  <a:moveTo>
                    <a:pt x="3468611" y="12"/>
                  </a:moveTo>
                  <a:lnTo>
                    <a:pt x="2054606" y="0"/>
                  </a:lnTo>
                  <a:lnTo>
                    <a:pt x="2008733" y="3695"/>
                  </a:lnTo>
                  <a:lnTo>
                    <a:pt x="1965210" y="14414"/>
                  </a:lnTo>
                  <a:lnTo>
                    <a:pt x="1924634" y="31559"/>
                  </a:lnTo>
                  <a:lnTo>
                    <a:pt x="1887588" y="54559"/>
                  </a:lnTo>
                  <a:lnTo>
                    <a:pt x="1854631" y="82829"/>
                  </a:lnTo>
                  <a:lnTo>
                    <a:pt x="1826361" y="115785"/>
                  </a:lnTo>
                  <a:lnTo>
                    <a:pt x="1803361" y="152831"/>
                  </a:lnTo>
                  <a:lnTo>
                    <a:pt x="1786216" y="193408"/>
                  </a:lnTo>
                  <a:lnTo>
                    <a:pt x="1775498" y="236931"/>
                  </a:lnTo>
                  <a:lnTo>
                    <a:pt x="1771802" y="282803"/>
                  </a:lnTo>
                  <a:lnTo>
                    <a:pt x="1771789" y="3424796"/>
                  </a:lnTo>
                  <a:lnTo>
                    <a:pt x="3185795" y="3424796"/>
                  </a:lnTo>
                  <a:lnTo>
                    <a:pt x="3231667" y="3421100"/>
                  </a:lnTo>
                  <a:lnTo>
                    <a:pt x="3275177" y="3410381"/>
                  </a:lnTo>
                  <a:lnTo>
                    <a:pt x="3315754" y="3393236"/>
                  </a:lnTo>
                  <a:lnTo>
                    <a:pt x="3352812" y="3370237"/>
                  </a:lnTo>
                  <a:lnTo>
                    <a:pt x="3385769" y="3341967"/>
                  </a:lnTo>
                  <a:lnTo>
                    <a:pt x="3414039" y="3309010"/>
                  </a:lnTo>
                  <a:lnTo>
                    <a:pt x="3437039" y="3271951"/>
                  </a:lnTo>
                  <a:lnTo>
                    <a:pt x="3454184" y="3231375"/>
                  </a:lnTo>
                  <a:lnTo>
                    <a:pt x="3464903" y="3187865"/>
                  </a:lnTo>
                  <a:lnTo>
                    <a:pt x="3468598" y="3141992"/>
                  </a:lnTo>
                  <a:lnTo>
                    <a:pt x="3468611" y="12"/>
                  </a:lnTo>
                  <a:close/>
                </a:path>
                <a:path w="7012305" h="3425190">
                  <a:moveTo>
                    <a:pt x="5240426" y="12"/>
                  </a:moveTo>
                  <a:lnTo>
                    <a:pt x="3826421" y="0"/>
                  </a:lnTo>
                  <a:lnTo>
                    <a:pt x="3780548" y="3695"/>
                  </a:lnTo>
                  <a:lnTo>
                    <a:pt x="3737025" y="14414"/>
                  </a:lnTo>
                  <a:lnTo>
                    <a:pt x="3696449" y="31559"/>
                  </a:lnTo>
                  <a:lnTo>
                    <a:pt x="3659390" y="54559"/>
                  </a:lnTo>
                  <a:lnTo>
                    <a:pt x="3626447" y="82829"/>
                  </a:lnTo>
                  <a:lnTo>
                    <a:pt x="3598176" y="115785"/>
                  </a:lnTo>
                  <a:lnTo>
                    <a:pt x="3575177" y="152831"/>
                  </a:lnTo>
                  <a:lnTo>
                    <a:pt x="3558032" y="193408"/>
                  </a:lnTo>
                  <a:lnTo>
                    <a:pt x="3547313" y="236931"/>
                  </a:lnTo>
                  <a:lnTo>
                    <a:pt x="3543617" y="282803"/>
                  </a:lnTo>
                  <a:lnTo>
                    <a:pt x="3543592" y="3424796"/>
                  </a:lnTo>
                  <a:lnTo>
                    <a:pt x="4957610" y="3424796"/>
                  </a:lnTo>
                  <a:lnTo>
                    <a:pt x="5003482" y="3421100"/>
                  </a:lnTo>
                  <a:lnTo>
                    <a:pt x="5046992" y="3410381"/>
                  </a:lnTo>
                  <a:lnTo>
                    <a:pt x="5087569" y="3393236"/>
                  </a:lnTo>
                  <a:lnTo>
                    <a:pt x="5124628" y="3370237"/>
                  </a:lnTo>
                  <a:lnTo>
                    <a:pt x="5157584" y="3341967"/>
                  </a:lnTo>
                  <a:lnTo>
                    <a:pt x="5185842" y="3309010"/>
                  </a:lnTo>
                  <a:lnTo>
                    <a:pt x="5208841" y="3271951"/>
                  </a:lnTo>
                  <a:lnTo>
                    <a:pt x="5225999" y="3231375"/>
                  </a:lnTo>
                  <a:lnTo>
                    <a:pt x="5236705" y="3187865"/>
                  </a:lnTo>
                  <a:lnTo>
                    <a:pt x="5240413" y="3141992"/>
                  </a:lnTo>
                  <a:lnTo>
                    <a:pt x="5240426" y="12"/>
                  </a:lnTo>
                  <a:close/>
                </a:path>
                <a:path w="7012305" h="3425190">
                  <a:moveTo>
                    <a:pt x="7012229" y="12"/>
                  </a:moveTo>
                  <a:lnTo>
                    <a:pt x="5598223" y="0"/>
                  </a:lnTo>
                  <a:lnTo>
                    <a:pt x="5552351" y="3695"/>
                  </a:lnTo>
                  <a:lnTo>
                    <a:pt x="5508828" y="14414"/>
                  </a:lnTo>
                  <a:lnTo>
                    <a:pt x="5468251" y="31559"/>
                  </a:lnTo>
                  <a:lnTo>
                    <a:pt x="5431193" y="54559"/>
                  </a:lnTo>
                  <a:lnTo>
                    <a:pt x="5398249" y="82829"/>
                  </a:lnTo>
                  <a:lnTo>
                    <a:pt x="5369979" y="115785"/>
                  </a:lnTo>
                  <a:lnTo>
                    <a:pt x="5346979" y="152831"/>
                  </a:lnTo>
                  <a:lnTo>
                    <a:pt x="5329834" y="193408"/>
                  </a:lnTo>
                  <a:lnTo>
                    <a:pt x="5319115" y="236931"/>
                  </a:lnTo>
                  <a:lnTo>
                    <a:pt x="5315407" y="282803"/>
                  </a:lnTo>
                  <a:lnTo>
                    <a:pt x="5315394" y="3424796"/>
                  </a:lnTo>
                  <a:lnTo>
                    <a:pt x="6729412" y="3424796"/>
                  </a:lnTo>
                  <a:lnTo>
                    <a:pt x="6775285" y="3421100"/>
                  </a:lnTo>
                  <a:lnTo>
                    <a:pt x="6818795" y="3410381"/>
                  </a:lnTo>
                  <a:lnTo>
                    <a:pt x="6859371" y="3393236"/>
                  </a:lnTo>
                  <a:lnTo>
                    <a:pt x="6896430" y="3370237"/>
                  </a:lnTo>
                  <a:lnTo>
                    <a:pt x="6929374" y="3341967"/>
                  </a:lnTo>
                  <a:lnTo>
                    <a:pt x="6957644" y="3309010"/>
                  </a:lnTo>
                  <a:lnTo>
                    <a:pt x="6980644" y="3271951"/>
                  </a:lnTo>
                  <a:lnTo>
                    <a:pt x="6997789" y="3231375"/>
                  </a:lnTo>
                  <a:lnTo>
                    <a:pt x="7008508" y="3187865"/>
                  </a:lnTo>
                  <a:lnTo>
                    <a:pt x="7012216" y="3141992"/>
                  </a:lnTo>
                  <a:lnTo>
                    <a:pt x="7012229" y="12"/>
                  </a:lnTo>
                  <a:close/>
                </a:path>
              </a:pathLst>
            </a:custGeom>
            <a:solidFill>
              <a:srgbClr val="212B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45057" y="1808598"/>
            <a:ext cx="1384300" cy="12934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solidFill>
                  <a:srgbClr val="FFFFFF"/>
                </a:solidFill>
                <a:latin typeface="Arial Black"/>
                <a:cs typeface="Arial Black"/>
              </a:rPr>
              <a:t>MANUFACTURING</a:t>
            </a:r>
            <a:endParaRPr sz="1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00">
              <a:latin typeface="Arial Black"/>
              <a:cs typeface="Arial Black"/>
            </a:endParaRPr>
          </a:p>
          <a:p>
            <a:pPr marL="13335" marR="123189" indent="79375">
              <a:lnSpc>
                <a:spcPct val="100000"/>
              </a:lnSpc>
              <a:buSzPct val="125000"/>
              <a:buFont typeface="Arial Black"/>
              <a:buChar char="-"/>
              <a:tabLst>
                <a:tab pos="92710" algn="l"/>
              </a:tabLst>
            </a:pPr>
            <a:r>
              <a:rPr sz="800" spc="55" dirty="0">
                <a:solidFill>
                  <a:srgbClr val="FFFFFF"/>
                </a:solidFill>
                <a:latin typeface="Tahoma"/>
                <a:cs typeface="Tahoma"/>
              </a:rPr>
              <a:t>MSSC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Certiﬁed</a:t>
            </a:r>
            <a:r>
              <a:rPr sz="800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Logistics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Technician</a:t>
            </a:r>
            <a:r>
              <a:rPr sz="800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(CLT)</a:t>
            </a:r>
            <a:endParaRPr sz="800">
              <a:latin typeface="Tahoma"/>
              <a:cs typeface="Tahoma"/>
            </a:endParaRPr>
          </a:p>
          <a:p>
            <a:pPr marL="13335" marR="316865" indent="63500">
              <a:lnSpc>
                <a:spcPct val="100000"/>
              </a:lnSpc>
              <a:spcBef>
                <a:spcPts val="10"/>
              </a:spcBef>
              <a:buChar char="-"/>
              <a:tabLst>
                <a:tab pos="76835" algn="l"/>
              </a:tabLst>
            </a:pPr>
            <a:r>
              <a:rPr sz="800" spc="55" dirty="0">
                <a:solidFill>
                  <a:srgbClr val="FFFFFF"/>
                </a:solidFill>
                <a:latin typeface="Tahoma"/>
                <a:cs typeface="Tahoma"/>
              </a:rPr>
              <a:t>MSSC</a:t>
            </a:r>
            <a:r>
              <a:rPr sz="8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Certiﬁed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Production</a:t>
            </a:r>
            <a:r>
              <a:rPr sz="800" spc="1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Technician (CPT)</a:t>
            </a:r>
            <a:endParaRPr sz="800">
              <a:latin typeface="Tahoma"/>
              <a:cs typeface="Tahoma"/>
            </a:endParaRPr>
          </a:p>
          <a:p>
            <a:pPr marL="13335" marR="389890" indent="63500">
              <a:lnSpc>
                <a:spcPct val="100000"/>
              </a:lnSpc>
              <a:buChar char="-"/>
              <a:tabLst>
                <a:tab pos="76835" algn="l"/>
              </a:tabLst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NC3</a:t>
            </a:r>
            <a:r>
              <a:rPr sz="800" spc="-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manufacturing certiﬁcations</a:t>
            </a:r>
            <a:endParaRPr sz="8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45886" y="3442095"/>
            <a:ext cx="12547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-80" dirty="0">
                <a:solidFill>
                  <a:srgbClr val="FFFFFF"/>
                </a:solidFill>
                <a:latin typeface="Arial Black"/>
                <a:cs typeface="Arial Black"/>
              </a:rPr>
              <a:t>Example</a:t>
            </a:r>
            <a:r>
              <a:rPr sz="8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65" dirty="0">
                <a:solidFill>
                  <a:srgbClr val="FFFFFF"/>
                </a:solidFill>
                <a:latin typeface="Arial Black"/>
                <a:cs typeface="Arial Black"/>
              </a:rPr>
              <a:t>Transfr</a:t>
            </a:r>
            <a:r>
              <a:rPr sz="8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Arial Black"/>
                <a:cs typeface="Arial Black"/>
              </a:rPr>
              <a:t>Modules </a:t>
            </a:r>
            <a:r>
              <a:rPr sz="800" spc="-10" dirty="0">
                <a:solidFill>
                  <a:srgbClr val="FFFFFF"/>
                </a:solidFill>
                <a:latin typeface="Arial Black"/>
                <a:cs typeface="Arial Black"/>
              </a:rPr>
              <a:t>Include: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1056" y="3807855"/>
            <a:ext cx="106235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345" indent="-208279">
              <a:lnSpc>
                <a:spcPct val="100000"/>
              </a:lnSpc>
              <a:spcBef>
                <a:spcPts val="100"/>
              </a:spcBef>
              <a:buChar char="-"/>
              <a:tabLst>
                <a:tab pos="220345" algn="l"/>
                <a:tab pos="220979" algn="l"/>
              </a:tabLst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Plant</a:t>
            </a:r>
            <a:r>
              <a:rPr sz="800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Safety</a:t>
            </a:r>
            <a:endParaRPr sz="800">
              <a:latin typeface="Tahoma"/>
              <a:cs typeface="Tahoma"/>
            </a:endParaRPr>
          </a:p>
          <a:p>
            <a:pPr marL="220345" marR="182245" indent="-208279">
              <a:lnSpc>
                <a:spcPct val="100000"/>
              </a:lnSpc>
              <a:buChar char="-"/>
              <a:tabLst>
                <a:tab pos="220345" algn="l"/>
                <a:tab pos="220979" algn="l"/>
              </a:tabLst>
            </a:pP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Precision Measurement</a:t>
            </a:r>
            <a:endParaRPr sz="800">
              <a:latin typeface="Tahoma"/>
              <a:cs typeface="Tahoma"/>
            </a:endParaRPr>
          </a:p>
          <a:p>
            <a:pPr marL="220345" indent="-208279">
              <a:lnSpc>
                <a:spcPct val="100000"/>
              </a:lnSpc>
              <a:buChar char="-"/>
              <a:tabLst>
                <a:tab pos="220345" algn="l"/>
                <a:tab pos="220979" algn="l"/>
              </a:tabLst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Blueprint</a:t>
            </a:r>
            <a:r>
              <a:rPr sz="800" spc="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Reading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14593" y="169315"/>
            <a:ext cx="166116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10" dirty="0">
                <a:solidFill>
                  <a:srgbClr val="FFFFFF"/>
                </a:solidFill>
              </a:rPr>
              <a:t>Industry</a:t>
            </a:r>
            <a:endParaRPr sz="3200"/>
          </a:p>
        </p:txBody>
      </p:sp>
      <p:sp>
        <p:nvSpPr>
          <p:cNvPr id="12" name="object 12"/>
          <p:cNvSpPr txBox="1"/>
          <p:nvPr/>
        </p:nvSpPr>
        <p:spPr>
          <a:xfrm>
            <a:off x="514593" y="559459"/>
            <a:ext cx="24676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-80" dirty="0">
                <a:solidFill>
                  <a:srgbClr val="FFFFFF"/>
                </a:solidFill>
                <a:latin typeface="Arial Black"/>
                <a:cs typeface="Arial Black"/>
              </a:rPr>
              <a:t>Credentials</a:t>
            </a:r>
            <a:endParaRPr sz="32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801994" y="1806127"/>
            <a:ext cx="12668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0" dirty="0">
                <a:solidFill>
                  <a:srgbClr val="FFFFFF"/>
                </a:solidFill>
                <a:latin typeface="Arial Black"/>
                <a:cs typeface="Arial Black"/>
              </a:rPr>
              <a:t>MECHATRONICS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573807" y="1806133"/>
            <a:ext cx="10439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solidFill>
                  <a:srgbClr val="FFFFFF"/>
                </a:solidFill>
                <a:latin typeface="Arial Black"/>
                <a:cs typeface="Arial Black"/>
              </a:rPr>
              <a:t>AUTOMOTIVE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30757" y="1806127"/>
            <a:ext cx="1252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5" dirty="0">
                <a:solidFill>
                  <a:srgbClr val="FFFFFF"/>
                </a:solidFill>
                <a:latin typeface="Arial Black"/>
                <a:cs typeface="Arial Black"/>
              </a:rPr>
              <a:t>CONSTRUCTION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10037" y="2220165"/>
            <a:ext cx="1261110" cy="8915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0805" indent="-78740">
              <a:lnSpc>
                <a:spcPts val="1150"/>
              </a:lnSpc>
              <a:buSzPct val="125000"/>
              <a:buFont typeface="Arial Black"/>
              <a:buChar char="-"/>
              <a:tabLst>
                <a:tab pos="91440" algn="l"/>
              </a:tabLst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Siemens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Level</a:t>
            </a:r>
            <a:r>
              <a:rPr sz="8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35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 Certiﬁed</a:t>
            </a:r>
            <a:endParaRPr sz="800">
              <a:latin typeface="Tahoma"/>
              <a:cs typeface="Tahoma"/>
            </a:endParaRPr>
          </a:p>
          <a:p>
            <a:pPr marL="12700" marR="275590">
              <a:lnSpc>
                <a:spcPct val="100000"/>
              </a:lnSpc>
              <a:spcBef>
                <a:spcPts val="5"/>
              </a:spcBef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Mechatronic</a:t>
            </a:r>
            <a:r>
              <a:rPr sz="800" spc="2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System Assistant</a:t>
            </a:r>
            <a:endParaRPr sz="800">
              <a:latin typeface="Tahoma"/>
              <a:cs typeface="Tahoma"/>
            </a:endParaRPr>
          </a:p>
          <a:p>
            <a:pPr marL="12700" marR="56515" indent="63500">
              <a:lnSpc>
                <a:spcPct val="100000"/>
              </a:lnSpc>
              <a:buChar char="-"/>
              <a:tabLst>
                <a:tab pos="76200" algn="l"/>
              </a:tabLst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Smart</a:t>
            </a:r>
            <a:r>
              <a:rPr sz="800" spc="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Automation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Certiﬁcation</a:t>
            </a:r>
            <a:r>
              <a:rPr sz="800" spc="3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Alliance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(SACA)</a:t>
            </a:r>
            <a:r>
              <a:rPr sz="800" spc="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Certiﬁed</a:t>
            </a:r>
            <a:r>
              <a:rPr sz="800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Industry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4.0</a:t>
            </a:r>
            <a:r>
              <a:rPr sz="8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Associate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810037" y="3085797"/>
            <a:ext cx="95440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NC3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mechatronics certiﬁcations</a:t>
            </a:r>
            <a:endParaRPr sz="800">
              <a:latin typeface="Tahoma"/>
              <a:cs typeface="Tahoma"/>
            </a:endParaRPr>
          </a:p>
          <a:p>
            <a:pPr marL="12700" marR="94615">
              <a:lnSpc>
                <a:spcPct val="100000"/>
              </a:lnSpc>
              <a:spcBef>
                <a:spcPts val="960"/>
              </a:spcBef>
            </a:pPr>
            <a:r>
              <a:rPr sz="800" spc="-80" dirty="0">
                <a:solidFill>
                  <a:srgbClr val="FFFFFF"/>
                </a:solidFill>
                <a:latin typeface="Arial Black"/>
                <a:cs typeface="Arial Black"/>
              </a:rPr>
              <a:t>Example</a:t>
            </a:r>
            <a:r>
              <a:rPr sz="8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 Black"/>
                <a:cs typeface="Arial Black"/>
              </a:rPr>
              <a:t>Transfr </a:t>
            </a:r>
            <a:r>
              <a:rPr sz="800" spc="-60" dirty="0">
                <a:solidFill>
                  <a:srgbClr val="FFFFFF"/>
                </a:solidFill>
                <a:latin typeface="Arial Black"/>
                <a:cs typeface="Arial Black"/>
              </a:rPr>
              <a:t>Modules</a:t>
            </a:r>
            <a:r>
              <a:rPr sz="800" spc="-55" dirty="0">
                <a:solidFill>
                  <a:srgbClr val="FFFFFF"/>
                </a:solidFill>
                <a:latin typeface="Arial Black"/>
                <a:cs typeface="Arial Black"/>
              </a:rPr>
              <a:t> Include: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45206" y="3817317"/>
            <a:ext cx="8851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345" marR="5080" indent="-208279">
              <a:lnSpc>
                <a:spcPct val="100000"/>
              </a:lnSpc>
              <a:spcBef>
                <a:spcPts val="100"/>
              </a:spcBef>
              <a:tabLst>
                <a:tab pos="220345" algn="l"/>
              </a:tabLst>
            </a:pPr>
            <a:r>
              <a:rPr sz="800" spc="-5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	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Precision Measurement</a:t>
            </a:r>
            <a:endParaRPr sz="800">
              <a:latin typeface="Tahoma"/>
              <a:cs typeface="Tahoma"/>
            </a:endParaRPr>
          </a:p>
          <a:p>
            <a:pPr marL="220345" indent="-208279">
              <a:lnSpc>
                <a:spcPct val="100000"/>
              </a:lnSpc>
              <a:buChar char="-"/>
              <a:tabLst>
                <a:tab pos="220345" algn="l"/>
                <a:tab pos="220979" algn="l"/>
              </a:tabLst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Plant</a:t>
            </a:r>
            <a:r>
              <a:rPr sz="800" spc="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Safety</a:t>
            </a:r>
            <a:endParaRPr sz="800">
              <a:latin typeface="Tahoma"/>
              <a:cs typeface="Tahoma"/>
            </a:endParaRPr>
          </a:p>
          <a:p>
            <a:pPr marL="220345" indent="-208279">
              <a:lnSpc>
                <a:spcPct val="100000"/>
              </a:lnSpc>
              <a:buChar char="-"/>
              <a:tabLst>
                <a:tab pos="220345" algn="l"/>
                <a:tab pos="220979" algn="l"/>
              </a:tabLst>
            </a:pP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Mechatronics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713271" y="2202486"/>
            <a:ext cx="4559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345" indent="-208279">
              <a:lnSpc>
                <a:spcPct val="100000"/>
              </a:lnSpc>
              <a:spcBef>
                <a:spcPts val="100"/>
              </a:spcBef>
              <a:buChar char="-"/>
              <a:tabLst>
                <a:tab pos="220345" algn="l"/>
                <a:tab pos="220979" algn="l"/>
              </a:tabLst>
            </a:pP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ASE</a:t>
            </a:r>
            <a:endParaRPr sz="800">
              <a:latin typeface="Tahoma"/>
              <a:cs typeface="Tahoma"/>
            </a:endParaRPr>
          </a:p>
          <a:p>
            <a:pPr marL="220345" indent="-208279">
              <a:lnSpc>
                <a:spcPct val="100000"/>
              </a:lnSpc>
              <a:buChar char="-"/>
              <a:tabLst>
                <a:tab pos="220345" algn="l"/>
                <a:tab pos="220979" algn="l"/>
              </a:tabLst>
            </a:pPr>
            <a:r>
              <a:rPr sz="800" spc="-20" dirty="0">
                <a:solidFill>
                  <a:srgbClr val="FFFFFF"/>
                </a:solidFill>
                <a:latin typeface="Tahoma"/>
                <a:cs typeface="Tahoma"/>
              </a:rPr>
              <a:t>ICAR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578101" y="3421685"/>
            <a:ext cx="86486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-80" dirty="0">
                <a:solidFill>
                  <a:srgbClr val="FFFFFF"/>
                </a:solidFill>
                <a:latin typeface="Arial Black"/>
                <a:cs typeface="Arial Black"/>
              </a:rPr>
              <a:t>Example</a:t>
            </a:r>
            <a:r>
              <a:rPr sz="8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Arial Black"/>
                <a:cs typeface="Arial Black"/>
              </a:rPr>
              <a:t>Transfr </a:t>
            </a:r>
            <a:r>
              <a:rPr sz="800" spc="-60" dirty="0">
                <a:solidFill>
                  <a:srgbClr val="FFFFFF"/>
                </a:solidFill>
                <a:latin typeface="Arial Black"/>
                <a:cs typeface="Arial Black"/>
              </a:rPr>
              <a:t>Modules</a:t>
            </a:r>
            <a:r>
              <a:rPr sz="800" spc="-55" dirty="0">
                <a:solidFill>
                  <a:srgbClr val="FFFFFF"/>
                </a:solidFill>
                <a:latin typeface="Arial Black"/>
                <a:cs typeface="Arial Black"/>
              </a:rPr>
              <a:t> Include: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13271" y="3787445"/>
            <a:ext cx="119380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345" marR="299085" indent="-208279">
              <a:lnSpc>
                <a:spcPct val="100000"/>
              </a:lnSpc>
              <a:spcBef>
                <a:spcPts val="100"/>
              </a:spcBef>
              <a:buChar char="-"/>
              <a:tabLst>
                <a:tab pos="220345" algn="l"/>
                <a:tab pos="220979" algn="l"/>
              </a:tabLst>
            </a:pP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Automotive Fundamentals</a:t>
            </a:r>
            <a:endParaRPr sz="800">
              <a:latin typeface="Tahoma"/>
              <a:cs typeface="Tahoma"/>
            </a:endParaRPr>
          </a:p>
          <a:p>
            <a:pPr marL="220345" indent="-208279">
              <a:lnSpc>
                <a:spcPct val="100000"/>
              </a:lnSpc>
              <a:buChar char="-"/>
              <a:tabLst>
                <a:tab pos="220345" algn="l"/>
                <a:tab pos="220979" algn="l"/>
              </a:tabLst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Auto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Body</a:t>
            </a:r>
            <a:r>
              <a:rPr sz="800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/</a:t>
            </a:r>
            <a:r>
              <a:rPr sz="800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Collision</a:t>
            </a:r>
            <a:endParaRPr sz="800">
              <a:latin typeface="Tahoma"/>
              <a:cs typeface="Tahoma"/>
            </a:endParaRPr>
          </a:p>
          <a:p>
            <a:pPr marL="220345" marR="313055" indent="-208279">
              <a:lnSpc>
                <a:spcPct val="100000"/>
              </a:lnSpc>
              <a:buChar char="-"/>
              <a:tabLst>
                <a:tab pos="220345" algn="l"/>
                <a:tab pos="220979" algn="l"/>
              </a:tabLst>
            </a:pP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Precision Measurement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81669" y="2197236"/>
            <a:ext cx="641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345" indent="-208279">
              <a:lnSpc>
                <a:spcPct val="100000"/>
              </a:lnSpc>
              <a:spcBef>
                <a:spcPts val="100"/>
              </a:spcBef>
              <a:buChar char="-"/>
              <a:tabLst>
                <a:tab pos="220345" algn="l"/>
                <a:tab pos="220979" algn="l"/>
              </a:tabLst>
            </a:pP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NCCER</a:t>
            </a:r>
            <a:endParaRPr sz="800">
              <a:latin typeface="Tahoma"/>
              <a:cs typeface="Tahoma"/>
            </a:endParaRPr>
          </a:p>
          <a:p>
            <a:pPr marL="220345" indent="-208279">
              <a:lnSpc>
                <a:spcPct val="100000"/>
              </a:lnSpc>
              <a:buChar char="-"/>
              <a:tabLst>
                <a:tab pos="220345" algn="l"/>
                <a:tab pos="220979" algn="l"/>
              </a:tabLst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OSHA</a:t>
            </a:r>
            <a:r>
              <a:rPr sz="8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10</a:t>
            </a:r>
            <a:endParaRPr sz="800">
              <a:latin typeface="Tahoma"/>
              <a:cs typeface="Tahoma"/>
            </a:endParaRPr>
          </a:p>
          <a:p>
            <a:pPr marL="220345" indent="-208279">
              <a:lnSpc>
                <a:spcPct val="100000"/>
              </a:lnSpc>
              <a:buChar char="-"/>
              <a:tabLst>
                <a:tab pos="220345" algn="l"/>
                <a:tab pos="220979" algn="l"/>
              </a:tabLst>
            </a:pPr>
            <a:r>
              <a:rPr sz="800" dirty="0">
                <a:solidFill>
                  <a:srgbClr val="FFFFFF"/>
                </a:solidFill>
                <a:latin typeface="Tahoma"/>
                <a:cs typeface="Tahoma"/>
              </a:rPr>
              <a:t>OSHA</a:t>
            </a:r>
            <a:r>
              <a:rPr sz="8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spc="-25" dirty="0">
                <a:solidFill>
                  <a:srgbClr val="FFFFFF"/>
                </a:solidFill>
                <a:latin typeface="Tahoma"/>
                <a:cs typeface="Tahoma"/>
              </a:rPr>
              <a:t>30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346500" y="3416435"/>
            <a:ext cx="12547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800" spc="-80" dirty="0">
                <a:solidFill>
                  <a:srgbClr val="FFFFFF"/>
                </a:solidFill>
                <a:latin typeface="Arial Black"/>
                <a:cs typeface="Arial Black"/>
              </a:rPr>
              <a:t>Example</a:t>
            </a:r>
            <a:r>
              <a:rPr sz="800" spc="-7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65" dirty="0">
                <a:solidFill>
                  <a:srgbClr val="FFFFFF"/>
                </a:solidFill>
                <a:latin typeface="Arial Black"/>
                <a:cs typeface="Arial Black"/>
              </a:rPr>
              <a:t>Transfr</a:t>
            </a:r>
            <a:r>
              <a:rPr sz="800" spc="-7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800" spc="-50" dirty="0">
                <a:solidFill>
                  <a:srgbClr val="FFFFFF"/>
                </a:solidFill>
                <a:latin typeface="Arial Black"/>
                <a:cs typeface="Arial Black"/>
              </a:rPr>
              <a:t>Modules </a:t>
            </a:r>
            <a:r>
              <a:rPr sz="800" spc="-10" dirty="0">
                <a:solidFill>
                  <a:srgbClr val="FFFFFF"/>
                </a:solidFill>
                <a:latin typeface="Arial Black"/>
                <a:cs typeface="Arial Black"/>
              </a:rPr>
              <a:t>Include:</a:t>
            </a:r>
            <a:endParaRPr sz="800">
              <a:latin typeface="Arial Black"/>
              <a:cs typeface="Arial Black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81669" y="3782195"/>
            <a:ext cx="8851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0345" marR="32384" indent="-208279">
              <a:lnSpc>
                <a:spcPct val="100000"/>
              </a:lnSpc>
              <a:spcBef>
                <a:spcPts val="100"/>
              </a:spcBef>
              <a:buChar char="-"/>
              <a:tabLst>
                <a:tab pos="220345" algn="l"/>
                <a:tab pos="220979" algn="l"/>
              </a:tabLst>
            </a:pP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Construction Safety</a:t>
            </a:r>
            <a:endParaRPr sz="800">
              <a:latin typeface="Tahoma"/>
              <a:cs typeface="Tahoma"/>
            </a:endParaRPr>
          </a:p>
          <a:p>
            <a:pPr marL="220345" marR="5080" indent="-208279">
              <a:lnSpc>
                <a:spcPct val="100000"/>
              </a:lnSpc>
              <a:buChar char="-"/>
              <a:tabLst>
                <a:tab pos="220345" algn="l"/>
                <a:tab pos="220979" algn="l"/>
              </a:tabLst>
            </a:pPr>
            <a:r>
              <a:rPr sz="800" spc="-10" dirty="0">
                <a:solidFill>
                  <a:srgbClr val="FFFFFF"/>
                </a:solidFill>
                <a:latin typeface="Tahoma"/>
                <a:cs typeface="Tahoma"/>
              </a:rPr>
              <a:t>Precision Measurement</a:t>
            </a:r>
            <a:endParaRPr sz="8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4587" y="1116236"/>
            <a:ext cx="197231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85" dirty="0">
                <a:solidFill>
                  <a:srgbClr val="FFFFFF"/>
                </a:solidFill>
                <a:latin typeface="Arial Black"/>
                <a:cs typeface="Arial Black"/>
              </a:rPr>
              <a:t>That</a:t>
            </a:r>
            <a:r>
              <a:rPr sz="11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90" dirty="0">
                <a:solidFill>
                  <a:srgbClr val="FFFFFF"/>
                </a:solidFill>
                <a:latin typeface="Arial Black"/>
                <a:cs typeface="Arial Black"/>
              </a:rPr>
              <a:t>Transfer</a:t>
            </a:r>
            <a:r>
              <a:rPr sz="11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95" dirty="0">
                <a:solidFill>
                  <a:srgbClr val="FFFFFF"/>
                </a:solidFill>
                <a:latin typeface="Arial Black"/>
                <a:cs typeface="Arial Black"/>
              </a:rPr>
              <a:t>Helps</a:t>
            </a:r>
            <a:r>
              <a:rPr sz="11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Arial Black"/>
                <a:cs typeface="Arial Black"/>
              </a:rPr>
              <a:t>Support:</a:t>
            </a:r>
            <a:endParaRPr sz="1100">
              <a:latin typeface="Arial Black"/>
              <a:cs typeface="Arial Black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122949" y="-114300"/>
            <a:ext cx="1135380" cy="5257800"/>
            <a:chOff x="8122949" y="-114300"/>
            <a:chExt cx="1135380" cy="5257800"/>
          </a:xfrm>
        </p:grpSpPr>
        <p:sp>
          <p:nvSpPr>
            <p:cNvPr id="27" name="object 27"/>
            <p:cNvSpPr/>
            <p:nvPr/>
          </p:nvSpPr>
          <p:spPr>
            <a:xfrm>
              <a:off x="8786746" y="0"/>
              <a:ext cx="357505" cy="364490"/>
            </a:xfrm>
            <a:custGeom>
              <a:avLst/>
              <a:gdLst/>
              <a:ahLst/>
              <a:cxnLst/>
              <a:rect l="l" t="t" r="r" b="b"/>
              <a:pathLst>
                <a:path w="357504" h="364490">
                  <a:moveTo>
                    <a:pt x="0" y="0"/>
                  </a:moveTo>
                  <a:lnTo>
                    <a:pt x="43033" y="26268"/>
                  </a:lnTo>
                  <a:lnTo>
                    <a:pt x="83933" y="54326"/>
                  </a:lnTo>
                  <a:lnTo>
                    <a:pt x="123427" y="84580"/>
                  </a:lnTo>
                  <a:lnTo>
                    <a:pt x="161420" y="116990"/>
                  </a:lnTo>
                  <a:lnTo>
                    <a:pt x="197817" y="151518"/>
                  </a:lnTo>
                  <a:lnTo>
                    <a:pt x="232339" y="187921"/>
                  </a:lnTo>
                  <a:lnTo>
                    <a:pt x="264745" y="225920"/>
                  </a:lnTo>
                  <a:lnTo>
                    <a:pt x="294994" y="265420"/>
                  </a:lnTo>
                  <a:lnTo>
                    <a:pt x="323048" y="306327"/>
                  </a:lnTo>
                  <a:lnTo>
                    <a:pt x="348867" y="348546"/>
                  </a:lnTo>
                  <a:lnTo>
                    <a:pt x="357253" y="364017"/>
                  </a:lnTo>
                </a:path>
                <a:path w="357504" h="364490">
                  <a:moveTo>
                    <a:pt x="199725" y="0"/>
                  </a:moveTo>
                  <a:lnTo>
                    <a:pt x="207583" y="4807"/>
                  </a:lnTo>
                  <a:lnTo>
                    <a:pt x="248483" y="32865"/>
                  </a:lnTo>
                  <a:lnTo>
                    <a:pt x="287977" y="63119"/>
                  </a:lnTo>
                  <a:lnTo>
                    <a:pt x="325970" y="95529"/>
                  </a:lnTo>
                  <a:lnTo>
                    <a:pt x="357253" y="125206"/>
                  </a:lnTo>
                </a:path>
              </a:pathLst>
            </a:custGeom>
            <a:ln w="2285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122949" y="4128300"/>
              <a:ext cx="1015365" cy="1015365"/>
            </a:xfrm>
            <a:custGeom>
              <a:avLst/>
              <a:gdLst/>
              <a:ahLst/>
              <a:cxnLst/>
              <a:rect l="l" t="t" r="r" b="b"/>
              <a:pathLst>
                <a:path w="1015365" h="1015364">
                  <a:moveTo>
                    <a:pt x="1015199" y="1015199"/>
                  </a:moveTo>
                  <a:lnTo>
                    <a:pt x="0" y="1015199"/>
                  </a:lnTo>
                  <a:lnTo>
                    <a:pt x="0" y="965105"/>
                  </a:lnTo>
                  <a:lnTo>
                    <a:pt x="2711" y="911401"/>
                  </a:lnTo>
                  <a:lnTo>
                    <a:pt x="8691" y="863747"/>
                  </a:lnTo>
                  <a:lnTo>
                    <a:pt x="16846" y="816804"/>
                  </a:lnTo>
                  <a:lnTo>
                    <a:pt x="27125" y="770625"/>
                  </a:lnTo>
                  <a:lnTo>
                    <a:pt x="39475" y="725262"/>
                  </a:lnTo>
                  <a:lnTo>
                    <a:pt x="53843" y="680769"/>
                  </a:lnTo>
                  <a:lnTo>
                    <a:pt x="70177" y="637197"/>
                  </a:lnTo>
                  <a:lnTo>
                    <a:pt x="88424" y="594599"/>
                  </a:lnTo>
                  <a:lnTo>
                    <a:pt x="108532" y="553028"/>
                  </a:lnTo>
                  <a:lnTo>
                    <a:pt x="130448" y="512537"/>
                  </a:lnTo>
                  <a:lnTo>
                    <a:pt x="154119" y="473177"/>
                  </a:lnTo>
                  <a:lnTo>
                    <a:pt x="179494" y="435001"/>
                  </a:lnTo>
                  <a:lnTo>
                    <a:pt x="206519" y="398063"/>
                  </a:lnTo>
                  <a:lnTo>
                    <a:pt x="235142" y="362414"/>
                  </a:lnTo>
                  <a:lnTo>
                    <a:pt x="265310" y="328107"/>
                  </a:lnTo>
                  <a:lnTo>
                    <a:pt x="296971" y="295195"/>
                  </a:lnTo>
                  <a:lnTo>
                    <a:pt x="330072" y="263730"/>
                  </a:lnTo>
                  <a:lnTo>
                    <a:pt x="364561" y="233765"/>
                  </a:lnTo>
                  <a:lnTo>
                    <a:pt x="400384" y="205352"/>
                  </a:lnTo>
                  <a:lnTo>
                    <a:pt x="437491" y="178544"/>
                  </a:lnTo>
                  <a:lnTo>
                    <a:pt x="475827" y="153394"/>
                  </a:lnTo>
                  <a:lnTo>
                    <a:pt x="515341" y="129953"/>
                  </a:lnTo>
                  <a:lnTo>
                    <a:pt x="555980" y="108275"/>
                  </a:lnTo>
                  <a:lnTo>
                    <a:pt x="597690" y="88412"/>
                  </a:lnTo>
                  <a:lnTo>
                    <a:pt x="640421" y="70417"/>
                  </a:lnTo>
                  <a:lnTo>
                    <a:pt x="684119" y="54342"/>
                  </a:lnTo>
                  <a:lnTo>
                    <a:pt x="728731" y="40240"/>
                  </a:lnTo>
                  <a:lnTo>
                    <a:pt x="774206" y="28163"/>
                  </a:lnTo>
                  <a:lnTo>
                    <a:pt x="820490" y="18165"/>
                  </a:lnTo>
                  <a:lnTo>
                    <a:pt x="867531" y="10296"/>
                  </a:lnTo>
                  <a:lnTo>
                    <a:pt x="915276" y="4611"/>
                  </a:lnTo>
                  <a:lnTo>
                    <a:pt x="963673" y="1161"/>
                  </a:lnTo>
                  <a:lnTo>
                    <a:pt x="1012669" y="0"/>
                  </a:lnTo>
                  <a:lnTo>
                    <a:pt x="1015199" y="127"/>
                  </a:lnTo>
                  <a:lnTo>
                    <a:pt x="1015199" y="1015199"/>
                  </a:lnTo>
                  <a:close/>
                </a:path>
              </a:pathLst>
            </a:custGeom>
            <a:solidFill>
              <a:srgbClr val="FAC8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050" y="-9148"/>
            <a:ext cx="6070600" cy="5173980"/>
            <a:chOff x="-19050" y="-9148"/>
            <a:chExt cx="6070600" cy="5173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" y="17289"/>
              <a:ext cx="4014255" cy="1714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" y="1731776"/>
              <a:ext cx="3010601" cy="17145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11468" y="3443888"/>
              <a:ext cx="2021099" cy="169961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14262" y="17289"/>
              <a:ext cx="2007126" cy="171450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78212" y="1731770"/>
              <a:ext cx="3043181" cy="172209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438695"/>
              <a:ext cx="4012861" cy="170480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0" y="9901"/>
              <a:ext cx="6032500" cy="5135880"/>
            </a:xfrm>
            <a:custGeom>
              <a:avLst/>
              <a:gdLst/>
              <a:ahLst/>
              <a:cxnLst/>
              <a:rect l="l" t="t" r="r" b="b"/>
              <a:pathLst>
                <a:path w="6032500" h="5135880">
                  <a:moveTo>
                    <a:pt x="5781777" y="5135699"/>
                  </a:moveTo>
                  <a:lnTo>
                    <a:pt x="0" y="5135699"/>
                  </a:lnTo>
                  <a:lnTo>
                    <a:pt x="0" y="0"/>
                  </a:lnTo>
                  <a:lnTo>
                    <a:pt x="6032399" y="0"/>
                  </a:lnTo>
                  <a:lnTo>
                    <a:pt x="6032399" y="4885077"/>
                  </a:lnTo>
                  <a:lnTo>
                    <a:pt x="6027539" y="4934200"/>
                  </a:lnTo>
                  <a:lnTo>
                    <a:pt x="6013322" y="4980986"/>
                  </a:lnTo>
                  <a:lnTo>
                    <a:pt x="5990292" y="5024123"/>
                  </a:lnTo>
                  <a:lnTo>
                    <a:pt x="5958994" y="5062294"/>
                  </a:lnTo>
                  <a:lnTo>
                    <a:pt x="5920823" y="5093592"/>
                  </a:lnTo>
                  <a:lnTo>
                    <a:pt x="5877686" y="5116622"/>
                  </a:lnTo>
                  <a:lnTo>
                    <a:pt x="5830900" y="5130839"/>
                  </a:lnTo>
                  <a:lnTo>
                    <a:pt x="5781777" y="5135699"/>
                  </a:lnTo>
                  <a:close/>
                </a:path>
              </a:pathLst>
            </a:custGeom>
            <a:solidFill>
              <a:srgbClr val="1B2127">
                <a:alpha val="16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9901"/>
              <a:ext cx="6032500" cy="5135880"/>
            </a:xfrm>
            <a:custGeom>
              <a:avLst/>
              <a:gdLst/>
              <a:ahLst/>
              <a:cxnLst/>
              <a:rect l="l" t="t" r="r" b="b"/>
              <a:pathLst>
                <a:path w="6032500" h="5135880">
                  <a:moveTo>
                    <a:pt x="0" y="5135699"/>
                  </a:moveTo>
                  <a:lnTo>
                    <a:pt x="5781777" y="5135699"/>
                  </a:lnTo>
                  <a:lnTo>
                    <a:pt x="5830900" y="5130839"/>
                  </a:lnTo>
                  <a:lnTo>
                    <a:pt x="5877686" y="5116622"/>
                  </a:lnTo>
                  <a:lnTo>
                    <a:pt x="5920823" y="5093592"/>
                  </a:lnTo>
                  <a:lnTo>
                    <a:pt x="5958994" y="5062294"/>
                  </a:lnTo>
                  <a:lnTo>
                    <a:pt x="5990292" y="5024123"/>
                  </a:lnTo>
                  <a:lnTo>
                    <a:pt x="6013322" y="4980986"/>
                  </a:lnTo>
                  <a:lnTo>
                    <a:pt x="6027539" y="4934200"/>
                  </a:lnTo>
                  <a:lnTo>
                    <a:pt x="6032399" y="4885077"/>
                  </a:lnTo>
                  <a:lnTo>
                    <a:pt x="6032399" y="0"/>
                  </a:lnTo>
                  <a:lnTo>
                    <a:pt x="0" y="0"/>
                  </a:lnTo>
                  <a:lnTo>
                    <a:pt x="0" y="513569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433926"/>
              <a:ext cx="2048456" cy="314325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6269317" y="3360508"/>
            <a:ext cx="2086610" cy="575310"/>
          </a:xfrm>
          <a:custGeom>
            <a:avLst/>
            <a:gdLst/>
            <a:ahLst/>
            <a:cxnLst/>
            <a:rect l="l" t="t" r="r" b="b"/>
            <a:pathLst>
              <a:path w="2086609" h="575310">
                <a:moveTo>
                  <a:pt x="2086343" y="285750"/>
                </a:moveTo>
                <a:lnTo>
                  <a:pt x="1786458" y="285750"/>
                </a:lnTo>
                <a:lnTo>
                  <a:pt x="1786458" y="0"/>
                </a:lnTo>
                <a:lnTo>
                  <a:pt x="0" y="0"/>
                </a:lnTo>
                <a:lnTo>
                  <a:pt x="0" y="285750"/>
                </a:lnTo>
                <a:lnTo>
                  <a:pt x="0" y="289560"/>
                </a:lnTo>
                <a:lnTo>
                  <a:pt x="0" y="575310"/>
                </a:lnTo>
                <a:lnTo>
                  <a:pt x="2086343" y="575310"/>
                </a:lnTo>
                <a:lnTo>
                  <a:pt x="2086343" y="2857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56625" y="3052394"/>
            <a:ext cx="2735580" cy="88646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250"/>
              </a:lnSpc>
              <a:spcBef>
                <a:spcPts val="200"/>
              </a:spcBef>
            </a:pPr>
            <a:r>
              <a:rPr sz="1900" spc="-70" dirty="0">
                <a:solidFill>
                  <a:srgbClr val="434343"/>
                </a:solidFill>
                <a:latin typeface="Arial Black"/>
                <a:cs typeface="Arial Black"/>
              </a:rPr>
              <a:t>Transfr</a:t>
            </a:r>
            <a:r>
              <a:rPr sz="1900" spc="-190" dirty="0">
                <a:solidFill>
                  <a:srgbClr val="434343"/>
                </a:solidFill>
                <a:latin typeface="Arial Black"/>
                <a:cs typeface="Arial Black"/>
              </a:rPr>
              <a:t> </a:t>
            </a:r>
            <a:r>
              <a:rPr sz="1900" spc="-80" dirty="0">
                <a:solidFill>
                  <a:srgbClr val="434343"/>
                </a:solidFill>
                <a:latin typeface="Arial Black"/>
                <a:cs typeface="Arial Black"/>
              </a:rPr>
              <a:t>offers</a:t>
            </a:r>
            <a:r>
              <a:rPr sz="1900" spc="-185" dirty="0">
                <a:solidFill>
                  <a:srgbClr val="434343"/>
                </a:solidFill>
                <a:latin typeface="Arial Black"/>
                <a:cs typeface="Arial Black"/>
              </a:rPr>
              <a:t> </a:t>
            </a:r>
            <a:r>
              <a:rPr sz="1900" spc="-25" dirty="0">
                <a:solidFill>
                  <a:srgbClr val="434343"/>
                </a:solidFill>
                <a:latin typeface="Arial Black"/>
                <a:cs typeface="Arial Black"/>
              </a:rPr>
              <a:t>training </a:t>
            </a:r>
            <a:r>
              <a:rPr sz="1900" spc="-45" dirty="0">
                <a:solidFill>
                  <a:srgbClr val="434343"/>
                </a:solidFill>
                <a:latin typeface="Arial Black"/>
                <a:cs typeface="Arial Black"/>
              </a:rPr>
              <a:t>in</a:t>
            </a:r>
            <a:r>
              <a:rPr sz="1900" spc="-215" dirty="0">
                <a:solidFill>
                  <a:srgbClr val="434343"/>
                </a:solidFill>
                <a:latin typeface="Arial Black"/>
                <a:cs typeface="Arial Black"/>
              </a:rPr>
              <a:t> </a:t>
            </a:r>
            <a:r>
              <a:rPr sz="1900" spc="-20" dirty="0">
                <a:solidFill>
                  <a:srgbClr val="434343"/>
                </a:solidFill>
                <a:latin typeface="Arial Black"/>
                <a:cs typeface="Arial Black"/>
              </a:rPr>
              <a:t>high</a:t>
            </a:r>
            <a:r>
              <a:rPr sz="1900" spc="-210" dirty="0">
                <a:solidFill>
                  <a:srgbClr val="434343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434343"/>
                </a:solidFill>
                <a:latin typeface="Arial Black"/>
                <a:cs typeface="Arial Black"/>
              </a:rPr>
              <a:t>growth </a:t>
            </a:r>
            <a:r>
              <a:rPr sz="1900" spc="-40" dirty="0">
                <a:solidFill>
                  <a:srgbClr val="434343"/>
                </a:solidFill>
                <a:latin typeface="Arial Black"/>
                <a:cs typeface="Arial Black"/>
              </a:rPr>
              <a:t>industry</a:t>
            </a:r>
            <a:r>
              <a:rPr sz="1900" spc="-170" dirty="0">
                <a:solidFill>
                  <a:srgbClr val="434343"/>
                </a:solidFill>
                <a:latin typeface="Arial Black"/>
                <a:cs typeface="Arial Black"/>
              </a:rPr>
              <a:t> </a:t>
            </a:r>
            <a:r>
              <a:rPr sz="1900" spc="-10" dirty="0">
                <a:solidFill>
                  <a:srgbClr val="434343"/>
                </a:solidFill>
                <a:latin typeface="Arial Black"/>
                <a:cs typeface="Arial Black"/>
              </a:rPr>
              <a:t>sectors.</a:t>
            </a:r>
            <a:endParaRPr sz="19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256625" y="4040908"/>
            <a:ext cx="22244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i="1" u="heavy" spc="-8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Verdana"/>
                <a:cs typeface="Verdana"/>
                <a:hlinkClick r:id="rId9"/>
              </a:rPr>
              <a:t>Transfr</a:t>
            </a:r>
            <a:r>
              <a:rPr sz="1400" b="1" i="1" u="heavy" spc="-114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Verdana"/>
                <a:cs typeface="Verdana"/>
                <a:hlinkClick r:id="rId9"/>
              </a:rPr>
              <a:t> </a:t>
            </a:r>
            <a:r>
              <a:rPr sz="1400" b="1" i="1" u="heavy" spc="-7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Verdana"/>
                <a:cs typeface="Verdana"/>
                <a:hlinkClick r:id="rId9"/>
              </a:rPr>
              <a:t>Product</a:t>
            </a:r>
            <a:r>
              <a:rPr sz="1400" b="1" i="1" u="heavy" spc="-1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Verdana"/>
                <a:cs typeface="Verdana"/>
                <a:hlinkClick r:id="rId9"/>
              </a:rPr>
              <a:t> </a:t>
            </a:r>
            <a:r>
              <a:rPr sz="1400" b="1" i="1" u="heavy" spc="-2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Verdana"/>
                <a:cs typeface="Verdana"/>
                <a:hlinkClick r:id="rId9"/>
              </a:rPr>
              <a:t>Catalog</a:t>
            </a:r>
            <a:endParaRPr sz="140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821582" y="4839232"/>
            <a:ext cx="205199" cy="205199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6207277" y="2411818"/>
            <a:ext cx="1120140" cy="535305"/>
          </a:xfrm>
          <a:custGeom>
            <a:avLst/>
            <a:gdLst/>
            <a:ahLst/>
            <a:cxnLst/>
            <a:rect l="l" t="t" r="r" b="b"/>
            <a:pathLst>
              <a:path w="1120140" h="535305">
                <a:moveTo>
                  <a:pt x="538441" y="0"/>
                </a:moveTo>
                <a:lnTo>
                  <a:pt x="0" y="0"/>
                </a:lnTo>
                <a:lnTo>
                  <a:pt x="0" y="534885"/>
                </a:lnTo>
                <a:lnTo>
                  <a:pt x="2946" y="534962"/>
                </a:lnTo>
                <a:lnTo>
                  <a:pt x="50190" y="532904"/>
                </a:lnTo>
                <a:lnTo>
                  <a:pt x="96278" y="526859"/>
                </a:lnTo>
                <a:lnTo>
                  <a:pt x="141058" y="516991"/>
                </a:lnTo>
                <a:lnTo>
                  <a:pt x="184340" y="503466"/>
                </a:lnTo>
                <a:lnTo>
                  <a:pt x="225958" y="486460"/>
                </a:lnTo>
                <a:lnTo>
                  <a:pt x="265760" y="466153"/>
                </a:lnTo>
                <a:lnTo>
                  <a:pt x="303542" y="442709"/>
                </a:lnTo>
                <a:lnTo>
                  <a:pt x="339153" y="416293"/>
                </a:lnTo>
                <a:lnTo>
                  <a:pt x="372414" y="387096"/>
                </a:lnTo>
                <a:lnTo>
                  <a:pt x="403161" y="355269"/>
                </a:lnTo>
                <a:lnTo>
                  <a:pt x="431215" y="321005"/>
                </a:lnTo>
                <a:lnTo>
                  <a:pt x="456399" y="284454"/>
                </a:lnTo>
                <a:lnTo>
                  <a:pt x="478548" y="245808"/>
                </a:lnTo>
                <a:lnTo>
                  <a:pt x="497497" y="205232"/>
                </a:lnTo>
                <a:lnTo>
                  <a:pt x="513067" y="162877"/>
                </a:lnTo>
                <a:lnTo>
                  <a:pt x="525081" y="118948"/>
                </a:lnTo>
                <a:lnTo>
                  <a:pt x="533361" y="73609"/>
                </a:lnTo>
                <a:lnTo>
                  <a:pt x="537768" y="27012"/>
                </a:lnTo>
                <a:lnTo>
                  <a:pt x="538441" y="0"/>
                </a:lnTo>
                <a:close/>
              </a:path>
              <a:path w="1120140" h="535305">
                <a:moveTo>
                  <a:pt x="1119860" y="0"/>
                </a:moveTo>
                <a:lnTo>
                  <a:pt x="581418" y="0"/>
                </a:lnTo>
                <a:lnTo>
                  <a:pt x="581418" y="534885"/>
                </a:lnTo>
                <a:lnTo>
                  <a:pt x="584365" y="534962"/>
                </a:lnTo>
                <a:lnTo>
                  <a:pt x="631596" y="532904"/>
                </a:lnTo>
                <a:lnTo>
                  <a:pt x="677697" y="526859"/>
                </a:lnTo>
                <a:lnTo>
                  <a:pt x="722464" y="516991"/>
                </a:lnTo>
                <a:lnTo>
                  <a:pt x="765746" y="503466"/>
                </a:lnTo>
                <a:lnTo>
                  <a:pt x="807377" y="486460"/>
                </a:lnTo>
                <a:lnTo>
                  <a:pt x="847166" y="466153"/>
                </a:lnTo>
                <a:lnTo>
                  <a:pt x="884961" y="442709"/>
                </a:lnTo>
                <a:lnTo>
                  <a:pt x="920572" y="416293"/>
                </a:lnTo>
                <a:lnTo>
                  <a:pt x="953833" y="387096"/>
                </a:lnTo>
                <a:lnTo>
                  <a:pt x="984580" y="355269"/>
                </a:lnTo>
                <a:lnTo>
                  <a:pt x="1012621" y="321005"/>
                </a:lnTo>
                <a:lnTo>
                  <a:pt x="1037818" y="284454"/>
                </a:lnTo>
                <a:lnTo>
                  <a:pt x="1059967" y="245808"/>
                </a:lnTo>
                <a:lnTo>
                  <a:pt x="1078915" y="205232"/>
                </a:lnTo>
                <a:lnTo>
                  <a:pt x="1094473" y="162877"/>
                </a:lnTo>
                <a:lnTo>
                  <a:pt x="1106487" y="118948"/>
                </a:lnTo>
                <a:lnTo>
                  <a:pt x="1114780" y="73609"/>
                </a:lnTo>
                <a:lnTo>
                  <a:pt x="1119174" y="27012"/>
                </a:lnTo>
                <a:lnTo>
                  <a:pt x="1119860" y="0"/>
                </a:lnTo>
                <a:close/>
              </a:path>
            </a:pathLst>
          </a:custGeom>
          <a:solidFill>
            <a:srgbClr val="1F42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706737" y="171449"/>
            <a:ext cx="1265812" cy="37222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52568" y="1437419"/>
            <a:ext cx="131254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40" dirty="0">
                <a:solidFill>
                  <a:srgbClr val="FFFFFF"/>
                </a:solidFill>
                <a:latin typeface="Arial Black"/>
                <a:cs typeface="Arial Black"/>
              </a:rPr>
              <a:t>Construction</a:t>
            </a:r>
            <a:endParaRPr sz="1500">
              <a:latin typeface="Arial Black"/>
              <a:cs typeface="Arial Black"/>
            </a:endParaRPr>
          </a:p>
        </p:txBody>
      </p:sp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62937" y="1433926"/>
            <a:ext cx="2092725" cy="314325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059775" y="1437419"/>
            <a:ext cx="11169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0" dirty="0">
                <a:solidFill>
                  <a:srgbClr val="FFFFFF"/>
                </a:solidFill>
                <a:latin typeface="Arial Black"/>
                <a:cs typeface="Arial Black"/>
              </a:rPr>
              <a:t>Healthcare</a:t>
            </a:r>
            <a:endParaRPr sz="1500">
              <a:latin typeface="Arial Black"/>
              <a:cs typeface="Arial Black"/>
            </a:endParaRPr>
          </a:p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972928" y="1231974"/>
            <a:ext cx="2092725" cy="504825"/>
          </a:xfrm>
          <a:prstGeom prst="rect">
            <a:avLst/>
          </a:prstGeom>
        </p:spPr>
      </p:pic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4069765" y="1217178"/>
            <a:ext cx="1327785" cy="4635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280"/>
              </a:spcBef>
            </a:pPr>
            <a:r>
              <a:rPr sz="1500" spc="-10" dirty="0">
                <a:solidFill>
                  <a:srgbClr val="FFFFFF"/>
                </a:solidFill>
                <a:latin typeface="Arial Black"/>
                <a:cs typeface="Arial Black"/>
              </a:rPr>
              <a:t>Aviation </a:t>
            </a:r>
            <a:r>
              <a:rPr sz="1500" spc="-40" dirty="0">
                <a:solidFill>
                  <a:srgbClr val="FFFFFF"/>
                </a:solidFill>
                <a:latin typeface="Arial Black"/>
                <a:cs typeface="Arial Black"/>
              </a:rPr>
              <a:t>Maintenance</a:t>
            </a:r>
            <a:endParaRPr sz="1500">
              <a:latin typeface="Arial Black"/>
              <a:cs typeface="Arial Black"/>
            </a:endParaRPr>
          </a:p>
        </p:txBody>
      </p:sp>
      <p:pic>
        <p:nvPicPr>
          <p:cNvPr id="23" name="object 23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2935340" y="3140832"/>
            <a:ext cx="2092725" cy="314325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3032178" y="3144325"/>
            <a:ext cx="18084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85" dirty="0">
                <a:solidFill>
                  <a:srgbClr val="FFFFFF"/>
                </a:solidFill>
                <a:latin typeface="Arial Black"/>
                <a:cs typeface="Arial Black"/>
              </a:rPr>
              <a:t>Diesel</a:t>
            </a:r>
            <a:r>
              <a:rPr sz="1500" spc="-13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00" spc="-45" dirty="0">
                <a:solidFill>
                  <a:srgbClr val="FFFFFF"/>
                </a:solidFill>
                <a:latin typeface="Arial Black"/>
                <a:cs typeface="Arial Black"/>
              </a:rPr>
              <a:t>Technology</a:t>
            </a:r>
            <a:endParaRPr sz="1500">
              <a:latin typeface="Arial Black"/>
              <a:cs typeface="Arial Black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0" y="3140832"/>
            <a:ext cx="2048446" cy="314325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2559" y="3144325"/>
            <a:ext cx="118618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30" dirty="0">
                <a:solidFill>
                  <a:srgbClr val="FFFFFF"/>
                </a:solidFill>
                <a:latin typeface="Arial Black"/>
                <a:cs typeface="Arial Black"/>
              </a:rPr>
              <a:t>Automotive</a:t>
            </a:r>
            <a:endParaRPr sz="1500">
              <a:latin typeface="Arial Black"/>
              <a:cs typeface="Arial Black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4830450"/>
            <a:ext cx="2048446" cy="313049"/>
          </a:xfrm>
          <a:prstGeom prst="rect">
            <a:avLst/>
          </a:prstGeom>
        </p:spPr>
      </p:pic>
      <p:sp>
        <p:nvSpPr>
          <p:cNvPr id="28" name="object 28"/>
          <p:cNvSpPr txBox="1"/>
          <p:nvPr/>
        </p:nvSpPr>
        <p:spPr>
          <a:xfrm>
            <a:off x="52559" y="4833942"/>
            <a:ext cx="15011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20" dirty="0">
                <a:solidFill>
                  <a:srgbClr val="FFFFFF"/>
                </a:solidFill>
                <a:latin typeface="Arial Black"/>
                <a:cs typeface="Arial Black"/>
              </a:rPr>
              <a:t>Manufacturing</a:t>
            </a:r>
            <a:endParaRPr sz="1500">
              <a:latin typeface="Arial Black"/>
              <a:cs typeface="Arial Black"/>
            </a:endParaRPr>
          </a:p>
        </p:txBody>
      </p:sp>
      <p:pic>
        <p:nvPicPr>
          <p:cNvPr id="29" name="object 2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962937" y="4645786"/>
            <a:ext cx="2092725" cy="497713"/>
          </a:xfrm>
          <a:prstGeom prst="rect">
            <a:avLst/>
          </a:prstGeom>
        </p:spPr>
      </p:pic>
      <p:sp>
        <p:nvSpPr>
          <p:cNvPr id="30" name="object 30"/>
          <p:cNvSpPr txBox="1"/>
          <p:nvPr/>
        </p:nvSpPr>
        <p:spPr>
          <a:xfrm>
            <a:off x="2059775" y="4630991"/>
            <a:ext cx="1312545" cy="4635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280"/>
              </a:spcBef>
            </a:pPr>
            <a:r>
              <a:rPr sz="1500" spc="-10" dirty="0">
                <a:solidFill>
                  <a:srgbClr val="FFFFFF"/>
                </a:solidFill>
                <a:latin typeface="Arial Black"/>
                <a:cs typeface="Arial Black"/>
              </a:rPr>
              <a:t>Electrical </a:t>
            </a:r>
            <a:r>
              <a:rPr sz="1500" spc="-50" dirty="0">
                <a:solidFill>
                  <a:srgbClr val="FFFFFF"/>
                </a:solidFill>
                <a:latin typeface="Arial Black"/>
                <a:cs typeface="Arial Black"/>
              </a:rPr>
              <a:t>Construction</a:t>
            </a:r>
            <a:endParaRPr sz="1500">
              <a:latin typeface="Arial Black"/>
              <a:cs typeface="Arial Black"/>
            </a:endParaRPr>
          </a:p>
        </p:txBody>
      </p:sp>
      <p:pic>
        <p:nvPicPr>
          <p:cNvPr id="31" name="object 31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971456" y="4645786"/>
            <a:ext cx="2092725" cy="497713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4068293" y="4630991"/>
            <a:ext cx="1287145" cy="46355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280"/>
              </a:spcBef>
            </a:pPr>
            <a:r>
              <a:rPr sz="1500" spc="-55" dirty="0">
                <a:solidFill>
                  <a:srgbClr val="FFFFFF"/>
                </a:solidFill>
                <a:latin typeface="Arial Black"/>
                <a:cs typeface="Arial Black"/>
              </a:rPr>
              <a:t>Hospitality</a:t>
            </a:r>
            <a:r>
              <a:rPr sz="1500" spc="-114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500" spc="-140" dirty="0">
                <a:solidFill>
                  <a:srgbClr val="FFFFFF"/>
                </a:solidFill>
                <a:latin typeface="Arial Black"/>
                <a:cs typeface="Arial Black"/>
              </a:rPr>
              <a:t>&amp; </a:t>
            </a:r>
            <a:r>
              <a:rPr sz="1500" spc="-10" dirty="0">
                <a:solidFill>
                  <a:srgbClr val="FFFFFF"/>
                </a:solidFill>
                <a:latin typeface="Arial Black"/>
                <a:cs typeface="Arial Black"/>
              </a:rPr>
              <a:t>Tourism</a:t>
            </a:r>
            <a:endParaRPr sz="15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62356" y="3867950"/>
            <a:ext cx="1181735" cy="1275715"/>
          </a:xfrm>
          <a:custGeom>
            <a:avLst/>
            <a:gdLst/>
            <a:ahLst/>
            <a:cxnLst/>
            <a:rect l="l" t="t" r="r" b="b"/>
            <a:pathLst>
              <a:path w="1181734" h="1275714">
                <a:moveTo>
                  <a:pt x="1181643" y="1275549"/>
                </a:moveTo>
                <a:lnTo>
                  <a:pt x="0" y="1275549"/>
                </a:lnTo>
                <a:lnTo>
                  <a:pt x="1156" y="1225902"/>
                </a:lnTo>
                <a:lnTo>
                  <a:pt x="4356" y="1176183"/>
                </a:lnTo>
                <a:lnTo>
                  <a:pt x="9268" y="1126999"/>
                </a:lnTo>
                <a:lnTo>
                  <a:pt x="15858" y="1078385"/>
                </a:lnTo>
                <a:lnTo>
                  <a:pt x="24095" y="1030375"/>
                </a:lnTo>
                <a:lnTo>
                  <a:pt x="33946" y="983004"/>
                </a:lnTo>
                <a:lnTo>
                  <a:pt x="45378" y="936309"/>
                </a:lnTo>
                <a:lnTo>
                  <a:pt x="58360" y="890323"/>
                </a:lnTo>
                <a:lnTo>
                  <a:pt x="72859" y="845082"/>
                </a:lnTo>
                <a:lnTo>
                  <a:pt x="88843" y="800621"/>
                </a:lnTo>
                <a:lnTo>
                  <a:pt x="106278" y="756975"/>
                </a:lnTo>
                <a:lnTo>
                  <a:pt x="125134" y="714180"/>
                </a:lnTo>
                <a:lnTo>
                  <a:pt x="145378" y="672270"/>
                </a:lnTo>
                <a:lnTo>
                  <a:pt x="166976" y="631280"/>
                </a:lnTo>
                <a:lnTo>
                  <a:pt x="189898" y="591246"/>
                </a:lnTo>
                <a:lnTo>
                  <a:pt x="214110" y="552203"/>
                </a:lnTo>
                <a:lnTo>
                  <a:pt x="239581" y="514185"/>
                </a:lnTo>
                <a:lnTo>
                  <a:pt x="266277" y="477229"/>
                </a:lnTo>
                <a:lnTo>
                  <a:pt x="294167" y="441368"/>
                </a:lnTo>
                <a:lnTo>
                  <a:pt x="323218" y="406638"/>
                </a:lnTo>
                <a:lnTo>
                  <a:pt x="353398" y="373075"/>
                </a:lnTo>
                <a:lnTo>
                  <a:pt x="384674" y="340713"/>
                </a:lnTo>
                <a:lnTo>
                  <a:pt x="417015" y="309587"/>
                </a:lnTo>
                <a:lnTo>
                  <a:pt x="450387" y="279733"/>
                </a:lnTo>
                <a:lnTo>
                  <a:pt x="484759" y="251186"/>
                </a:lnTo>
                <a:lnTo>
                  <a:pt x="520097" y="223980"/>
                </a:lnTo>
                <a:lnTo>
                  <a:pt x="556371" y="198151"/>
                </a:lnTo>
                <a:lnTo>
                  <a:pt x="593547" y="173735"/>
                </a:lnTo>
                <a:lnTo>
                  <a:pt x="631593" y="150765"/>
                </a:lnTo>
                <a:lnTo>
                  <a:pt x="670477" y="129277"/>
                </a:lnTo>
                <a:lnTo>
                  <a:pt x="710166" y="109307"/>
                </a:lnTo>
                <a:lnTo>
                  <a:pt x="750628" y="90889"/>
                </a:lnTo>
                <a:lnTo>
                  <a:pt x="791831" y="74058"/>
                </a:lnTo>
                <a:lnTo>
                  <a:pt x="833743" y="58850"/>
                </a:lnTo>
                <a:lnTo>
                  <a:pt x="876330" y="45300"/>
                </a:lnTo>
                <a:lnTo>
                  <a:pt x="919561" y="33442"/>
                </a:lnTo>
                <a:lnTo>
                  <a:pt x="963403" y="23313"/>
                </a:lnTo>
                <a:lnTo>
                  <a:pt x="1007824" y="14946"/>
                </a:lnTo>
                <a:lnTo>
                  <a:pt x="1052791" y="8378"/>
                </a:lnTo>
                <a:lnTo>
                  <a:pt x="1098273" y="3643"/>
                </a:lnTo>
                <a:lnTo>
                  <a:pt x="1144237" y="776"/>
                </a:lnTo>
                <a:lnTo>
                  <a:pt x="1181643" y="0"/>
                </a:lnTo>
                <a:lnTo>
                  <a:pt x="1181643" y="1275549"/>
                </a:lnTo>
                <a:close/>
              </a:path>
            </a:pathLst>
          </a:custGeom>
          <a:solidFill>
            <a:srgbClr val="707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651000" cy="1757680"/>
          </a:xfrm>
          <a:custGeom>
            <a:avLst/>
            <a:gdLst/>
            <a:ahLst/>
            <a:cxnLst/>
            <a:rect l="l" t="t" r="r" b="b"/>
            <a:pathLst>
              <a:path w="1651000" h="1757680">
                <a:moveTo>
                  <a:pt x="0" y="1757099"/>
                </a:moveTo>
                <a:lnTo>
                  <a:pt x="0" y="0"/>
                </a:lnTo>
                <a:lnTo>
                  <a:pt x="1650899" y="0"/>
                </a:lnTo>
                <a:lnTo>
                  <a:pt x="0" y="1757099"/>
                </a:lnTo>
                <a:close/>
              </a:path>
            </a:pathLst>
          </a:custGeom>
          <a:solidFill>
            <a:srgbClr val="DDEA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52800" y="658002"/>
            <a:ext cx="351218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200" dirty="0">
                <a:solidFill>
                  <a:srgbClr val="1F4280"/>
                </a:solidFill>
                <a:latin typeface="Arial Black"/>
                <a:cs typeface="Arial Black"/>
              </a:rPr>
              <a:t>Key</a:t>
            </a:r>
            <a:r>
              <a:rPr sz="3400" spc="-390" dirty="0">
                <a:solidFill>
                  <a:srgbClr val="1F4280"/>
                </a:solidFill>
                <a:latin typeface="Arial Black"/>
                <a:cs typeface="Arial Black"/>
              </a:rPr>
              <a:t> </a:t>
            </a:r>
            <a:r>
              <a:rPr sz="3400" spc="-114" dirty="0">
                <a:solidFill>
                  <a:srgbClr val="1F4280"/>
                </a:solidFill>
                <a:latin typeface="Arial Black"/>
                <a:cs typeface="Arial Black"/>
              </a:rPr>
              <a:t>Takeaways</a:t>
            </a:r>
            <a:endParaRPr sz="34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15824" y="1443496"/>
            <a:ext cx="5482590" cy="2837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9095" marR="5080" indent="-367030">
              <a:lnSpc>
                <a:spcPct val="150000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Developing</a:t>
            </a:r>
            <a:r>
              <a:rPr sz="1800" spc="-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spc="55" dirty="0">
                <a:solidFill>
                  <a:srgbClr val="262626"/>
                </a:solidFill>
                <a:latin typeface="Tahoma"/>
                <a:cs typeface="Tahoma"/>
              </a:rPr>
              <a:t>Ecosystem</a:t>
            </a:r>
            <a:r>
              <a:rPr sz="1800" spc="-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Partnerships</a:t>
            </a:r>
            <a:r>
              <a:rPr sz="1800" spc="-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with </a:t>
            </a:r>
            <a:r>
              <a:rPr sz="1800" spc="-10" dirty="0">
                <a:solidFill>
                  <a:srgbClr val="262626"/>
                </a:solidFill>
                <a:latin typeface="Tahoma"/>
                <a:cs typeface="Tahoma"/>
              </a:rPr>
              <a:t>Industry </a:t>
            </a: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and</a:t>
            </a:r>
            <a:r>
              <a:rPr sz="1800" spc="-8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262626"/>
                </a:solidFill>
                <a:latin typeface="Tahoma"/>
                <a:cs typeface="Tahoma"/>
              </a:rPr>
              <a:t>Community</a:t>
            </a:r>
            <a:endParaRPr sz="1800">
              <a:latin typeface="Tahoma"/>
              <a:cs typeface="Tahoma"/>
            </a:endParaRPr>
          </a:p>
          <a:p>
            <a:pPr marL="379095" marR="555625" indent="-367030">
              <a:lnSpc>
                <a:spcPct val="150000"/>
              </a:lnSpc>
              <a:spcBef>
                <a:spcPts val="9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Introducing</a:t>
            </a:r>
            <a:r>
              <a:rPr sz="1800" spc="-12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spc="-30" dirty="0">
                <a:solidFill>
                  <a:srgbClr val="262626"/>
                </a:solidFill>
                <a:latin typeface="Tahoma"/>
                <a:cs typeface="Tahoma"/>
              </a:rPr>
              <a:t>Immersive</a:t>
            </a:r>
            <a:r>
              <a:rPr sz="1800" spc="-12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spc="50" dirty="0">
                <a:solidFill>
                  <a:srgbClr val="262626"/>
                </a:solidFill>
                <a:latin typeface="Tahoma"/>
                <a:cs typeface="Tahoma"/>
              </a:rPr>
              <a:t>Experiences</a:t>
            </a:r>
            <a:r>
              <a:rPr sz="1800" spc="-12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and</a:t>
            </a:r>
            <a:r>
              <a:rPr sz="1800" spc="-12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262626"/>
                </a:solidFill>
                <a:latin typeface="Tahoma"/>
                <a:cs typeface="Tahoma"/>
              </a:rPr>
              <a:t>New </a:t>
            </a:r>
            <a:r>
              <a:rPr sz="1800" spc="-10" dirty="0">
                <a:solidFill>
                  <a:srgbClr val="262626"/>
                </a:solidFill>
                <a:latin typeface="Tahoma"/>
                <a:cs typeface="Tahoma"/>
              </a:rPr>
              <a:t>Technologies</a:t>
            </a:r>
            <a:endParaRPr sz="1800">
              <a:latin typeface="Tahoma"/>
              <a:cs typeface="Tahoma"/>
            </a:endParaRPr>
          </a:p>
          <a:p>
            <a:pPr marL="379095" indent="-367030">
              <a:lnSpc>
                <a:spcPct val="100000"/>
              </a:lnSpc>
              <a:spcBef>
                <a:spcPts val="198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Creating</a:t>
            </a:r>
            <a:r>
              <a:rPr sz="1800" spc="5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Opportunities</a:t>
            </a:r>
            <a:r>
              <a:rPr sz="1800" spc="5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for</a:t>
            </a:r>
            <a:r>
              <a:rPr sz="1800" spc="55" dirty="0">
                <a:solidFill>
                  <a:srgbClr val="262626"/>
                </a:solidFill>
                <a:latin typeface="Tahoma"/>
                <a:cs typeface="Tahoma"/>
              </a:rPr>
              <a:t>  </a:t>
            </a:r>
            <a:r>
              <a:rPr sz="1800" spc="-10" dirty="0">
                <a:solidFill>
                  <a:srgbClr val="262626"/>
                </a:solidFill>
                <a:latin typeface="Tahoma"/>
                <a:cs typeface="Tahoma"/>
              </a:rPr>
              <a:t>Communities</a:t>
            </a:r>
            <a:endParaRPr sz="1800">
              <a:latin typeface="Tahoma"/>
              <a:cs typeface="Tahoma"/>
            </a:endParaRPr>
          </a:p>
          <a:p>
            <a:pPr marL="379095" indent="-367030">
              <a:lnSpc>
                <a:spcPct val="100000"/>
              </a:lnSpc>
              <a:spcBef>
                <a:spcPts val="198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Building</a:t>
            </a:r>
            <a:r>
              <a:rPr sz="1800" spc="-7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a</a:t>
            </a:r>
            <a:r>
              <a:rPr sz="1800" spc="-7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spc="-25" dirty="0">
                <a:solidFill>
                  <a:srgbClr val="262626"/>
                </a:solidFill>
                <a:latin typeface="Tahoma"/>
                <a:cs typeface="Tahoma"/>
              </a:rPr>
              <a:t>Work-</a:t>
            </a: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Ready</a:t>
            </a:r>
            <a:r>
              <a:rPr sz="1800" spc="-70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262626"/>
                </a:solidFill>
                <a:latin typeface="Tahoma"/>
                <a:cs typeface="Tahoma"/>
              </a:rPr>
              <a:t>Talent</a:t>
            </a:r>
            <a:r>
              <a:rPr sz="1800" spc="-65" dirty="0">
                <a:solidFill>
                  <a:srgbClr val="262626"/>
                </a:solidFill>
                <a:latin typeface="Tahoma"/>
                <a:cs typeface="Tahoma"/>
              </a:rPr>
              <a:t> </a:t>
            </a:r>
            <a:r>
              <a:rPr sz="1800" spc="-10" dirty="0">
                <a:solidFill>
                  <a:srgbClr val="262626"/>
                </a:solidFill>
                <a:latin typeface="Tahoma"/>
                <a:cs typeface="Tahoma"/>
              </a:rPr>
              <a:t>Pipeline</a:t>
            </a:r>
            <a:endParaRPr sz="1800">
              <a:latin typeface="Tahoma"/>
              <a:cs typeface="Tahom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06737" y="171449"/>
            <a:ext cx="1265812" cy="372226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7961994" y="2381575"/>
            <a:ext cx="1182370" cy="1291590"/>
          </a:xfrm>
          <a:custGeom>
            <a:avLst/>
            <a:gdLst/>
            <a:ahLst/>
            <a:cxnLst/>
            <a:rect l="l" t="t" r="r" b="b"/>
            <a:pathLst>
              <a:path w="1182370" h="1291589">
                <a:moveTo>
                  <a:pt x="1182005" y="1291102"/>
                </a:moveTo>
                <a:lnTo>
                  <a:pt x="0" y="1291102"/>
                </a:lnTo>
                <a:lnTo>
                  <a:pt x="1518" y="1225901"/>
                </a:lnTo>
                <a:lnTo>
                  <a:pt x="4719" y="1176183"/>
                </a:lnTo>
                <a:lnTo>
                  <a:pt x="9630" y="1126999"/>
                </a:lnTo>
                <a:lnTo>
                  <a:pt x="16221" y="1078385"/>
                </a:lnTo>
                <a:lnTo>
                  <a:pt x="24457" y="1030375"/>
                </a:lnTo>
                <a:lnTo>
                  <a:pt x="34308" y="983004"/>
                </a:lnTo>
                <a:lnTo>
                  <a:pt x="45741" y="936308"/>
                </a:lnTo>
                <a:lnTo>
                  <a:pt x="58722" y="890323"/>
                </a:lnTo>
                <a:lnTo>
                  <a:pt x="73221" y="845082"/>
                </a:lnTo>
                <a:lnTo>
                  <a:pt x="89205" y="800621"/>
                </a:lnTo>
                <a:lnTo>
                  <a:pt x="106641" y="756975"/>
                </a:lnTo>
                <a:lnTo>
                  <a:pt x="125496" y="714180"/>
                </a:lnTo>
                <a:lnTo>
                  <a:pt x="145740" y="672270"/>
                </a:lnTo>
                <a:lnTo>
                  <a:pt x="167339" y="631280"/>
                </a:lnTo>
                <a:lnTo>
                  <a:pt x="190260" y="591246"/>
                </a:lnTo>
                <a:lnTo>
                  <a:pt x="214472" y="552203"/>
                </a:lnTo>
                <a:lnTo>
                  <a:pt x="239943" y="514185"/>
                </a:lnTo>
                <a:lnTo>
                  <a:pt x="266639" y="477228"/>
                </a:lnTo>
                <a:lnTo>
                  <a:pt x="294529" y="441368"/>
                </a:lnTo>
                <a:lnTo>
                  <a:pt x="323580" y="406638"/>
                </a:lnTo>
                <a:lnTo>
                  <a:pt x="353760" y="373075"/>
                </a:lnTo>
                <a:lnTo>
                  <a:pt x="385036" y="340713"/>
                </a:lnTo>
                <a:lnTo>
                  <a:pt x="417377" y="309587"/>
                </a:lnTo>
                <a:lnTo>
                  <a:pt x="450749" y="279733"/>
                </a:lnTo>
                <a:lnTo>
                  <a:pt x="485121" y="251186"/>
                </a:lnTo>
                <a:lnTo>
                  <a:pt x="520460" y="223980"/>
                </a:lnTo>
                <a:lnTo>
                  <a:pt x="556733" y="198151"/>
                </a:lnTo>
                <a:lnTo>
                  <a:pt x="593909" y="173734"/>
                </a:lnTo>
                <a:lnTo>
                  <a:pt x="631956" y="150765"/>
                </a:lnTo>
                <a:lnTo>
                  <a:pt x="670839" y="129277"/>
                </a:lnTo>
                <a:lnTo>
                  <a:pt x="710529" y="109307"/>
                </a:lnTo>
                <a:lnTo>
                  <a:pt x="750991" y="90889"/>
                </a:lnTo>
                <a:lnTo>
                  <a:pt x="792194" y="74058"/>
                </a:lnTo>
                <a:lnTo>
                  <a:pt x="834105" y="58850"/>
                </a:lnTo>
                <a:lnTo>
                  <a:pt x="876692" y="45300"/>
                </a:lnTo>
                <a:lnTo>
                  <a:pt x="919923" y="33442"/>
                </a:lnTo>
                <a:lnTo>
                  <a:pt x="963765" y="23313"/>
                </a:lnTo>
                <a:lnTo>
                  <a:pt x="1008186" y="14946"/>
                </a:lnTo>
                <a:lnTo>
                  <a:pt x="1053154" y="8378"/>
                </a:lnTo>
                <a:lnTo>
                  <a:pt x="1098635" y="3643"/>
                </a:lnTo>
                <a:lnTo>
                  <a:pt x="1144599" y="776"/>
                </a:lnTo>
                <a:lnTo>
                  <a:pt x="1182005" y="0"/>
                </a:lnTo>
                <a:lnTo>
                  <a:pt x="1182005" y="1291102"/>
                </a:lnTo>
                <a:close/>
              </a:path>
            </a:pathLst>
          </a:custGeom>
          <a:solidFill>
            <a:srgbClr val="70793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3528" y="2267948"/>
            <a:ext cx="1775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0" dirty="0">
                <a:solidFill>
                  <a:srgbClr val="434343"/>
                </a:solidFill>
              </a:rPr>
              <a:t>Contact</a:t>
            </a:r>
            <a:r>
              <a:rPr sz="2400" spc="-105" dirty="0">
                <a:solidFill>
                  <a:srgbClr val="434343"/>
                </a:solidFill>
              </a:rPr>
              <a:t> </a:t>
            </a:r>
            <a:r>
              <a:rPr sz="2400" spc="-55" dirty="0">
                <a:solidFill>
                  <a:srgbClr val="434343"/>
                </a:solidFill>
              </a:rPr>
              <a:t>Us: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-124" y="0"/>
            <a:ext cx="2687955" cy="2336165"/>
            <a:chOff x="-124" y="0"/>
            <a:chExt cx="2687955" cy="2336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524" y="1278076"/>
              <a:ext cx="2438099" cy="105772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-124" y="0"/>
              <a:ext cx="1596390" cy="1596390"/>
            </a:xfrm>
            <a:custGeom>
              <a:avLst/>
              <a:gdLst/>
              <a:ahLst/>
              <a:cxnLst/>
              <a:rect l="l" t="t" r="r" b="b"/>
              <a:pathLst>
                <a:path w="1596390" h="1596390">
                  <a:moveTo>
                    <a:pt x="0" y="1595999"/>
                  </a:moveTo>
                  <a:lnTo>
                    <a:pt x="0" y="0"/>
                  </a:lnTo>
                  <a:lnTo>
                    <a:pt x="1595999" y="0"/>
                  </a:lnTo>
                  <a:lnTo>
                    <a:pt x="0" y="1595999"/>
                  </a:lnTo>
                  <a:close/>
                </a:path>
              </a:pathLst>
            </a:custGeom>
            <a:solidFill>
              <a:srgbClr val="C9D9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441972" y="3024276"/>
            <a:ext cx="2344420" cy="388620"/>
          </a:xfrm>
          <a:custGeom>
            <a:avLst/>
            <a:gdLst/>
            <a:ahLst/>
            <a:cxnLst/>
            <a:rect l="l" t="t" r="r" b="b"/>
            <a:pathLst>
              <a:path w="2344420" h="388620">
                <a:moveTo>
                  <a:pt x="1002347" y="0"/>
                </a:moveTo>
                <a:lnTo>
                  <a:pt x="0" y="0"/>
                </a:lnTo>
                <a:lnTo>
                  <a:pt x="0" y="190195"/>
                </a:lnTo>
                <a:lnTo>
                  <a:pt x="1002347" y="190195"/>
                </a:lnTo>
                <a:lnTo>
                  <a:pt x="1002347" y="0"/>
                </a:lnTo>
                <a:close/>
              </a:path>
              <a:path w="2344420" h="388620">
                <a:moveTo>
                  <a:pt x="2343874" y="190500"/>
                </a:moveTo>
                <a:lnTo>
                  <a:pt x="0" y="190500"/>
                </a:lnTo>
                <a:lnTo>
                  <a:pt x="0" y="388620"/>
                </a:lnTo>
                <a:lnTo>
                  <a:pt x="2343874" y="388620"/>
                </a:lnTo>
                <a:lnTo>
                  <a:pt x="2343874" y="1905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29282" y="2808131"/>
            <a:ext cx="2370455" cy="61087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1343660">
              <a:lnSpc>
                <a:spcPts val="1500"/>
              </a:lnSpc>
              <a:spcBef>
                <a:spcPts val="200"/>
              </a:spcBef>
            </a:pPr>
            <a:r>
              <a:rPr sz="1300" spc="-65" dirty="0">
                <a:latin typeface="Arial Black"/>
                <a:cs typeface="Arial Black"/>
              </a:rPr>
              <a:t>Isai</a:t>
            </a:r>
            <a:r>
              <a:rPr sz="1300" spc="-135" dirty="0">
                <a:latin typeface="Arial Black"/>
                <a:cs typeface="Arial Black"/>
              </a:rPr>
              <a:t> </a:t>
            </a:r>
            <a:r>
              <a:rPr sz="1300" spc="-55" dirty="0">
                <a:latin typeface="Arial Black"/>
                <a:cs typeface="Arial Black"/>
              </a:rPr>
              <a:t>Pochtar Transfr,</a:t>
            </a:r>
            <a:r>
              <a:rPr sz="1300" spc="-110" dirty="0">
                <a:latin typeface="Arial Black"/>
                <a:cs typeface="Arial Black"/>
              </a:rPr>
              <a:t> </a:t>
            </a:r>
            <a:r>
              <a:rPr sz="1300" spc="-65" dirty="0">
                <a:latin typeface="Arial Black"/>
                <a:cs typeface="Arial Black"/>
              </a:rPr>
              <a:t>Inc.</a:t>
            </a:r>
            <a:endParaRPr sz="1300">
              <a:latin typeface="Arial Black"/>
              <a:cs typeface="Arial Black"/>
            </a:endParaRPr>
          </a:p>
          <a:p>
            <a:pPr marL="12700">
              <a:lnSpc>
                <a:spcPts val="1510"/>
              </a:lnSpc>
            </a:pPr>
            <a:r>
              <a:rPr sz="1300" dirty="0">
                <a:latin typeface="Lucida Sans Unicode"/>
                <a:cs typeface="Lucida Sans Unicode"/>
              </a:rPr>
              <a:t>Northeast</a:t>
            </a:r>
            <a:r>
              <a:rPr sz="1300" spc="12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Workforce</a:t>
            </a:r>
            <a:r>
              <a:rPr sz="1300" spc="125" dirty="0">
                <a:latin typeface="Lucida Sans Unicode"/>
                <a:cs typeface="Lucida Sans Unicode"/>
              </a:rPr>
              <a:t> </a:t>
            </a:r>
            <a:r>
              <a:rPr sz="1300" spc="-10" dirty="0">
                <a:latin typeface="Lucida Sans Unicode"/>
                <a:cs typeface="Lucida Sans Unicode"/>
              </a:rPr>
              <a:t>Advisor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41982" y="3414800"/>
            <a:ext cx="1666239" cy="167640"/>
          </a:xfrm>
          <a:custGeom>
            <a:avLst/>
            <a:gdLst/>
            <a:ahLst/>
            <a:cxnLst/>
            <a:rect l="l" t="t" r="r" b="b"/>
            <a:pathLst>
              <a:path w="1666239" h="167639">
                <a:moveTo>
                  <a:pt x="1665862" y="167640"/>
                </a:moveTo>
                <a:lnTo>
                  <a:pt x="0" y="167640"/>
                </a:lnTo>
                <a:lnTo>
                  <a:pt x="0" y="0"/>
                </a:lnTo>
                <a:lnTo>
                  <a:pt x="1665862" y="0"/>
                </a:lnTo>
                <a:lnTo>
                  <a:pt x="1665862" y="1676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9282" y="3396512"/>
            <a:ext cx="16922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0A7E1"/>
                </a:solidFill>
                <a:latin typeface="Lucida Sans Unicode"/>
                <a:cs typeface="Lucida Sans Unicode"/>
                <a:hlinkClick r:id="rId3"/>
              </a:rPr>
              <a:t>ipochtar@transfrvr.com</a:t>
            </a:r>
            <a:endParaRPr sz="1100">
              <a:latin typeface="Lucida Sans Unicode"/>
              <a:cs typeface="Lucida Sans Unicod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29282" y="3596537"/>
            <a:ext cx="141224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u="sng" spc="-10" dirty="0">
                <a:solidFill>
                  <a:srgbClr val="00A7E1"/>
                </a:solidFill>
                <a:uFill>
                  <a:solidFill>
                    <a:srgbClr val="00A7E1"/>
                  </a:solidFill>
                </a:uFill>
                <a:latin typeface="Lucida Sans Unicode"/>
                <a:cs typeface="Lucida Sans Unicode"/>
                <a:hlinkClick r:id="rId4"/>
              </a:rPr>
              <a:t>www.transfrinc.com</a:t>
            </a:r>
            <a:endParaRPr sz="1100">
              <a:latin typeface="Lucida Sans Unicode"/>
              <a:cs typeface="Lucida Sans Unicode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215557" y="2415399"/>
            <a:ext cx="5930900" cy="2730500"/>
            <a:chOff x="3215557" y="2415399"/>
            <a:chExt cx="5930900" cy="2730500"/>
          </a:xfrm>
        </p:grpSpPr>
        <p:sp>
          <p:nvSpPr>
            <p:cNvPr id="12" name="object 12"/>
            <p:cNvSpPr/>
            <p:nvPr/>
          </p:nvSpPr>
          <p:spPr>
            <a:xfrm>
              <a:off x="6398173" y="2415399"/>
              <a:ext cx="2748280" cy="2730500"/>
            </a:xfrm>
            <a:custGeom>
              <a:avLst/>
              <a:gdLst/>
              <a:ahLst/>
              <a:cxnLst/>
              <a:rect l="l" t="t" r="r" b="b"/>
              <a:pathLst>
                <a:path w="2748279" h="2730500">
                  <a:moveTo>
                    <a:pt x="2747904" y="2730155"/>
                  </a:moveTo>
                  <a:lnTo>
                    <a:pt x="0" y="2730155"/>
                  </a:lnTo>
                  <a:lnTo>
                    <a:pt x="3486" y="2592302"/>
                  </a:lnTo>
                  <a:lnTo>
                    <a:pt x="6340" y="2544279"/>
                  </a:lnTo>
                  <a:lnTo>
                    <a:pt x="10017" y="2496482"/>
                  </a:lnTo>
                  <a:lnTo>
                    <a:pt x="14510" y="2448919"/>
                  </a:lnTo>
                  <a:lnTo>
                    <a:pt x="19812" y="2401595"/>
                  </a:lnTo>
                  <a:lnTo>
                    <a:pt x="25917" y="2354519"/>
                  </a:lnTo>
                  <a:lnTo>
                    <a:pt x="32817" y="2307697"/>
                  </a:lnTo>
                  <a:lnTo>
                    <a:pt x="40504" y="2261135"/>
                  </a:lnTo>
                  <a:lnTo>
                    <a:pt x="48973" y="2214842"/>
                  </a:lnTo>
                  <a:lnTo>
                    <a:pt x="58216" y="2168825"/>
                  </a:lnTo>
                  <a:lnTo>
                    <a:pt x="68226" y="2123089"/>
                  </a:lnTo>
                  <a:lnTo>
                    <a:pt x="78996" y="2077643"/>
                  </a:lnTo>
                  <a:lnTo>
                    <a:pt x="90519" y="2032492"/>
                  </a:lnTo>
                  <a:lnTo>
                    <a:pt x="102788" y="1987646"/>
                  </a:lnTo>
                  <a:lnTo>
                    <a:pt x="115796" y="1943109"/>
                  </a:lnTo>
                  <a:lnTo>
                    <a:pt x="129537" y="1898890"/>
                  </a:lnTo>
                  <a:lnTo>
                    <a:pt x="144002" y="1854994"/>
                  </a:lnTo>
                  <a:lnTo>
                    <a:pt x="159185" y="1811431"/>
                  </a:lnTo>
                  <a:lnTo>
                    <a:pt x="175078" y="1768205"/>
                  </a:lnTo>
                  <a:lnTo>
                    <a:pt x="191676" y="1725325"/>
                  </a:lnTo>
                  <a:lnTo>
                    <a:pt x="208971" y="1682797"/>
                  </a:lnTo>
                  <a:lnTo>
                    <a:pt x="226956" y="1640629"/>
                  </a:lnTo>
                  <a:lnTo>
                    <a:pt x="245623" y="1598827"/>
                  </a:lnTo>
                  <a:lnTo>
                    <a:pt x="264966" y="1557399"/>
                  </a:lnTo>
                  <a:lnTo>
                    <a:pt x="284978" y="1516351"/>
                  </a:lnTo>
                  <a:lnTo>
                    <a:pt x="305652" y="1475690"/>
                  </a:lnTo>
                  <a:lnTo>
                    <a:pt x="326981" y="1435424"/>
                  </a:lnTo>
                  <a:lnTo>
                    <a:pt x="348957" y="1395559"/>
                  </a:lnTo>
                  <a:lnTo>
                    <a:pt x="371575" y="1356103"/>
                  </a:lnTo>
                  <a:lnTo>
                    <a:pt x="394826" y="1317062"/>
                  </a:lnTo>
                  <a:lnTo>
                    <a:pt x="418703" y="1278444"/>
                  </a:lnTo>
                  <a:lnTo>
                    <a:pt x="443201" y="1240256"/>
                  </a:lnTo>
                  <a:lnTo>
                    <a:pt x="468311" y="1202504"/>
                  </a:lnTo>
                  <a:lnTo>
                    <a:pt x="494027" y="1165196"/>
                  </a:lnTo>
                  <a:lnTo>
                    <a:pt x="520341" y="1128338"/>
                  </a:lnTo>
                  <a:lnTo>
                    <a:pt x="547247" y="1091938"/>
                  </a:lnTo>
                  <a:lnTo>
                    <a:pt x="574738" y="1056002"/>
                  </a:lnTo>
                  <a:lnTo>
                    <a:pt x="602806" y="1020538"/>
                  </a:lnTo>
                  <a:lnTo>
                    <a:pt x="631445" y="985553"/>
                  </a:lnTo>
                  <a:lnTo>
                    <a:pt x="660647" y="951054"/>
                  </a:lnTo>
                  <a:lnTo>
                    <a:pt x="690406" y="917047"/>
                  </a:lnTo>
                  <a:lnTo>
                    <a:pt x="720714" y="883540"/>
                  </a:lnTo>
                  <a:lnTo>
                    <a:pt x="751565" y="850540"/>
                  </a:lnTo>
                  <a:lnTo>
                    <a:pt x="782952" y="818053"/>
                  </a:lnTo>
                  <a:lnTo>
                    <a:pt x="814867" y="786088"/>
                  </a:lnTo>
                  <a:lnTo>
                    <a:pt x="847303" y="754650"/>
                  </a:lnTo>
                  <a:lnTo>
                    <a:pt x="880254" y="723746"/>
                  </a:lnTo>
                  <a:lnTo>
                    <a:pt x="913712" y="693385"/>
                  </a:lnTo>
                  <a:lnTo>
                    <a:pt x="947671" y="663573"/>
                  </a:lnTo>
                  <a:lnTo>
                    <a:pt x="982123" y="634316"/>
                  </a:lnTo>
                  <a:lnTo>
                    <a:pt x="1017061" y="605623"/>
                  </a:lnTo>
                  <a:lnTo>
                    <a:pt x="1052479" y="577499"/>
                  </a:lnTo>
                  <a:lnTo>
                    <a:pt x="1088369" y="549952"/>
                  </a:lnTo>
                  <a:lnTo>
                    <a:pt x="1124725" y="522989"/>
                  </a:lnTo>
                  <a:lnTo>
                    <a:pt x="1161539" y="496617"/>
                  </a:lnTo>
                  <a:lnTo>
                    <a:pt x="1198804" y="470843"/>
                  </a:lnTo>
                  <a:lnTo>
                    <a:pt x="1236513" y="445674"/>
                  </a:lnTo>
                  <a:lnTo>
                    <a:pt x="1274660" y="421117"/>
                  </a:lnTo>
                  <a:lnTo>
                    <a:pt x="1313236" y="397179"/>
                  </a:lnTo>
                  <a:lnTo>
                    <a:pt x="1352236" y="373867"/>
                  </a:lnTo>
                  <a:lnTo>
                    <a:pt x="1391653" y="351188"/>
                  </a:lnTo>
                  <a:lnTo>
                    <a:pt x="1431478" y="329150"/>
                  </a:lnTo>
                  <a:lnTo>
                    <a:pt x="1471706" y="307758"/>
                  </a:lnTo>
                  <a:lnTo>
                    <a:pt x="1512328" y="287020"/>
                  </a:lnTo>
                  <a:lnTo>
                    <a:pt x="1553339" y="266944"/>
                  </a:lnTo>
                  <a:lnTo>
                    <a:pt x="1594731" y="247535"/>
                  </a:lnTo>
                  <a:lnTo>
                    <a:pt x="1636497" y="228802"/>
                  </a:lnTo>
                  <a:lnTo>
                    <a:pt x="1678631" y="210751"/>
                  </a:lnTo>
                  <a:lnTo>
                    <a:pt x="1721124" y="193390"/>
                  </a:lnTo>
                  <a:lnTo>
                    <a:pt x="1763970" y="176724"/>
                  </a:lnTo>
                  <a:lnTo>
                    <a:pt x="1807162" y="160762"/>
                  </a:lnTo>
                  <a:lnTo>
                    <a:pt x="1850694" y="145510"/>
                  </a:lnTo>
                  <a:lnTo>
                    <a:pt x="1894557" y="130975"/>
                  </a:lnTo>
                  <a:lnTo>
                    <a:pt x="1938745" y="117164"/>
                  </a:lnTo>
                  <a:lnTo>
                    <a:pt x="1983252" y="104085"/>
                  </a:lnTo>
                  <a:lnTo>
                    <a:pt x="2028069" y="91744"/>
                  </a:lnTo>
                  <a:lnTo>
                    <a:pt x="2073190" y="80148"/>
                  </a:lnTo>
                  <a:lnTo>
                    <a:pt x="2118608" y="69305"/>
                  </a:lnTo>
                  <a:lnTo>
                    <a:pt x="2164316" y="59221"/>
                  </a:lnTo>
                  <a:lnTo>
                    <a:pt x="2210307" y="49904"/>
                  </a:lnTo>
                  <a:lnTo>
                    <a:pt x="2256573" y="41360"/>
                  </a:lnTo>
                  <a:lnTo>
                    <a:pt x="2303109" y="33596"/>
                  </a:lnTo>
                  <a:lnTo>
                    <a:pt x="2349906" y="26620"/>
                  </a:lnTo>
                  <a:lnTo>
                    <a:pt x="2396958" y="20438"/>
                  </a:lnTo>
                  <a:lnTo>
                    <a:pt x="2444258" y="15058"/>
                  </a:lnTo>
                  <a:lnTo>
                    <a:pt x="2491799" y="10486"/>
                  </a:lnTo>
                  <a:lnTo>
                    <a:pt x="2539573" y="6729"/>
                  </a:lnTo>
                  <a:lnTo>
                    <a:pt x="2587574" y="3796"/>
                  </a:lnTo>
                  <a:lnTo>
                    <a:pt x="2635795" y="1691"/>
                  </a:lnTo>
                  <a:lnTo>
                    <a:pt x="2684229" y="424"/>
                  </a:lnTo>
                  <a:lnTo>
                    <a:pt x="2732868" y="0"/>
                  </a:lnTo>
                  <a:lnTo>
                    <a:pt x="2747904" y="380"/>
                  </a:lnTo>
                  <a:lnTo>
                    <a:pt x="2747904" y="2730155"/>
                  </a:lnTo>
                  <a:close/>
                </a:path>
              </a:pathLst>
            </a:custGeom>
            <a:solidFill>
              <a:srgbClr val="707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15557" y="2776625"/>
              <a:ext cx="3348990" cy="1475105"/>
            </a:xfrm>
            <a:custGeom>
              <a:avLst/>
              <a:gdLst/>
              <a:ahLst/>
              <a:cxnLst/>
              <a:rect l="l" t="t" r="r" b="b"/>
              <a:pathLst>
                <a:path w="3348990" h="1475104">
                  <a:moveTo>
                    <a:pt x="3348774" y="1474924"/>
                  </a:moveTo>
                  <a:lnTo>
                    <a:pt x="0" y="1474924"/>
                  </a:lnTo>
                  <a:lnTo>
                    <a:pt x="0" y="0"/>
                  </a:lnTo>
                  <a:lnTo>
                    <a:pt x="3348774" y="0"/>
                  </a:lnTo>
                  <a:lnTo>
                    <a:pt x="3348774" y="147492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577335" y="716134"/>
            <a:ext cx="1042035" cy="1178560"/>
          </a:xfrm>
          <a:custGeom>
            <a:avLst/>
            <a:gdLst/>
            <a:ahLst/>
            <a:cxnLst/>
            <a:rect l="l" t="t" r="r" b="b"/>
            <a:pathLst>
              <a:path w="1042034" h="1178560">
                <a:moveTo>
                  <a:pt x="647307" y="1178270"/>
                </a:moveTo>
                <a:lnTo>
                  <a:pt x="601727" y="1176241"/>
                </a:lnTo>
                <a:lnTo>
                  <a:pt x="556438" y="1171059"/>
                </a:lnTo>
                <a:lnTo>
                  <a:pt x="511618" y="1162749"/>
                </a:lnTo>
                <a:lnTo>
                  <a:pt x="467443" y="1151339"/>
                </a:lnTo>
                <a:lnTo>
                  <a:pt x="424089" y="1136855"/>
                </a:lnTo>
                <a:lnTo>
                  <a:pt x="381733" y="1119323"/>
                </a:lnTo>
                <a:lnTo>
                  <a:pt x="340552" y="1098770"/>
                </a:lnTo>
                <a:lnTo>
                  <a:pt x="300722" y="1075222"/>
                </a:lnTo>
                <a:lnTo>
                  <a:pt x="262420" y="1048706"/>
                </a:lnTo>
                <a:lnTo>
                  <a:pt x="225822" y="1019249"/>
                </a:lnTo>
                <a:lnTo>
                  <a:pt x="191106" y="986875"/>
                </a:lnTo>
                <a:lnTo>
                  <a:pt x="158447" y="951613"/>
                </a:lnTo>
                <a:lnTo>
                  <a:pt x="128023" y="913488"/>
                </a:lnTo>
                <a:lnTo>
                  <a:pt x="100480" y="873233"/>
                </a:lnTo>
                <a:lnTo>
                  <a:pt x="76327" y="831680"/>
                </a:lnTo>
                <a:lnTo>
                  <a:pt x="55540" y="789005"/>
                </a:lnTo>
                <a:lnTo>
                  <a:pt x="38091" y="745385"/>
                </a:lnTo>
                <a:lnTo>
                  <a:pt x="23955" y="700997"/>
                </a:lnTo>
                <a:lnTo>
                  <a:pt x="13103" y="656017"/>
                </a:lnTo>
                <a:lnTo>
                  <a:pt x="5512" y="610623"/>
                </a:lnTo>
                <a:lnTo>
                  <a:pt x="1152" y="564989"/>
                </a:lnTo>
                <a:lnTo>
                  <a:pt x="0" y="519295"/>
                </a:lnTo>
                <a:lnTo>
                  <a:pt x="2027" y="473715"/>
                </a:lnTo>
                <a:lnTo>
                  <a:pt x="7207" y="428426"/>
                </a:lnTo>
                <a:lnTo>
                  <a:pt x="15514" y="383605"/>
                </a:lnTo>
                <a:lnTo>
                  <a:pt x="26922" y="339430"/>
                </a:lnTo>
                <a:lnTo>
                  <a:pt x="41405" y="296075"/>
                </a:lnTo>
                <a:lnTo>
                  <a:pt x="58934" y="253718"/>
                </a:lnTo>
                <a:lnTo>
                  <a:pt x="79486" y="212536"/>
                </a:lnTo>
                <a:lnTo>
                  <a:pt x="103032" y="172705"/>
                </a:lnTo>
                <a:lnTo>
                  <a:pt x="129546" y="134402"/>
                </a:lnTo>
                <a:lnTo>
                  <a:pt x="159002" y="97803"/>
                </a:lnTo>
                <a:lnTo>
                  <a:pt x="191374" y="63086"/>
                </a:lnTo>
                <a:lnTo>
                  <a:pt x="226635" y="30425"/>
                </a:lnTo>
                <a:lnTo>
                  <a:pt x="264758" y="0"/>
                </a:lnTo>
                <a:lnTo>
                  <a:pt x="653156" y="525114"/>
                </a:lnTo>
                <a:lnTo>
                  <a:pt x="1041506" y="1050264"/>
                </a:lnTo>
                <a:lnTo>
                  <a:pt x="1001250" y="1077806"/>
                </a:lnTo>
                <a:lnTo>
                  <a:pt x="959695" y="1101957"/>
                </a:lnTo>
                <a:lnTo>
                  <a:pt x="917019" y="1122742"/>
                </a:lnTo>
                <a:lnTo>
                  <a:pt x="873399" y="1140189"/>
                </a:lnTo>
                <a:lnTo>
                  <a:pt x="829010" y="1154323"/>
                </a:lnTo>
                <a:lnTo>
                  <a:pt x="784030" y="1165172"/>
                </a:lnTo>
                <a:lnTo>
                  <a:pt x="738635" y="1172762"/>
                </a:lnTo>
                <a:lnTo>
                  <a:pt x="693002" y="1177119"/>
                </a:lnTo>
                <a:lnTo>
                  <a:pt x="647307" y="1178270"/>
                </a:lnTo>
                <a:close/>
              </a:path>
            </a:pathLst>
          </a:custGeom>
          <a:solidFill>
            <a:srgbClr val="1F428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08124" y="450374"/>
            <a:ext cx="205199" cy="205199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3621532" y="2774466"/>
            <a:ext cx="2819400" cy="1186815"/>
          </a:xfrm>
          <a:prstGeom prst="rect">
            <a:avLst/>
          </a:prstGeom>
        </p:spPr>
        <p:txBody>
          <a:bodyPr vert="horz" wrap="square" lIns="0" tIns="527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4"/>
              </a:spcBef>
            </a:pPr>
            <a:r>
              <a:rPr sz="1300" spc="-60" dirty="0">
                <a:latin typeface="Arial Black"/>
                <a:cs typeface="Arial Black"/>
              </a:rPr>
              <a:t>Todd</a:t>
            </a:r>
            <a:r>
              <a:rPr sz="1300" spc="-135" dirty="0">
                <a:latin typeface="Arial Black"/>
                <a:cs typeface="Arial Black"/>
              </a:rPr>
              <a:t> </a:t>
            </a:r>
            <a:r>
              <a:rPr sz="1300" spc="-10" dirty="0">
                <a:latin typeface="Arial Black"/>
                <a:cs typeface="Arial Black"/>
              </a:rPr>
              <a:t>Sloane</a:t>
            </a:r>
            <a:endParaRPr sz="1300">
              <a:latin typeface="Arial Black"/>
              <a:cs typeface="Arial Black"/>
            </a:endParaRPr>
          </a:p>
          <a:p>
            <a:pPr marL="12700" marR="5080">
              <a:lnSpc>
                <a:spcPct val="120200"/>
              </a:lnSpc>
            </a:pPr>
            <a:r>
              <a:rPr sz="1300" spc="-50" dirty="0">
                <a:latin typeface="Arial Black"/>
                <a:cs typeface="Arial Black"/>
              </a:rPr>
              <a:t>Finger</a:t>
            </a:r>
            <a:r>
              <a:rPr sz="1300" spc="-140" dirty="0">
                <a:latin typeface="Arial Black"/>
                <a:cs typeface="Arial Black"/>
              </a:rPr>
              <a:t> </a:t>
            </a:r>
            <a:r>
              <a:rPr sz="1300" spc="-100" dirty="0">
                <a:latin typeface="Arial Black"/>
                <a:cs typeface="Arial Black"/>
              </a:rPr>
              <a:t>Lakes</a:t>
            </a:r>
            <a:r>
              <a:rPr sz="1300" spc="-140" dirty="0">
                <a:latin typeface="Arial Black"/>
                <a:cs typeface="Arial Black"/>
              </a:rPr>
              <a:t> </a:t>
            </a:r>
            <a:r>
              <a:rPr sz="1300" dirty="0">
                <a:latin typeface="Arial Black"/>
                <a:cs typeface="Arial Black"/>
              </a:rPr>
              <a:t>Community</a:t>
            </a:r>
            <a:r>
              <a:rPr sz="1300" spc="-140" dirty="0">
                <a:latin typeface="Arial Black"/>
                <a:cs typeface="Arial Black"/>
              </a:rPr>
              <a:t> </a:t>
            </a:r>
            <a:r>
              <a:rPr sz="1300" spc="-40" dirty="0">
                <a:latin typeface="Arial Black"/>
                <a:cs typeface="Arial Black"/>
              </a:rPr>
              <a:t>College </a:t>
            </a:r>
            <a:r>
              <a:rPr sz="1300" spc="-20" dirty="0">
                <a:latin typeface="Lucida Sans Unicode"/>
                <a:cs typeface="Lucida Sans Unicode"/>
              </a:rPr>
              <a:t>Director,</a:t>
            </a:r>
            <a:r>
              <a:rPr sz="1300" spc="15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Workforce</a:t>
            </a:r>
            <a:r>
              <a:rPr sz="1300" spc="20" dirty="0">
                <a:latin typeface="Lucida Sans Unicode"/>
                <a:cs typeface="Lucida Sans Unicode"/>
              </a:rPr>
              <a:t> </a:t>
            </a:r>
            <a:r>
              <a:rPr sz="1300" dirty="0">
                <a:latin typeface="Lucida Sans Unicode"/>
                <a:cs typeface="Lucida Sans Unicode"/>
              </a:rPr>
              <a:t>&amp;</a:t>
            </a:r>
            <a:r>
              <a:rPr sz="1300" spc="20" dirty="0">
                <a:latin typeface="Lucida Sans Unicode"/>
                <a:cs typeface="Lucida Sans Unicode"/>
              </a:rPr>
              <a:t> </a:t>
            </a:r>
            <a:r>
              <a:rPr sz="1300" spc="45" dirty="0">
                <a:latin typeface="Lucida Sans Unicode"/>
                <a:cs typeface="Lucida Sans Unicode"/>
              </a:rPr>
              <a:t>Career </a:t>
            </a:r>
            <a:r>
              <a:rPr sz="1300" spc="-10" dirty="0">
                <a:latin typeface="Lucida Sans Unicode"/>
                <a:cs typeface="Lucida Sans Unicode"/>
              </a:rPr>
              <a:t>Solutions</a:t>
            </a:r>
            <a:endParaRPr sz="13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1100" spc="-10" dirty="0">
                <a:solidFill>
                  <a:srgbClr val="00A7E1"/>
                </a:solidFill>
                <a:latin typeface="Lucida Sans Unicode"/>
                <a:cs typeface="Lucida Sans Unicode"/>
                <a:hlinkClick r:id="rId6"/>
              </a:rPr>
              <a:t>todd.sloane@flcc.edu</a:t>
            </a:r>
            <a:endParaRPr sz="11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60700" y="2765074"/>
            <a:ext cx="2883535" cy="2381250"/>
          </a:xfrm>
          <a:custGeom>
            <a:avLst/>
            <a:gdLst/>
            <a:ahLst/>
            <a:cxnLst/>
            <a:rect l="l" t="t" r="r" b="b"/>
            <a:pathLst>
              <a:path w="2883534" h="2381250">
                <a:moveTo>
                  <a:pt x="2883299" y="2380799"/>
                </a:moveTo>
                <a:lnTo>
                  <a:pt x="0" y="2380799"/>
                </a:lnTo>
                <a:lnTo>
                  <a:pt x="2883299" y="0"/>
                </a:lnTo>
                <a:lnTo>
                  <a:pt x="2883299" y="2380799"/>
                </a:lnTo>
                <a:close/>
              </a:path>
            </a:pathLst>
          </a:custGeom>
          <a:solidFill>
            <a:srgbClr val="C9D9E4">
              <a:alpha val="4636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94633" y="0"/>
            <a:ext cx="1365250" cy="682625"/>
          </a:xfrm>
          <a:custGeom>
            <a:avLst/>
            <a:gdLst/>
            <a:ahLst/>
            <a:cxnLst/>
            <a:rect l="l" t="t" r="r" b="b"/>
            <a:pathLst>
              <a:path w="1365250" h="682625">
                <a:moveTo>
                  <a:pt x="682560" y="682560"/>
                </a:moveTo>
                <a:lnTo>
                  <a:pt x="633814" y="680846"/>
                </a:lnTo>
                <a:lnTo>
                  <a:pt x="585994" y="675782"/>
                </a:lnTo>
                <a:lnTo>
                  <a:pt x="539214" y="667483"/>
                </a:lnTo>
                <a:lnTo>
                  <a:pt x="493590" y="656064"/>
                </a:lnTo>
                <a:lnTo>
                  <a:pt x="449237" y="641641"/>
                </a:lnTo>
                <a:lnTo>
                  <a:pt x="406272" y="624329"/>
                </a:lnTo>
                <a:lnTo>
                  <a:pt x="364809" y="604244"/>
                </a:lnTo>
                <a:lnTo>
                  <a:pt x="324964" y="581502"/>
                </a:lnTo>
                <a:lnTo>
                  <a:pt x="286853" y="556217"/>
                </a:lnTo>
                <a:lnTo>
                  <a:pt x="250591" y="528507"/>
                </a:lnTo>
                <a:lnTo>
                  <a:pt x="216293" y="498485"/>
                </a:lnTo>
                <a:lnTo>
                  <a:pt x="184075" y="466267"/>
                </a:lnTo>
                <a:lnTo>
                  <a:pt x="154053" y="431969"/>
                </a:lnTo>
                <a:lnTo>
                  <a:pt x="126342" y="395707"/>
                </a:lnTo>
                <a:lnTo>
                  <a:pt x="101058" y="357596"/>
                </a:lnTo>
                <a:lnTo>
                  <a:pt x="78316" y="317751"/>
                </a:lnTo>
                <a:lnTo>
                  <a:pt x="58231" y="276288"/>
                </a:lnTo>
                <a:lnTo>
                  <a:pt x="40919" y="233323"/>
                </a:lnTo>
                <a:lnTo>
                  <a:pt x="26496" y="188970"/>
                </a:lnTo>
                <a:lnTo>
                  <a:pt x="15077" y="143346"/>
                </a:lnTo>
                <a:lnTo>
                  <a:pt x="6778" y="96566"/>
                </a:lnTo>
                <a:lnTo>
                  <a:pt x="1713" y="48746"/>
                </a:lnTo>
                <a:lnTo>
                  <a:pt x="0" y="0"/>
                </a:lnTo>
                <a:lnTo>
                  <a:pt x="1365120" y="0"/>
                </a:lnTo>
                <a:lnTo>
                  <a:pt x="1363406" y="48746"/>
                </a:lnTo>
                <a:lnTo>
                  <a:pt x="1358342" y="96566"/>
                </a:lnTo>
                <a:lnTo>
                  <a:pt x="1350042" y="143346"/>
                </a:lnTo>
                <a:lnTo>
                  <a:pt x="1338623" y="188970"/>
                </a:lnTo>
                <a:lnTo>
                  <a:pt x="1324200" y="233323"/>
                </a:lnTo>
                <a:lnTo>
                  <a:pt x="1306889" y="276288"/>
                </a:lnTo>
                <a:lnTo>
                  <a:pt x="1286804" y="317751"/>
                </a:lnTo>
                <a:lnTo>
                  <a:pt x="1264062" y="357596"/>
                </a:lnTo>
                <a:lnTo>
                  <a:pt x="1238777" y="395707"/>
                </a:lnTo>
                <a:lnTo>
                  <a:pt x="1211066" y="431969"/>
                </a:lnTo>
                <a:lnTo>
                  <a:pt x="1181044" y="466267"/>
                </a:lnTo>
                <a:lnTo>
                  <a:pt x="1148827" y="498485"/>
                </a:lnTo>
                <a:lnTo>
                  <a:pt x="1114529" y="528507"/>
                </a:lnTo>
                <a:lnTo>
                  <a:pt x="1078267" y="556217"/>
                </a:lnTo>
                <a:lnTo>
                  <a:pt x="1040155" y="581502"/>
                </a:lnTo>
                <a:lnTo>
                  <a:pt x="1000311" y="604244"/>
                </a:lnTo>
                <a:lnTo>
                  <a:pt x="958848" y="624329"/>
                </a:lnTo>
                <a:lnTo>
                  <a:pt x="915882" y="641641"/>
                </a:lnTo>
                <a:lnTo>
                  <a:pt x="871530" y="656064"/>
                </a:lnTo>
                <a:lnTo>
                  <a:pt x="825906" y="667483"/>
                </a:lnTo>
                <a:lnTo>
                  <a:pt x="779126" y="675782"/>
                </a:lnTo>
                <a:lnTo>
                  <a:pt x="731305" y="680846"/>
                </a:lnTo>
                <a:lnTo>
                  <a:pt x="682560" y="682560"/>
                </a:lnTo>
                <a:close/>
              </a:path>
            </a:pathLst>
          </a:custGeom>
          <a:solidFill>
            <a:srgbClr val="ED55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7949" y="971404"/>
            <a:ext cx="1485265" cy="99695"/>
          </a:xfrm>
          <a:custGeom>
            <a:avLst/>
            <a:gdLst/>
            <a:ahLst/>
            <a:cxnLst/>
            <a:rect l="l" t="t" r="r" b="b"/>
            <a:pathLst>
              <a:path w="1485264" h="99694">
                <a:moveTo>
                  <a:pt x="1484699" y="99599"/>
                </a:moveTo>
                <a:lnTo>
                  <a:pt x="0" y="99599"/>
                </a:lnTo>
                <a:lnTo>
                  <a:pt x="0" y="0"/>
                </a:lnTo>
                <a:lnTo>
                  <a:pt x="1484699" y="0"/>
                </a:lnTo>
                <a:lnTo>
                  <a:pt x="1484699" y="99599"/>
                </a:lnTo>
                <a:close/>
              </a:path>
            </a:pathLst>
          </a:custGeom>
          <a:solidFill>
            <a:srgbClr val="DDEA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33099" y="4285374"/>
            <a:ext cx="454659" cy="454659"/>
          </a:xfrm>
          <a:custGeom>
            <a:avLst/>
            <a:gdLst/>
            <a:ahLst/>
            <a:cxnLst/>
            <a:rect l="l" t="t" r="r" b="b"/>
            <a:pathLst>
              <a:path w="454659" h="454660">
                <a:moveTo>
                  <a:pt x="227099" y="454199"/>
                </a:moveTo>
                <a:lnTo>
                  <a:pt x="181331" y="449586"/>
                </a:lnTo>
                <a:lnTo>
                  <a:pt x="138702" y="436353"/>
                </a:lnTo>
                <a:lnTo>
                  <a:pt x="100126" y="415414"/>
                </a:lnTo>
                <a:lnTo>
                  <a:pt x="66515" y="387683"/>
                </a:lnTo>
                <a:lnTo>
                  <a:pt x="38785" y="354073"/>
                </a:lnTo>
                <a:lnTo>
                  <a:pt x="17846" y="315497"/>
                </a:lnTo>
                <a:lnTo>
                  <a:pt x="4613" y="272868"/>
                </a:lnTo>
                <a:lnTo>
                  <a:pt x="0" y="227099"/>
                </a:lnTo>
                <a:lnTo>
                  <a:pt x="4613" y="181331"/>
                </a:lnTo>
                <a:lnTo>
                  <a:pt x="17846" y="138702"/>
                </a:lnTo>
                <a:lnTo>
                  <a:pt x="38785" y="100126"/>
                </a:lnTo>
                <a:lnTo>
                  <a:pt x="66516" y="66515"/>
                </a:lnTo>
                <a:lnTo>
                  <a:pt x="100126" y="38785"/>
                </a:lnTo>
                <a:lnTo>
                  <a:pt x="138702" y="17846"/>
                </a:lnTo>
                <a:lnTo>
                  <a:pt x="181331" y="4613"/>
                </a:lnTo>
                <a:lnTo>
                  <a:pt x="227099" y="0"/>
                </a:lnTo>
                <a:lnTo>
                  <a:pt x="271611" y="4403"/>
                </a:lnTo>
                <a:lnTo>
                  <a:pt x="314007" y="17286"/>
                </a:lnTo>
                <a:lnTo>
                  <a:pt x="353095" y="38155"/>
                </a:lnTo>
                <a:lnTo>
                  <a:pt x="387683" y="66516"/>
                </a:lnTo>
                <a:lnTo>
                  <a:pt x="416044" y="101104"/>
                </a:lnTo>
                <a:lnTo>
                  <a:pt x="436912" y="140192"/>
                </a:lnTo>
                <a:lnTo>
                  <a:pt x="449796" y="182588"/>
                </a:lnTo>
                <a:lnTo>
                  <a:pt x="454199" y="227099"/>
                </a:lnTo>
                <a:lnTo>
                  <a:pt x="449586" y="272868"/>
                </a:lnTo>
                <a:lnTo>
                  <a:pt x="436353" y="315497"/>
                </a:lnTo>
                <a:lnTo>
                  <a:pt x="415414" y="354073"/>
                </a:lnTo>
                <a:lnTo>
                  <a:pt x="387684" y="387683"/>
                </a:lnTo>
                <a:lnTo>
                  <a:pt x="354073" y="415414"/>
                </a:lnTo>
                <a:lnTo>
                  <a:pt x="315497" y="436353"/>
                </a:lnTo>
                <a:lnTo>
                  <a:pt x="272868" y="449586"/>
                </a:lnTo>
                <a:lnTo>
                  <a:pt x="227099" y="454199"/>
                </a:lnTo>
                <a:close/>
              </a:path>
            </a:pathLst>
          </a:custGeom>
          <a:solidFill>
            <a:srgbClr val="5382B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3600" y="3819849"/>
            <a:ext cx="176999" cy="1769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37416" rIns="0" bIns="0" rtlCol="0">
            <a:spAutoFit/>
          </a:bodyPr>
          <a:lstStyle/>
          <a:p>
            <a:pPr marL="609600">
              <a:lnSpc>
                <a:spcPts val="2395"/>
              </a:lnSpc>
              <a:spcBef>
                <a:spcPts val="100"/>
              </a:spcBef>
            </a:pPr>
            <a:r>
              <a:rPr sz="2100" spc="-135" dirty="0">
                <a:solidFill>
                  <a:srgbClr val="1B2127"/>
                </a:solidFill>
                <a:latin typeface="Arial Black"/>
                <a:cs typeface="Arial Black"/>
              </a:rPr>
              <a:t>WHY</a:t>
            </a:r>
            <a:r>
              <a:rPr sz="2100" spc="-245" dirty="0">
                <a:solidFill>
                  <a:srgbClr val="1B2127"/>
                </a:solidFill>
                <a:latin typeface="Arial Black"/>
                <a:cs typeface="Arial Black"/>
              </a:rPr>
              <a:t> </a:t>
            </a:r>
            <a:r>
              <a:rPr sz="2100" spc="-260" dirty="0">
                <a:solidFill>
                  <a:srgbClr val="1B2127"/>
                </a:solidFill>
                <a:latin typeface="Arial Black"/>
                <a:cs typeface="Arial Black"/>
              </a:rPr>
              <a:t>ARE</a:t>
            </a:r>
            <a:r>
              <a:rPr sz="2100" spc="-245" dirty="0">
                <a:solidFill>
                  <a:srgbClr val="1B2127"/>
                </a:solidFill>
                <a:latin typeface="Arial Black"/>
                <a:cs typeface="Arial Black"/>
              </a:rPr>
              <a:t> </a:t>
            </a:r>
            <a:r>
              <a:rPr sz="2100" spc="-150" dirty="0">
                <a:solidFill>
                  <a:srgbClr val="1B2127"/>
                </a:solidFill>
                <a:latin typeface="Arial Black"/>
                <a:cs typeface="Arial Black"/>
              </a:rPr>
              <a:t>WE</a:t>
            </a:r>
            <a:r>
              <a:rPr sz="2100" spc="-245" dirty="0">
                <a:solidFill>
                  <a:srgbClr val="1B2127"/>
                </a:solidFill>
                <a:latin typeface="Arial Black"/>
                <a:cs typeface="Arial Black"/>
              </a:rPr>
              <a:t> </a:t>
            </a:r>
            <a:r>
              <a:rPr sz="2100" spc="-345" dirty="0">
                <a:solidFill>
                  <a:srgbClr val="1B2127"/>
                </a:solidFill>
                <a:latin typeface="Arial Black"/>
                <a:cs typeface="Arial Black"/>
              </a:rPr>
              <a:t>HERE</a:t>
            </a:r>
            <a:endParaRPr sz="2100">
              <a:latin typeface="Arial Black"/>
              <a:cs typeface="Arial Black"/>
            </a:endParaRPr>
          </a:p>
          <a:p>
            <a:pPr marL="609600">
              <a:lnSpc>
                <a:spcPts val="2395"/>
              </a:lnSpc>
            </a:pPr>
            <a:r>
              <a:rPr sz="2100" spc="515" dirty="0">
                <a:solidFill>
                  <a:srgbClr val="1B2127"/>
                </a:solidFill>
                <a:latin typeface="Arial Black"/>
                <a:cs typeface="Arial Black"/>
              </a:rPr>
              <a:t>-</a:t>
            </a:r>
            <a:r>
              <a:rPr sz="2100" spc="-260" dirty="0">
                <a:solidFill>
                  <a:srgbClr val="1B2127"/>
                </a:solidFill>
                <a:latin typeface="Arial Black"/>
                <a:cs typeface="Arial Black"/>
              </a:rPr>
              <a:t> </a:t>
            </a:r>
            <a:r>
              <a:rPr sz="2100" spc="-155" dirty="0">
                <a:solidFill>
                  <a:srgbClr val="1B2127"/>
                </a:solidFill>
                <a:latin typeface="Arial Black"/>
                <a:cs typeface="Arial Black"/>
              </a:rPr>
              <a:t>PARTNERSHIPS</a:t>
            </a:r>
            <a:endParaRPr sz="21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8450" y="1961641"/>
            <a:ext cx="3407410" cy="1220470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ts val="3020"/>
              </a:lnSpc>
              <a:spcBef>
                <a:spcPts val="480"/>
              </a:spcBef>
            </a:pPr>
            <a:r>
              <a:rPr sz="2800" spc="-75" dirty="0">
                <a:solidFill>
                  <a:srgbClr val="1B2127"/>
                </a:solidFill>
                <a:latin typeface="Lucida Sans Unicode"/>
                <a:cs typeface="Lucida Sans Unicode"/>
              </a:rPr>
              <a:t>It</a:t>
            </a:r>
            <a:r>
              <a:rPr sz="2800" spc="-135" dirty="0">
                <a:solidFill>
                  <a:srgbClr val="1B2127"/>
                </a:solidFill>
                <a:latin typeface="Lucida Sans Unicode"/>
                <a:cs typeface="Lucida Sans Unicode"/>
              </a:rPr>
              <a:t> </a:t>
            </a:r>
            <a:r>
              <a:rPr sz="2800" spc="55" dirty="0">
                <a:solidFill>
                  <a:srgbClr val="1B2127"/>
                </a:solidFill>
                <a:latin typeface="Lucida Sans Unicode"/>
                <a:cs typeface="Lucida Sans Unicode"/>
              </a:rPr>
              <a:t>takes</a:t>
            </a:r>
            <a:r>
              <a:rPr sz="2800" spc="-130" dirty="0">
                <a:solidFill>
                  <a:srgbClr val="1B2127"/>
                </a:solidFill>
                <a:latin typeface="Lucida Sans Unicode"/>
                <a:cs typeface="Lucida Sans Unicode"/>
              </a:rPr>
              <a:t> </a:t>
            </a:r>
            <a:r>
              <a:rPr sz="2800" spc="170" dirty="0">
                <a:solidFill>
                  <a:srgbClr val="1B2127"/>
                </a:solidFill>
                <a:latin typeface="Lucida Sans Unicode"/>
                <a:cs typeface="Lucida Sans Unicode"/>
              </a:rPr>
              <a:t>an </a:t>
            </a:r>
            <a:r>
              <a:rPr sz="2800" i="1" u="heavy" spc="80" dirty="0">
                <a:solidFill>
                  <a:srgbClr val="1B2127"/>
                </a:solidFill>
                <a:uFill>
                  <a:solidFill>
                    <a:srgbClr val="1B2127"/>
                  </a:solidFill>
                </a:uFill>
                <a:latin typeface="Century Gothic"/>
                <a:cs typeface="Century Gothic"/>
              </a:rPr>
              <a:t>ecosystem</a:t>
            </a:r>
            <a:r>
              <a:rPr sz="2800" i="1" spc="-15" dirty="0">
                <a:solidFill>
                  <a:srgbClr val="1B2127"/>
                </a:solidFill>
                <a:latin typeface="Century Gothic"/>
                <a:cs typeface="Century Gothic"/>
              </a:rPr>
              <a:t> </a:t>
            </a:r>
            <a:r>
              <a:rPr sz="2800" dirty="0">
                <a:solidFill>
                  <a:srgbClr val="1B2127"/>
                </a:solidFill>
                <a:latin typeface="Lucida Sans Unicode"/>
                <a:cs typeface="Lucida Sans Unicode"/>
              </a:rPr>
              <a:t>to</a:t>
            </a:r>
            <a:r>
              <a:rPr sz="2800" spc="-125" dirty="0">
                <a:solidFill>
                  <a:srgbClr val="1B2127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1B2127"/>
                </a:solidFill>
                <a:latin typeface="Lucida Sans Unicode"/>
                <a:cs typeface="Lucida Sans Unicode"/>
              </a:rPr>
              <a:t>build </a:t>
            </a:r>
            <a:r>
              <a:rPr sz="2800" dirty="0">
                <a:solidFill>
                  <a:srgbClr val="1B2127"/>
                </a:solidFill>
                <a:latin typeface="Lucida Sans Unicode"/>
                <a:cs typeface="Lucida Sans Unicode"/>
              </a:rPr>
              <a:t>our</a:t>
            </a:r>
            <a:r>
              <a:rPr sz="2800" spc="-140" dirty="0">
                <a:solidFill>
                  <a:srgbClr val="1B2127"/>
                </a:solidFill>
                <a:latin typeface="Lucida Sans Unicode"/>
                <a:cs typeface="Lucida Sans Unicode"/>
              </a:rPr>
              <a:t> </a:t>
            </a:r>
            <a:r>
              <a:rPr sz="2800" spc="-10" dirty="0">
                <a:solidFill>
                  <a:srgbClr val="1B2127"/>
                </a:solidFill>
                <a:latin typeface="Lucida Sans Unicode"/>
                <a:cs typeface="Lucida Sans Unicode"/>
              </a:rPr>
              <a:t>workforce!</a:t>
            </a:r>
            <a:endParaRPr sz="2800">
              <a:latin typeface="Lucida Sans Unicode"/>
              <a:cs typeface="Lucida Sans Unicod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33175" y="1284327"/>
            <a:ext cx="3192780" cy="3442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3200">
              <a:lnSpc>
                <a:spcPct val="114999"/>
              </a:lnSpc>
              <a:spcBef>
                <a:spcPts val="100"/>
              </a:spcBef>
            </a:pPr>
            <a:r>
              <a:rPr sz="1500" dirty="0">
                <a:solidFill>
                  <a:srgbClr val="434343"/>
                </a:solidFill>
                <a:latin typeface="Tahoma"/>
                <a:cs typeface="Tahoma"/>
              </a:rPr>
              <a:t>Key</a:t>
            </a:r>
            <a:r>
              <a:rPr sz="1500" spc="-15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500" spc="70" dirty="0">
                <a:solidFill>
                  <a:srgbClr val="434343"/>
                </a:solidFill>
                <a:latin typeface="Tahoma"/>
                <a:cs typeface="Tahoma"/>
              </a:rPr>
              <a:t>Components</a:t>
            </a:r>
            <a:r>
              <a:rPr sz="1500" spc="-150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500" spc="55" dirty="0">
                <a:solidFill>
                  <a:srgbClr val="434343"/>
                </a:solidFill>
                <a:latin typeface="Tahoma"/>
                <a:cs typeface="Tahoma"/>
              </a:rPr>
              <a:t>of</a:t>
            </a:r>
            <a:r>
              <a:rPr sz="1500" spc="-15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500" spc="70" dirty="0">
                <a:solidFill>
                  <a:srgbClr val="434343"/>
                </a:solidFill>
                <a:latin typeface="Tahoma"/>
                <a:cs typeface="Tahoma"/>
              </a:rPr>
              <a:t>the</a:t>
            </a:r>
            <a:r>
              <a:rPr sz="1500" spc="-15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Tahoma"/>
                <a:cs typeface="Tahoma"/>
              </a:rPr>
              <a:t>workforce </a:t>
            </a:r>
            <a:r>
              <a:rPr sz="1500" dirty="0">
                <a:solidFill>
                  <a:srgbClr val="434343"/>
                </a:solidFill>
                <a:latin typeface="Tahoma"/>
                <a:cs typeface="Tahoma"/>
              </a:rPr>
              <a:t>development</a:t>
            </a:r>
            <a:r>
              <a:rPr sz="1500" spc="29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Tahoma"/>
                <a:cs typeface="Tahoma"/>
              </a:rPr>
              <a:t>pipeline:</a:t>
            </a:r>
            <a:endParaRPr sz="1500">
              <a:latin typeface="Tahoma"/>
              <a:cs typeface="Tahoma"/>
            </a:endParaRPr>
          </a:p>
          <a:p>
            <a:pPr marL="926465" indent="-343535">
              <a:lnSpc>
                <a:spcPct val="100000"/>
              </a:lnSpc>
              <a:spcBef>
                <a:spcPts val="270"/>
              </a:spcBef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1500" spc="-10" dirty="0">
                <a:solidFill>
                  <a:srgbClr val="434343"/>
                </a:solidFill>
                <a:latin typeface="Tahoma"/>
                <a:cs typeface="Tahoma"/>
              </a:rPr>
              <a:t>Employers</a:t>
            </a:r>
            <a:endParaRPr sz="1500">
              <a:latin typeface="Tahoma"/>
              <a:cs typeface="Tahoma"/>
            </a:endParaRPr>
          </a:p>
          <a:p>
            <a:pPr marL="926465" indent="-343535">
              <a:lnSpc>
                <a:spcPct val="100000"/>
              </a:lnSpc>
              <a:spcBef>
                <a:spcPts val="270"/>
              </a:spcBef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1500" dirty="0">
                <a:solidFill>
                  <a:srgbClr val="434343"/>
                </a:solidFill>
                <a:latin typeface="Tahoma"/>
                <a:cs typeface="Tahoma"/>
              </a:rPr>
              <a:t>Workforce</a:t>
            </a:r>
            <a:r>
              <a:rPr sz="1500" spc="70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Tahoma"/>
                <a:cs typeface="Tahoma"/>
              </a:rPr>
              <a:t>Boards</a:t>
            </a:r>
            <a:endParaRPr sz="1500">
              <a:latin typeface="Tahoma"/>
              <a:cs typeface="Tahoma"/>
            </a:endParaRPr>
          </a:p>
          <a:p>
            <a:pPr marL="926465" indent="-343535">
              <a:lnSpc>
                <a:spcPct val="100000"/>
              </a:lnSpc>
              <a:spcBef>
                <a:spcPts val="270"/>
              </a:spcBef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1500" spc="-95" dirty="0">
                <a:solidFill>
                  <a:srgbClr val="434343"/>
                </a:solidFill>
                <a:latin typeface="Arial Black"/>
                <a:cs typeface="Arial Black"/>
              </a:rPr>
              <a:t>Community</a:t>
            </a:r>
            <a:r>
              <a:rPr sz="1500" spc="-160" dirty="0">
                <a:solidFill>
                  <a:srgbClr val="434343"/>
                </a:solidFill>
                <a:latin typeface="Arial Black"/>
                <a:cs typeface="Arial Black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Arial Black"/>
                <a:cs typeface="Arial Black"/>
              </a:rPr>
              <a:t>Colleges</a:t>
            </a:r>
            <a:endParaRPr sz="1500">
              <a:latin typeface="Arial Black"/>
              <a:cs typeface="Arial Black"/>
            </a:endParaRPr>
          </a:p>
          <a:p>
            <a:pPr marL="926465" marR="5080" indent="-343535">
              <a:lnSpc>
                <a:spcPct val="114999"/>
              </a:lnSpc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1500" dirty="0">
                <a:solidFill>
                  <a:srgbClr val="434343"/>
                </a:solidFill>
                <a:latin typeface="Tahoma"/>
                <a:cs typeface="Tahoma"/>
              </a:rPr>
              <a:t>Elementary,</a:t>
            </a:r>
            <a:r>
              <a:rPr sz="1500" spc="-30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434343"/>
                </a:solidFill>
                <a:latin typeface="Tahoma"/>
                <a:cs typeface="Tahoma"/>
              </a:rPr>
              <a:t>Middle</a:t>
            </a:r>
            <a:r>
              <a:rPr sz="1500" spc="-2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500" spc="-50" dirty="0">
                <a:solidFill>
                  <a:srgbClr val="434343"/>
                </a:solidFill>
                <a:latin typeface="Tahoma"/>
                <a:cs typeface="Tahoma"/>
              </a:rPr>
              <a:t>&amp;</a:t>
            </a:r>
            <a:r>
              <a:rPr sz="1500" spc="-25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500" spc="-20" dirty="0">
                <a:solidFill>
                  <a:srgbClr val="434343"/>
                </a:solidFill>
                <a:latin typeface="Tahoma"/>
                <a:cs typeface="Tahoma"/>
              </a:rPr>
              <a:t>High </a:t>
            </a:r>
            <a:r>
              <a:rPr sz="1500" spc="60" dirty="0">
                <a:solidFill>
                  <a:srgbClr val="434343"/>
                </a:solidFill>
                <a:latin typeface="Tahoma"/>
                <a:cs typeface="Tahoma"/>
              </a:rPr>
              <a:t>Schools</a:t>
            </a:r>
            <a:endParaRPr sz="1500">
              <a:latin typeface="Tahoma"/>
              <a:cs typeface="Tahoma"/>
            </a:endParaRPr>
          </a:p>
          <a:p>
            <a:pPr marL="926465" marR="549275" indent="-343535">
              <a:lnSpc>
                <a:spcPct val="114999"/>
              </a:lnSpc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1500" dirty="0">
                <a:solidFill>
                  <a:srgbClr val="434343"/>
                </a:solidFill>
                <a:latin typeface="Tahoma"/>
                <a:cs typeface="Tahoma"/>
              </a:rPr>
              <a:t>Pre-</a:t>
            </a:r>
            <a:r>
              <a:rPr sz="1500" spc="40" dirty="0">
                <a:solidFill>
                  <a:srgbClr val="434343"/>
                </a:solidFill>
                <a:latin typeface="Tahoma"/>
                <a:cs typeface="Tahoma"/>
              </a:rPr>
              <a:t>Apprenticeship </a:t>
            </a:r>
            <a:r>
              <a:rPr sz="1500" spc="-10" dirty="0">
                <a:solidFill>
                  <a:srgbClr val="434343"/>
                </a:solidFill>
                <a:latin typeface="Tahoma"/>
                <a:cs typeface="Tahoma"/>
              </a:rPr>
              <a:t>Providers</a:t>
            </a:r>
            <a:endParaRPr sz="1500">
              <a:latin typeface="Tahoma"/>
              <a:cs typeface="Tahoma"/>
            </a:endParaRPr>
          </a:p>
          <a:p>
            <a:pPr marL="926465" marR="619760" indent="-343535">
              <a:lnSpc>
                <a:spcPct val="114999"/>
              </a:lnSpc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1500" spc="50" dirty="0">
                <a:solidFill>
                  <a:srgbClr val="434343"/>
                </a:solidFill>
                <a:latin typeface="Tahoma"/>
                <a:cs typeface="Tahoma"/>
              </a:rPr>
              <a:t>Community-</a:t>
            </a:r>
            <a:r>
              <a:rPr sz="1500" spc="55" dirty="0">
                <a:solidFill>
                  <a:srgbClr val="434343"/>
                </a:solidFill>
                <a:latin typeface="Tahoma"/>
                <a:cs typeface="Tahoma"/>
              </a:rPr>
              <a:t>based </a:t>
            </a:r>
            <a:r>
              <a:rPr sz="1500" spc="-10" dirty="0">
                <a:solidFill>
                  <a:srgbClr val="434343"/>
                </a:solidFill>
                <a:latin typeface="Tahoma"/>
                <a:cs typeface="Tahoma"/>
              </a:rPr>
              <a:t>Organizations</a:t>
            </a:r>
            <a:endParaRPr sz="1500">
              <a:latin typeface="Tahoma"/>
              <a:cs typeface="Tahoma"/>
            </a:endParaRPr>
          </a:p>
          <a:p>
            <a:pPr marL="926465" indent="-343535">
              <a:lnSpc>
                <a:spcPct val="100000"/>
              </a:lnSpc>
              <a:spcBef>
                <a:spcPts val="270"/>
              </a:spcBef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1500" spc="55" dirty="0">
                <a:solidFill>
                  <a:srgbClr val="434343"/>
                </a:solidFill>
                <a:latin typeface="Tahoma"/>
                <a:cs typeface="Tahoma"/>
              </a:rPr>
              <a:t>Re-</a:t>
            </a:r>
            <a:r>
              <a:rPr sz="1500" dirty="0">
                <a:solidFill>
                  <a:srgbClr val="434343"/>
                </a:solidFill>
                <a:latin typeface="Tahoma"/>
                <a:cs typeface="Tahoma"/>
              </a:rPr>
              <a:t>entry</a:t>
            </a:r>
            <a:r>
              <a:rPr sz="1500" spc="40" dirty="0">
                <a:solidFill>
                  <a:srgbClr val="434343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434343"/>
                </a:solidFill>
                <a:latin typeface="Tahoma"/>
                <a:cs typeface="Tahoma"/>
              </a:rPr>
              <a:t>Programs</a:t>
            </a:r>
            <a:endParaRPr sz="1500">
              <a:latin typeface="Tahoma"/>
              <a:cs typeface="Tahoma"/>
            </a:endParaRPr>
          </a:p>
          <a:p>
            <a:pPr marL="926465" indent="-343535">
              <a:lnSpc>
                <a:spcPct val="100000"/>
              </a:lnSpc>
              <a:spcBef>
                <a:spcPts val="270"/>
              </a:spcBef>
              <a:buFont typeface="Arial"/>
              <a:buChar char="○"/>
              <a:tabLst>
                <a:tab pos="926465" algn="l"/>
                <a:tab pos="927100" algn="l"/>
              </a:tabLst>
            </a:pPr>
            <a:r>
              <a:rPr sz="1500" spc="-10" dirty="0">
                <a:solidFill>
                  <a:srgbClr val="434343"/>
                </a:solidFill>
                <a:latin typeface="Tahoma"/>
                <a:cs typeface="Tahoma"/>
              </a:rPr>
              <a:t>Veterans</a:t>
            </a:r>
            <a:endParaRPr sz="1500">
              <a:latin typeface="Tahoma"/>
              <a:cs typeface="Tahoma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67642" y="292249"/>
            <a:ext cx="1098756" cy="32309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7999" y="1716912"/>
            <a:ext cx="1656080" cy="186352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24" y="1716912"/>
            <a:ext cx="3047365" cy="1863725"/>
            <a:chOff x="1024" y="1716912"/>
            <a:chExt cx="3047365" cy="18637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4" y="1716912"/>
              <a:ext cx="1654971" cy="186352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24825" y="2645658"/>
              <a:ext cx="1523365" cy="934719"/>
            </a:xfrm>
            <a:custGeom>
              <a:avLst/>
              <a:gdLst/>
              <a:ahLst/>
              <a:cxnLst/>
              <a:rect l="l" t="t" r="r" b="b"/>
              <a:pathLst>
                <a:path w="1523364" h="934720">
                  <a:moveTo>
                    <a:pt x="1523099" y="934200"/>
                  </a:moveTo>
                  <a:lnTo>
                    <a:pt x="0" y="934200"/>
                  </a:lnTo>
                  <a:lnTo>
                    <a:pt x="0" y="0"/>
                  </a:lnTo>
                  <a:lnTo>
                    <a:pt x="1367396" y="0"/>
                  </a:lnTo>
                  <a:lnTo>
                    <a:pt x="1397914" y="3019"/>
                  </a:lnTo>
                  <a:lnTo>
                    <a:pt x="1453781" y="26160"/>
                  </a:lnTo>
                  <a:lnTo>
                    <a:pt x="1496940" y="69319"/>
                  </a:lnTo>
                  <a:lnTo>
                    <a:pt x="1520080" y="125185"/>
                  </a:lnTo>
                  <a:lnTo>
                    <a:pt x="1523099" y="155703"/>
                  </a:lnTo>
                  <a:lnTo>
                    <a:pt x="1523099" y="93420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572449" y="1716912"/>
            <a:ext cx="4571365" cy="1863725"/>
            <a:chOff x="4572449" y="1716912"/>
            <a:chExt cx="4571365" cy="1863725"/>
          </a:xfrm>
        </p:grpSpPr>
        <p:sp>
          <p:nvSpPr>
            <p:cNvPr id="7" name="object 7"/>
            <p:cNvSpPr/>
            <p:nvPr/>
          </p:nvSpPr>
          <p:spPr>
            <a:xfrm>
              <a:off x="4572449" y="1716912"/>
              <a:ext cx="1523365" cy="934719"/>
            </a:xfrm>
            <a:custGeom>
              <a:avLst/>
              <a:gdLst/>
              <a:ahLst/>
              <a:cxnLst/>
              <a:rect l="l" t="t" r="r" b="b"/>
              <a:pathLst>
                <a:path w="1523364" h="934719">
                  <a:moveTo>
                    <a:pt x="1523099" y="934199"/>
                  </a:moveTo>
                  <a:lnTo>
                    <a:pt x="0" y="934199"/>
                  </a:lnTo>
                  <a:lnTo>
                    <a:pt x="0" y="0"/>
                  </a:lnTo>
                  <a:lnTo>
                    <a:pt x="1367396" y="0"/>
                  </a:lnTo>
                  <a:lnTo>
                    <a:pt x="1397914" y="3019"/>
                  </a:lnTo>
                  <a:lnTo>
                    <a:pt x="1453781" y="26159"/>
                  </a:lnTo>
                  <a:lnTo>
                    <a:pt x="1496940" y="69318"/>
                  </a:lnTo>
                  <a:lnTo>
                    <a:pt x="1520080" y="125185"/>
                  </a:lnTo>
                  <a:lnTo>
                    <a:pt x="1523099" y="155703"/>
                  </a:lnTo>
                  <a:lnTo>
                    <a:pt x="1523099" y="934199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96000" y="1716912"/>
              <a:ext cx="1656079" cy="186352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7620449" y="1716912"/>
              <a:ext cx="1523365" cy="934719"/>
            </a:xfrm>
            <a:custGeom>
              <a:avLst/>
              <a:gdLst/>
              <a:ahLst/>
              <a:cxnLst/>
              <a:rect l="l" t="t" r="r" b="b"/>
              <a:pathLst>
                <a:path w="1523365" h="934719">
                  <a:moveTo>
                    <a:pt x="1523099" y="934199"/>
                  </a:moveTo>
                  <a:lnTo>
                    <a:pt x="0" y="934199"/>
                  </a:lnTo>
                  <a:lnTo>
                    <a:pt x="0" y="0"/>
                  </a:lnTo>
                  <a:lnTo>
                    <a:pt x="1367396" y="0"/>
                  </a:lnTo>
                  <a:lnTo>
                    <a:pt x="1397915" y="3019"/>
                  </a:lnTo>
                  <a:lnTo>
                    <a:pt x="1453780" y="26159"/>
                  </a:lnTo>
                  <a:lnTo>
                    <a:pt x="1496939" y="69318"/>
                  </a:lnTo>
                  <a:lnTo>
                    <a:pt x="1520080" y="125185"/>
                  </a:lnTo>
                  <a:lnTo>
                    <a:pt x="1523099" y="155703"/>
                  </a:lnTo>
                  <a:lnTo>
                    <a:pt x="1523099" y="934199"/>
                  </a:lnTo>
                  <a:close/>
                </a:path>
              </a:pathLst>
            </a:custGeom>
            <a:solidFill>
              <a:srgbClr val="7079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29306" y="636606"/>
            <a:ext cx="5462270" cy="661035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400" dirty="0">
                <a:solidFill>
                  <a:srgbClr val="262626"/>
                </a:solidFill>
              </a:rPr>
              <a:t>How</a:t>
            </a:r>
            <a:r>
              <a:rPr sz="1400" spc="-70" dirty="0">
                <a:solidFill>
                  <a:srgbClr val="262626"/>
                </a:solidFill>
              </a:rPr>
              <a:t> </a:t>
            </a:r>
            <a:r>
              <a:rPr sz="1400" spc="-10" dirty="0">
                <a:solidFill>
                  <a:srgbClr val="262626"/>
                </a:solidFill>
              </a:rPr>
              <a:t>Transfr</a:t>
            </a:r>
            <a:r>
              <a:rPr sz="1400" spc="-70" dirty="0">
                <a:solidFill>
                  <a:srgbClr val="262626"/>
                </a:solidFill>
              </a:rPr>
              <a:t> </a:t>
            </a:r>
            <a:r>
              <a:rPr sz="1400" spc="95" dirty="0">
                <a:solidFill>
                  <a:srgbClr val="262626"/>
                </a:solidFill>
              </a:rPr>
              <a:t>Can</a:t>
            </a:r>
            <a:r>
              <a:rPr sz="1400" spc="-70" dirty="0">
                <a:solidFill>
                  <a:srgbClr val="262626"/>
                </a:solidFill>
              </a:rPr>
              <a:t> </a:t>
            </a:r>
            <a:r>
              <a:rPr sz="1400" spc="-10" dirty="0">
                <a:solidFill>
                  <a:srgbClr val="262626"/>
                </a:solidFill>
              </a:rPr>
              <a:t>Support</a:t>
            </a:r>
            <a:endParaRPr sz="1400"/>
          </a:p>
          <a:p>
            <a:pPr marL="12700">
              <a:lnSpc>
                <a:spcPct val="100000"/>
              </a:lnSpc>
              <a:spcBef>
                <a:spcPts val="209"/>
              </a:spcBef>
            </a:pPr>
            <a:r>
              <a:rPr sz="2500" spc="-110" dirty="0">
                <a:solidFill>
                  <a:srgbClr val="212B5E"/>
                </a:solidFill>
                <a:latin typeface="Arial Black"/>
                <a:cs typeface="Arial Black"/>
              </a:rPr>
              <a:t>Technical</a:t>
            </a:r>
            <a:r>
              <a:rPr sz="2500" spc="-290" dirty="0">
                <a:solidFill>
                  <a:srgbClr val="212B5E"/>
                </a:solidFill>
                <a:latin typeface="Arial Black"/>
                <a:cs typeface="Arial Black"/>
              </a:rPr>
              <a:t> </a:t>
            </a:r>
            <a:r>
              <a:rPr sz="2500" spc="-250" dirty="0">
                <a:solidFill>
                  <a:srgbClr val="212B5E"/>
                </a:solidFill>
                <a:latin typeface="Arial Black"/>
                <a:cs typeface="Arial Black"/>
              </a:rPr>
              <a:t>&amp;</a:t>
            </a:r>
            <a:r>
              <a:rPr sz="2500" spc="-290" dirty="0">
                <a:solidFill>
                  <a:srgbClr val="212B5E"/>
                </a:solidFill>
                <a:latin typeface="Arial Black"/>
                <a:cs typeface="Arial Black"/>
              </a:rPr>
              <a:t> </a:t>
            </a:r>
            <a:r>
              <a:rPr sz="2500" dirty="0">
                <a:solidFill>
                  <a:srgbClr val="212B5E"/>
                </a:solidFill>
                <a:latin typeface="Arial Black"/>
                <a:cs typeface="Arial Black"/>
              </a:rPr>
              <a:t>Community</a:t>
            </a:r>
            <a:r>
              <a:rPr sz="2500" spc="-285" dirty="0">
                <a:solidFill>
                  <a:srgbClr val="212B5E"/>
                </a:solidFill>
                <a:latin typeface="Arial Black"/>
                <a:cs typeface="Arial Black"/>
              </a:rPr>
              <a:t> </a:t>
            </a:r>
            <a:r>
              <a:rPr sz="2500" spc="-65" dirty="0">
                <a:solidFill>
                  <a:srgbClr val="212B5E"/>
                </a:solidFill>
                <a:latin typeface="Arial Black"/>
                <a:cs typeface="Arial Black"/>
              </a:rPr>
              <a:t>Colleges</a:t>
            </a:r>
            <a:endParaRPr sz="25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24849" y="1716912"/>
            <a:ext cx="1523365" cy="934719"/>
          </a:xfrm>
          <a:custGeom>
            <a:avLst/>
            <a:gdLst/>
            <a:ahLst/>
            <a:cxnLst/>
            <a:rect l="l" t="t" r="r" b="b"/>
            <a:pathLst>
              <a:path w="1523364" h="934719">
                <a:moveTo>
                  <a:pt x="1523099" y="934199"/>
                </a:moveTo>
                <a:lnTo>
                  <a:pt x="0" y="934199"/>
                </a:lnTo>
                <a:lnTo>
                  <a:pt x="0" y="0"/>
                </a:lnTo>
                <a:lnTo>
                  <a:pt x="1367396" y="0"/>
                </a:lnTo>
                <a:lnTo>
                  <a:pt x="1397914" y="3019"/>
                </a:lnTo>
                <a:lnTo>
                  <a:pt x="1453781" y="26159"/>
                </a:lnTo>
                <a:lnTo>
                  <a:pt x="1496940" y="69318"/>
                </a:lnTo>
                <a:lnTo>
                  <a:pt x="1520080" y="125185"/>
                </a:lnTo>
                <a:lnTo>
                  <a:pt x="1523099" y="155703"/>
                </a:lnTo>
                <a:lnTo>
                  <a:pt x="1523099" y="934199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37829" y="1804582"/>
            <a:ext cx="13950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Black"/>
                <a:cs typeface="Arial Black"/>
              </a:rPr>
              <a:t>2.</a:t>
            </a:r>
            <a:endParaRPr sz="12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</a:pPr>
            <a:r>
              <a:rPr sz="1200" spc="-80" dirty="0">
                <a:solidFill>
                  <a:srgbClr val="FFFFFF"/>
                </a:solidFill>
                <a:latin typeface="Arial Black"/>
                <a:cs typeface="Arial Black"/>
              </a:rPr>
              <a:t>Custom</a:t>
            </a:r>
            <a:r>
              <a:rPr sz="1200" spc="-125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200" spc="-70" dirty="0">
                <a:solidFill>
                  <a:srgbClr val="FFFFFF"/>
                </a:solidFill>
                <a:latin typeface="Arial Black"/>
                <a:cs typeface="Arial Black"/>
              </a:rPr>
              <a:t>Corporate </a:t>
            </a:r>
            <a:r>
              <a:rPr sz="1200" spc="-95" dirty="0">
                <a:solidFill>
                  <a:srgbClr val="FFFFFF"/>
                </a:solidFill>
                <a:latin typeface="Arial Black"/>
                <a:cs typeface="Arial Black"/>
              </a:rPr>
              <a:t>Training </a:t>
            </a:r>
            <a:r>
              <a:rPr sz="1200" spc="-65" dirty="0">
                <a:solidFill>
                  <a:srgbClr val="FFFFFF"/>
                </a:solidFill>
                <a:latin typeface="Arial Black"/>
                <a:cs typeface="Arial Black"/>
              </a:rPr>
              <a:t>Programs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674049" y="1804582"/>
            <a:ext cx="12401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Black"/>
                <a:cs typeface="Arial Black"/>
              </a:rPr>
              <a:t>3.</a:t>
            </a:r>
            <a:endParaRPr sz="1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200" spc="-80" dirty="0">
                <a:solidFill>
                  <a:srgbClr val="FFFFFF"/>
                </a:solidFill>
                <a:latin typeface="Arial Black"/>
                <a:cs typeface="Arial Black"/>
              </a:rPr>
              <a:t>Apprenticeships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620049" y="2645662"/>
            <a:ext cx="1523365" cy="934719"/>
          </a:xfrm>
          <a:custGeom>
            <a:avLst/>
            <a:gdLst/>
            <a:ahLst/>
            <a:cxnLst/>
            <a:rect l="l" t="t" r="r" b="b"/>
            <a:pathLst>
              <a:path w="1523365" h="934720">
                <a:moveTo>
                  <a:pt x="1523099" y="934199"/>
                </a:moveTo>
                <a:lnTo>
                  <a:pt x="0" y="934199"/>
                </a:lnTo>
                <a:lnTo>
                  <a:pt x="0" y="0"/>
                </a:lnTo>
                <a:lnTo>
                  <a:pt x="1367396" y="0"/>
                </a:lnTo>
                <a:lnTo>
                  <a:pt x="1397915" y="3019"/>
                </a:lnTo>
                <a:lnTo>
                  <a:pt x="1453780" y="26159"/>
                </a:lnTo>
                <a:lnTo>
                  <a:pt x="1496939" y="69318"/>
                </a:lnTo>
                <a:lnTo>
                  <a:pt x="1520080" y="125185"/>
                </a:lnTo>
                <a:lnTo>
                  <a:pt x="1523099" y="155703"/>
                </a:lnTo>
                <a:lnTo>
                  <a:pt x="1523099" y="934199"/>
                </a:lnTo>
                <a:close/>
              </a:path>
            </a:pathLst>
          </a:custGeom>
          <a:solidFill>
            <a:srgbClr val="D4A6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597591" y="2738791"/>
            <a:ext cx="8750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Black"/>
                <a:cs typeface="Arial Black"/>
              </a:rPr>
              <a:t>4.</a:t>
            </a:r>
            <a:endParaRPr sz="1200">
              <a:latin typeface="Arial Black"/>
              <a:cs typeface="Arial Black"/>
            </a:endParaRPr>
          </a:p>
          <a:p>
            <a:pPr marL="12700" marR="5080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Arial Black"/>
                <a:cs typeface="Arial Black"/>
              </a:rPr>
              <a:t>Career </a:t>
            </a:r>
            <a:r>
              <a:rPr sz="1200" spc="-90" dirty="0">
                <a:solidFill>
                  <a:srgbClr val="FFFFFF"/>
                </a:solidFill>
                <a:latin typeface="Arial Black"/>
                <a:cs typeface="Arial Black"/>
              </a:rPr>
              <a:t>Exploration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674050" y="2836616"/>
            <a:ext cx="12541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Black"/>
                <a:cs typeface="Arial Black"/>
              </a:rPr>
              <a:t>6.</a:t>
            </a:r>
            <a:endParaRPr sz="1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200" spc="-85" dirty="0">
                <a:solidFill>
                  <a:srgbClr val="FFFFFF"/>
                </a:solidFill>
                <a:latin typeface="Arial Black"/>
                <a:cs typeface="Arial Black"/>
              </a:rPr>
              <a:t>Future</a:t>
            </a:r>
            <a:r>
              <a:rPr sz="1200" spc="-12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Arial Black"/>
                <a:cs typeface="Arial Black"/>
              </a:rPr>
              <a:t>Programs</a:t>
            </a:r>
            <a:endParaRPr sz="1200">
              <a:latin typeface="Arial Black"/>
              <a:cs typeface="Arial Black"/>
            </a:endParaRPr>
          </a:p>
        </p:txBody>
      </p:sp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06737" y="171449"/>
            <a:ext cx="1265812" cy="372226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597591" y="1804582"/>
            <a:ext cx="85471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Black"/>
                <a:cs typeface="Arial Black"/>
              </a:rPr>
              <a:t>1.</a:t>
            </a:r>
            <a:endParaRPr sz="1200">
              <a:latin typeface="Arial Black"/>
              <a:cs typeface="Arial Black"/>
            </a:endParaRPr>
          </a:p>
          <a:p>
            <a:pPr marL="12700" marR="5080" algn="just">
              <a:lnSpc>
                <a:spcPct val="100000"/>
              </a:lnSpc>
            </a:pPr>
            <a:r>
              <a:rPr sz="1200" spc="-45" dirty="0">
                <a:solidFill>
                  <a:srgbClr val="FFFFFF"/>
                </a:solidFill>
                <a:latin typeface="Arial Black"/>
                <a:cs typeface="Arial Black"/>
              </a:rPr>
              <a:t>Non-</a:t>
            </a:r>
            <a:r>
              <a:rPr sz="1200" spc="-60" dirty="0">
                <a:solidFill>
                  <a:srgbClr val="FFFFFF"/>
                </a:solidFill>
                <a:latin typeface="Arial Black"/>
                <a:cs typeface="Arial Black"/>
              </a:rPr>
              <a:t>Credit </a:t>
            </a:r>
            <a:r>
              <a:rPr sz="1200" spc="-50" dirty="0">
                <a:solidFill>
                  <a:srgbClr val="FFFFFF"/>
                </a:solidFill>
                <a:latin typeface="Arial Black"/>
                <a:cs typeface="Arial Black"/>
              </a:rPr>
              <a:t>Certiﬁcate </a:t>
            </a:r>
            <a:r>
              <a:rPr sz="1200" spc="-10" dirty="0">
                <a:solidFill>
                  <a:srgbClr val="FFFFFF"/>
                </a:solidFill>
                <a:latin typeface="Arial Black"/>
                <a:cs typeface="Arial Black"/>
              </a:rPr>
              <a:t>Programs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572449" y="2645662"/>
            <a:ext cx="1523365" cy="934719"/>
          </a:xfrm>
          <a:custGeom>
            <a:avLst/>
            <a:gdLst/>
            <a:ahLst/>
            <a:cxnLst/>
            <a:rect l="l" t="t" r="r" b="b"/>
            <a:pathLst>
              <a:path w="1523364" h="934720">
                <a:moveTo>
                  <a:pt x="1523099" y="934199"/>
                </a:moveTo>
                <a:lnTo>
                  <a:pt x="0" y="934199"/>
                </a:lnTo>
                <a:lnTo>
                  <a:pt x="0" y="0"/>
                </a:lnTo>
                <a:lnTo>
                  <a:pt x="1367396" y="0"/>
                </a:lnTo>
                <a:lnTo>
                  <a:pt x="1397914" y="3019"/>
                </a:lnTo>
                <a:lnTo>
                  <a:pt x="1453781" y="26159"/>
                </a:lnTo>
                <a:lnTo>
                  <a:pt x="1496940" y="69318"/>
                </a:lnTo>
                <a:lnTo>
                  <a:pt x="1520080" y="125185"/>
                </a:lnTo>
                <a:lnTo>
                  <a:pt x="1523099" y="155703"/>
                </a:lnTo>
                <a:lnTo>
                  <a:pt x="1523099" y="934199"/>
                </a:lnTo>
                <a:close/>
              </a:path>
            </a:pathLst>
          </a:custGeom>
          <a:solidFill>
            <a:srgbClr val="ED55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637941" y="2738791"/>
            <a:ext cx="12331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25" dirty="0">
                <a:solidFill>
                  <a:srgbClr val="FFFFFF"/>
                </a:solidFill>
                <a:latin typeface="Arial Black"/>
                <a:cs typeface="Arial Black"/>
              </a:rPr>
              <a:t>5.</a:t>
            </a:r>
            <a:endParaRPr sz="12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sz="1200" spc="-65" dirty="0">
                <a:solidFill>
                  <a:srgbClr val="FFFFFF"/>
                </a:solidFill>
                <a:latin typeface="Arial Black"/>
                <a:cs typeface="Arial Black"/>
              </a:rPr>
              <a:t>Credit</a:t>
            </a:r>
            <a:r>
              <a:rPr sz="1200" spc="-1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200" spc="-80" dirty="0">
                <a:solidFill>
                  <a:srgbClr val="FFFFFF"/>
                </a:solidFill>
                <a:latin typeface="Arial Black"/>
                <a:cs typeface="Arial Black"/>
              </a:rPr>
              <a:t>Programs</a:t>
            </a:r>
            <a:endParaRPr sz="1200">
              <a:latin typeface="Arial Black"/>
              <a:cs typeface="Arial Black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93550" y="3988653"/>
            <a:ext cx="6715759" cy="742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i="1" spc="60" dirty="0">
                <a:solidFill>
                  <a:srgbClr val="1C1B1C"/>
                </a:solidFill>
                <a:latin typeface="Century Gothic"/>
                <a:cs typeface="Century Gothic"/>
              </a:rPr>
              <a:t>"Transfr</a:t>
            </a:r>
            <a:r>
              <a:rPr sz="1200" i="1" spc="17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1C1B1C"/>
                </a:solidFill>
                <a:latin typeface="Century Gothic"/>
                <a:cs typeface="Century Gothic"/>
              </a:rPr>
              <a:t>enables</a:t>
            </a:r>
            <a:r>
              <a:rPr sz="1200" i="1" spc="17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spc="95" dirty="0">
                <a:solidFill>
                  <a:srgbClr val="1C1B1C"/>
                </a:solidFill>
                <a:latin typeface="Century Gothic"/>
                <a:cs typeface="Century Gothic"/>
              </a:rPr>
              <a:t>us</a:t>
            </a:r>
            <a:r>
              <a:rPr sz="1200" i="1" spc="17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1C1B1C"/>
                </a:solidFill>
                <a:latin typeface="Century Gothic"/>
                <a:cs typeface="Century Gothic"/>
              </a:rPr>
              <a:t>to</a:t>
            </a:r>
            <a:r>
              <a:rPr sz="1200" i="1" spc="175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1C1B1C"/>
                </a:solidFill>
                <a:latin typeface="Century Gothic"/>
                <a:cs typeface="Century Gothic"/>
              </a:rPr>
              <a:t>provide</a:t>
            </a:r>
            <a:r>
              <a:rPr sz="1200" i="1" spc="17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1C1B1C"/>
                </a:solidFill>
                <a:latin typeface="Century Gothic"/>
                <a:cs typeface="Century Gothic"/>
              </a:rPr>
              <a:t>high</a:t>
            </a:r>
            <a:r>
              <a:rPr sz="1200" i="1" spc="17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1C1B1C"/>
                </a:solidFill>
                <a:latin typeface="Century Gothic"/>
                <a:cs typeface="Century Gothic"/>
              </a:rPr>
              <a:t>quality</a:t>
            </a:r>
            <a:r>
              <a:rPr sz="1200" i="1" spc="175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1C1B1C"/>
                </a:solidFill>
                <a:latin typeface="Century Gothic"/>
                <a:cs typeface="Century Gothic"/>
              </a:rPr>
              <a:t>hands-on,</a:t>
            </a:r>
            <a:r>
              <a:rPr sz="1200" i="1" spc="17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1C1B1C"/>
                </a:solidFill>
                <a:latin typeface="Century Gothic"/>
                <a:cs typeface="Century Gothic"/>
              </a:rPr>
              <a:t>work-based</a:t>
            </a:r>
            <a:r>
              <a:rPr sz="1200" i="1" spc="17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1C1B1C"/>
                </a:solidFill>
                <a:latin typeface="Century Gothic"/>
                <a:cs typeface="Century Gothic"/>
              </a:rPr>
              <a:t>learning</a:t>
            </a:r>
            <a:r>
              <a:rPr sz="1200" i="1" spc="175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spc="-10" dirty="0">
                <a:solidFill>
                  <a:srgbClr val="1C1B1C"/>
                </a:solidFill>
                <a:latin typeface="Century Gothic"/>
                <a:cs typeface="Century Gothic"/>
              </a:rPr>
              <a:t>experiences. </a:t>
            </a:r>
            <a:r>
              <a:rPr sz="1200" i="1" spc="-30" dirty="0">
                <a:solidFill>
                  <a:srgbClr val="1C1B1C"/>
                </a:solidFill>
                <a:latin typeface="Century Gothic"/>
                <a:cs typeface="Century Gothic"/>
              </a:rPr>
              <a:t>We’ve</a:t>
            </a:r>
            <a:r>
              <a:rPr sz="1200" i="1" spc="8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300" i="1" dirty="0">
                <a:solidFill>
                  <a:srgbClr val="1C1B1C"/>
                </a:solidFill>
                <a:latin typeface="Century Gothic"/>
                <a:cs typeface="Century Gothic"/>
              </a:rPr>
              <a:t>dramatically</a:t>
            </a:r>
            <a:r>
              <a:rPr sz="1300" i="1" spc="-15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300" b="1" i="1" spc="-55" dirty="0">
                <a:solidFill>
                  <a:srgbClr val="1C1B1C"/>
                </a:solidFill>
                <a:latin typeface="Verdana"/>
                <a:cs typeface="Verdana"/>
              </a:rPr>
              <a:t>increased</a:t>
            </a:r>
            <a:r>
              <a:rPr sz="1300" b="1" i="1" spc="-100" dirty="0">
                <a:solidFill>
                  <a:srgbClr val="1C1B1C"/>
                </a:solidFill>
                <a:latin typeface="Verdana"/>
                <a:cs typeface="Verdana"/>
              </a:rPr>
              <a:t> </a:t>
            </a:r>
            <a:r>
              <a:rPr sz="1300" b="1" i="1" spc="-70" dirty="0">
                <a:solidFill>
                  <a:srgbClr val="1C1B1C"/>
                </a:solidFill>
                <a:latin typeface="Verdana"/>
                <a:cs typeface="Verdana"/>
              </a:rPr>
              <a:t>interest</a:t>
            </a:r>
            <a:r>
              <a:rPr sz="1300" b="1" i="1" spc="-95" dirty="0">
                <a:solidFill>
                  <a:srgbClr val="1C1B1C"/>
                </a:solidFill>
                <a:latin typeface="Verdana"/>
                <a:cs typeface="Verdana"/>
              </a:rPr>
              <a:t> </a:t>
            </a:r>
            <a:r>
              <a:rPr sz="1300" b="1" i="1" spc="-70" dirty="0">
                <a:solidFill>
                  <a:srgbClr val="1C1B1C"/>
                </a:solidFill>
                <a:latin typeface="Verdana"/>
                <a:cs typeface="Verdana"/>
              </a:rPr>
              <a:t>in</a:t>
            </a:r>
            <a:r>
              <a:rPr sz="1300" b="1" i="1" spc="-95" dirty="0">
                <a:solidFill>
                  <a:srgbClr val="1C1B1C"/>
                </a:solidFill>
                <a:latin typeface="Verdana"/>
                <a:cs typeface="Verdana"/>
              </a:rPr>
              <a:t> </a:t>
            </a:r>
            <a:r>
              <a:rPr sz="1300" b="1" i="1" spc="-70" dirty="0">
                <a:solidFill>
                  <a:srgbClr val="1C1B1C"/>
                </a:solidFill>
                <a:latin typeface="Verdana"/>
                <a:cs typeface="Verdana"/>
              </a:rPr>
              <a:t>enrollment</a:t>
            </a:r>
            <a:r>
              <a:rPr sz="1300" b="1" i="1" spc="-40" dirty="0">
                <a:solidFill>
                  <a:srgbClr val="1C1B1C"/>
                </a:solidFill>
                <a:latin typeface="Verdana"/>
                <a:cs typeface="Verdana"/>
              </a:rPr>
              <a:t> </a:t>
            </a:r>
            <a:r>
              <a:rPr sz="1200" i="1" spc="70" dirty="0">
                <a:solidFill>
                  <a:srgbClr val="1C1B1C"/>
                </a:solidFill>
                <a:latin typeface="Century Gothic"/>
                <a:cs typeface="Century Gothic"/>
              </a:rPr>
              <a:t>as</a:t>
            </a:r>
            <a:r>
              <a:rPr sz="1200" i="1" spc="80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dirty="0">
                <a:solidFill>
                  <a:srgbClr val="1C1B1C"/>
                </a:solidFill>
                <a:latin typeface="Century Gothic"/>
                <a:cs typeface="Century Gothic"/>
              </a:rPr>
              <a:t>a</a:t>
            </a:r>
            <a:r>
              <a:rPr sz="1200" i="1" spc="85" dirty="0">
                <a:solidFill>
                  <a:srgbClr val="1C1B1C"/>
                </a:solidFill>
                <a:latin typeface="Century Gothic"/>
                <a:cs typeface="Century Gothic"/>
              </a:rPr>
              <a:t> </a:t>
            </a:r>
            <a:r>
              <a:rPr sz="1200" i="1" spc="-10" dirty="0">
                <a:solidFill>
                  <a:srgbClr val="1C1B1C"/>
                </a:solidFill>
                <a:latin typeface="Century Gothic"/>
                <a:cs typeface="Century Gothic"/>
              </a:rPr>
              <a:t>result."</a:t>
            </a:r>
            <a:endParaRPr sz="1200">
              <a:latin typeface="Century Gothic"/>
              <a:cs typeface="Century Gothic"/>
            </a:endParaRPr>
          </a:p>
          <a:p>
            <a:pPr marL="167005">
              <a:lnSpc>
                <a:spcPct val="100000"/>
              </a:lnSpc>
              <a:spcBef>
                <a:spcPts val="1445"/>
              </a:spcBef>
              <a:tabLst>
                <a:tab pos="469265" algn="l"/>
              </a:tabLst>
            </a:pPr>
            <a:r>
              <a:rPr sz="1000" i="1" spc="75" dirty="0">
                <a:solidFill>
                  <a:srgbClr val="212B5E"/>
                </a:solidFill>
                <a:latin typeface="Verdana"/>
                <a:cs typeface="Verdana"/>
              </a:rPr>
              <a:t>-</a:t>
            </a:r>
            <a:r>
              <a:rPr sz="1000" i="1" dirty="0">
                <a:solidFill>
                  <a:srgbClr val="212B5E"/>
                </a:solidFill>
                <a:latin typeface="Verdana"/>
                <a:cs typeface="Verdana"/>
              </a:rPr>
              <a:t>	</a:t>
            </a:r>
            <a:r>
              <a:rPr sz="1000" i="1" spc="-40" dirty="0">
                <a:solidFill>
                  <a:srgbClr val="212B5E"/>
                </a:solidFill>
                <a:latin typeface="Verdana"/>
                <a:cs typeface="Verdana"/>
              </a:rPr>
              <a:t>CTE</a:t>
            </a:r>
            <a:r>
              <a:rPr sz="1000" i="1" spc="20" dirty="0">
                <a:solidFill>
                  <a:srgbClr val="212B5E"/>
                </a:solidFill>
                <a:latin typeface="Verdana"/>
                <a:cs typeface="Verdana"/>
              </a:rPr>
              <a:t> </a:t>
            </a:r>
            <a:r>
              <a:rPr sz="1000" i="1" dirty="0">
                <a:solidFill>
                  <a:srgbClr val="212B5E"/>
                </a:solidFill>
                <a:latin typeface="Verdana"/>
                <a:cs typeface="Verdana"/>
              </a:rPr>
              <a:t>Program</a:t>
            </a:r>
            <a:r>
              <a:rPr sz="1000" i="1" spc="25" dirty="0">
                <a:solidFill>
                  <a:srgbClr val="212B5E"/>
                </a:solidFill>
                <a:latin typeface="Verdana"/>
                <a:cs typeface="Verdana"/>
              </a:rPr>
              <a:t> </a:t>
            </a:r>
            <a:r>
              <a:rPr sz="1000" i="1" spc="-30" dirty="0">
                <a:solidFill>
                  <a:srgbClr val="212B5E"/>
                </a:solidFill>
                <a:latin typeface="Verdana"/>
                <a:cs typeface="Verdana"/>
              </a:rPr>
              <a:t>Director,</a:t>
            </a:r>
            <a:r>
              <a:rPr sz="1000" i="1" spc="25" dirty="0">
                <a:solidFill>
                  <a:srgbClr val="212B5E"/>
                </a:solidFill>
                <a:latin typeface="Verdana"/>
                <a:cs typeface="Verdana"/>
              </a:rPr>
              <a:t> </a:t>
            </a:r>
            <a:r>
              <a:rPr sz="1000" i="1" dirty="0">
                <a:solidFill>
                  <a:srgbClr val="212B5E"/>
                </a:solidFill>
                <a:latin typeface="Verdana"/>
                <a:cs typeface="Verdana"/>
              </a:rPr>
              <a:t>College</a:t>
            </a:r>
            <a:r>
              <a:rPr sz="1000" i="1" spc="25" dirty="0">
                <a:solidFill>
                  <a:srgbClr val="212B5E"/>
                </a:solidFill>
                <a:latin typeface="Verdana"/>
                <a:cs typeface="Verdana"/>
              </a:rPr>
              <a:t> </a:t>
            </a:r>
            <a:r>
              <a:rPr sz="1000" i="1" dirty="0">
                <a:solidFill>
                  <a:srgbClr val="212B5E"/>
                </a:solidFill>
                <a:latin typeface="Verdana"/>
                <a:cs typeface="Verdana"/>
              </a:rPr>
              <a:t>of</a:t>
            </a:r>
            <a:r>
              <a:rPr sz="1000" i="1" spc="20" dirty="0">
                <a:solidFill>
                  <a:srgbClr val="212B5E"/>
                </a:solidFill>
                <a:latin typeface="Verdana"/>
                <a:cs typeface="Verdana"/>
              </a:rPr>
              <a:t> </a:t>
            </a:r>
            <a:r>
              <a:rPr sz="1000" i="1" spc="-10" dirty="0">
                <a:solidFill>
                  <a:srgbClr val="212B5E"/>
                </a:solidFill>
                <a:latin typeface="Verdana"/>
                <a:cs typeface="Verdana"/>
              </a:rPr>
              <a:t>Marin</a:t>
            </a:r>
            <a:endParaRPr sz="1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283845">
              <a:lnSpc>
                <a:spcPct val="100000"/>
              </a:lnSpc>
              <a:spcBef>
                <a:spcPts val="400"/>
              </a:spcBef>
            </a:pPr>
            <a:r>
              <a:rPr sz="3600" b="1" i="1" dirty="0">
                <a:solidFill>
                  <a:srgbClr val="4472C4"/>
                </a:solidFill>
                <a:latin typeface="Arial"/>
                <a:cs typeface="Arial"/>
              </a:rPr>
              <a:t>Growing</a:t>
            </a:r>
            <a:r>
              <a:rPr sz="3600" b="1" i="1" spc="-5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3600" b="1" i="1" dirty="0">
                <a:solidFill>
                  <a:srgbClr val="4472C4"/>
                </a:solidFill>
                <a:latin typeface="Arial"/>
                <a:cs typeface="Arial"/>
              </a:rPr>
              <a:t>Rural</a:t>
            </a:r>
            <a:r>
              <a:rPr sz="3600" b="1" i="1" spc="-4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3600" b="1" i="1" dirty="0">
                <a:solidFill>
                  <a:srgbClr val="4472C4"/>
                </a:solidFill>
                <a:latin typeface="Arial"/>
                <a:cs typeface="Arial"/>
              </a:rPr>
              <a:t>Infrastructure</a:t>
            </a:r>
            <a:r>
              <a:rPr sz="3600" b="1" i="1" spc="-30" dirty="0">
                <a:solidFill>
                  <a:srgbClr val="4472C4"/>
                </a:solidFill>
                <a:latin typeface="Arial"/>
                <a:cs typeface="Arial"/>
              </a:rPr>
              <a:t> </a:t>
            </a:r>
            <a:r>
              <a:rPr sz="3600" b="1" i="1" spc="-10" dirty="0">
                <a:solidFill>
                  <a:srgbClr val="4472C4"/>
                </a:solidFill>
                <a:latin typeface="Arial"/>
                <a:cs typeface="Arial"/>
              </a:rPr>
              <a:t>Together</a:t>
            </a:r>
            <a:endParaRPr sz="3600">
              <a:latin typeface="Arial"/>
              <a:cs typeface="Arial"/>
            </a:endParaRPr>
          </a:p>
          <a:p>
            <a:pPr marL="332740">
              <a:lnSpc>
                <a:spcPct val="100000"/>
              </a:lnSpc>
              <a:spcBef>
                <a:spcPts val="120"/>
              </a:spcBef>
            </a:pPr>
            <a:r>
              <a:rPr sz="1400" b="1" spc="-10" dirty="0">
                <a:solidFill>
                  <a:srgbClr val="4472C4"/>
                </a:solidFill>
                <a:latin typeface="Arial"/>
                <a:cs typeface="Arial"/>
              </a:rPr>
              <a:t>flcc.edu/grit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81302" y="1208773"/>
            <a:ext cx="106807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25425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Gill Sans MT"/>
                <a:cs typeface="Gill Sans MT"/>
              </a:rPr>
              <a:t>Employers </a:t>
            </a:r>
            <a:r>
              <a:rPr sz="1000" spc="-20" dirty="0">
                <a:solidFill>
                  <a:srgbClr val="FFFFFF"/>
                </a:solidFill>
                <a:latin typeface="Gill Sans MT"/>
                <a:cs typeface="Gill Sans MT"/>
              </a:rPr>
              <a:t>[Workforce</a:t>
            </a:r>
            <a:r>
              <a:rPr sz="1000" spc="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Gill Sans MT"/>
                <a:cs typeface="Gill Sans MT"/>
              </a:rPr>
              <a:t>Needs]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62246" y="2032876"/>
            <a:ext cx="2166620" cy="2166620"/>
          </a:xfrm>
          <a:custGeom>
            <a:avLst/>
            <a:gdLst/>
            <a:ahLst/>
            <a:cxnLst/>
            <a:rect l="l" t="t" r="r" b="b"/>
            <a:pathLst>
              <a:path w="2166620" h="2166620">
                <a:moveTo>
                  <a:pt x="2166010" y="1082992"/>
                </a:moveTo>
                <a:lnTo>
                  <a:pt x="2164829" y="1032446"/>
                </a:lnTo>
                <a:lnTo>
                  <a:pt x="2161311" y="982205"/>
                </a:lnTo>
                <a:lnTo>
                  <a:pt x="2155482" y="932357"/>
                </a:lnTo>
                <a:lnTo>
                  <a:pt x="2147379" y="882992"/>
                </a:lnTo>
                <a:lnTo>
                  <a:pt x="2137029" y="834148"/>
                </a:lnTo>
                <a:lnTo>
                  <a:pt x="2124468" y="785926"/>
                </a:lnTo>
                <a:lnTo>
                  <a:pt x="2109724" y="738390"/>
                </a:lnTo>
                <a:lnTo>
                  <a:pt x="2092820" y="691629"/>
                </a:lnTo>
                <a:lnTo>
                  <a:pt x="2073795" y="645693"/>
                </a:lnTo>
                <a:lnTo>
                  <a:pt x="2052675" y="600659"/>
                </a:lnTo>
                <a:lnTo>
                  <a:pt x="2029485" y="556628"/>
                </a:lnTo>
                <a:lnTo>
                  <a:pt x="2004275" y="513638"/>
                </a:lnTo>
                <a:lnTo>
                  <a:pt x="1977059" y="471792"/>
                </a:lnTo>
                <a:lnTo>
                  <a:pt x="1947875" y="431152"/>
                </a:lnTo>
                <a:lnTo>
                  <a:pt x="1916747" y="391782"/>
                </a:lnTo>
                <a:lnTo>
                  <a:pt x="1883714" y="353783"/>
                </a:lnTo>
                <a:lnTo>
                  <a:pt x="1848802" y="317195"/>
                </a:lnTo>
                <a:lnTo>
                  <a:pt x="1812226" y="282282"/>
                </a:lnTo>
                <a:lnTo>
                  <a:pt x="1774215" y="249250"/>
                </a:lnTo>
                <a:lnTo>
                  <a:pt x="1734845" y="218122"/>
                </a:lnTo>
                <a:lnTo>
                  <a:pt x="1694205" y="188937"/>
                </a:lnTo>
                <a:lnTo>
                  <a:pt x="1652358" y="161721"/>
                </a:lnTo>
                <a:lnTo>
                  <a:pt x="1609369" y="136512"/>
                </a:lnTo>
                <a:lnTo>
                  <a:pt x="1565338" y="113334"/>
                </a:lnTo>
                <a:lnTo>
                  <a:pt x="1520304" y="92214"/>
                </a:lnTo>
                <a:lnTo>
                  <a:pt x="1474381" y="73177"/>
                </a:lnTo>
                <a:lnTo>
                  <a:pt x="1427607" y="56273"/>
                </a:lnTo>
                <a:lnTo>
                  <a:pt x="1380070" y="41529"/>
                </a:lnTo>
                <a:lnTo>
                  <a:pt x="1331849" y="28968"/>
                </a:lnTo>
                <a:lnTo>
                  <a:pt x="1283017" y="18618"/>
                </a:lnTo>
                <a:lnTo>
                  <a:pt x="1233639" y="10515"/>
                </a:lnTo>
                <a:lnTo>
                  <a:pt x="1183792" y="4686"/>
                </a:lnTo>
                <a:lnTo>
                  <a:pt x="1133563" y="1168"/>
                </a:lnTo>
                <a:lnTo>
                  <a:pt x="1083005" y="0"/>
                </a:lnTo>
                <a:lnTo>
                  <a:pt x="1034770" y="1054"/>
                </a:lnTo>
                <a:lnTo>
                  <a:pt x="987069" y="4191"/>
                </a:lnTo>
                <a:lnTo>
                  <a:pt x="939952" y="9359"/>
                </a:lnTo>
                <a:lnTo>
                  <a:pt x="893457" y="16522"/>
                </a:lnTo>
                <a:lnTo>
                  <a:pt x="847648" y="25641"/>
                </a:lnTo>
                <a:lnTo>
                  <a:pt x="802551" y="36664"/>
                </a:lnTo>
                <a:lnTo>
                  <a:pt x="758202" y="49542"/>
                </a:lnTo>
                <a:lnTo>
                  <a:pt x="714667" y="64236"/>
                </a:lnTo>
                <a:lnTo>
                  <a:pt x="671982" y="80708"/>
                </a:lnTo>
                <a:lnTo>
                  <a:pt x="630199" y="98907"/>
                </a:lnTo>
                <a:lnTo>
                  <a:pt x="589343" y="118795"/>
                </a:lnTo>
                <a:lnTo>
                  <a:pt x="549465" y="140322"/>
                </a:lnTo>
                <a:lnTo>
                  <a:pt x="510603" y="163449"/>
                </a:lnTo>
                <a:lnTo>
                  <a:pt x="472821" y="188125"/>
                </a:lnTo>
                <a:lnTo>
                  <a:pt x="436156" y="214299"/>
                </a:lnTo>
                <a:lnTo>
                  <a:pt x="400646" y="241960"/>
                </a:lnTo>
                <a:lnTo>
                  <a:pt x="366331" y="271030"/>
                </a:lnTo>
                <a:lnTo>
                  <a:pt x="333260" y="301472"/>
                </a:lnTo>
                <a:lnTo>
                  <a:pt x="301485" y="333248"/>
                </a:lnTo>
                <a:lnTo>
                  <a:pt x="271030" y="366318"/>
                </a:lnTo>
                <a:lnTo>
                  <a:pt x="241960" y="400634"/>
                </a:lnTo>
                <a:lnTo>
                  <a:pt x="214312" y="436143"/>
                </a:lnTo>
                <a:lnTo>
                  <a:pt x="188137" y="472821"/>
                </a:lnTo>
                <a:lnTo>
                  <a:pt x="163461" y="510603"/>
                </a:lnTo>
                <a:lnTo>
                  <a:pt x="140335" y="549452"/>
                </a:lnTo>
                <a:lnTo>
                  <a:pt x="118808" y="589330"/>
                </a:lnTo>
                <a:lnTo>
                  <a:pt x="98920" y="630186"/>
                </a:lnTo>
                <a:lnTo>
                  <a:pt x="80721" y="671969"/>
                </a:lnTo>
                <a:lnTo>
                  <a:pt x="64249" y="714667"/>
                </a:lnTo>
                <a:lnTo>
                  <a:pt x="49555" y="758190"/>
                </a:lnTo>
                <a:lnTo>
                  <a:pt x="36677" y="802538"/>
                </a:lnTo>
                <a:lnTo>
                  <a:pt x="25654" y="847636"/>
                </a:lnTo>
                <a:lnTo>
                  <a:pt x="16535" y="893445"/>
                </a:lnTo>
                <a:lnTo>
                  <a:pt x="9372" y="939939"/>
                </a:lnTo>
                <a:lnTo>
                  <a:pt x="4191" y="987056"/>
                </a:lnTo>
                <a:lnTo>
                  <a:pt x="1066" y="1034757"/>
                </a:lnTo>
                <a:lnTo>
                  <a:pt x="0" y="1082992"/>
                </a:lnTo>
                <a:lnTo>
                  <a:pt x="1066" y="1131239"/>
                </a:lnTo>
                <a:lnTo>
                  <a:pt x="4191" y="1178941"/>
                </a:lnTo>
                <a:lnTo>
                  <a:pt x="9372" y="1226058"/>
                </a:lnTo>
                <a:lnTo>
                  <a:pt x="16535" y="1272540"/>
                </a:lnTo>
                <a:lnTo>
                  <a:pt x="25654" y="1318361"/>
                </a:lnTo>
                <a:lnTo>
                  <a:pt x="36677" y="1363459"/>
                </a:lnTo>
                <a:lnTo>
                  <a:pt x="49555" y="1407795"/>
                </a:lnTo>
                <a:lnTo>
                  <a:pt x="64249" y="1451330"/>
                </a:lnTo>
                <a:lnTo>
                  <a:pt x="80721" y="1494015"/>
                </a:lnTo>
                <a:lnTo>
                  <a:pt x="98920" y="1535811"/>
                </a:lnTo>
                <a:lnTo>
                  <a:pt x="118808" y="1576666"/>
                </a:lnTo>
                <a:lnTo>
                  <a:pt x="140335" y="1616544"/>
                </a:lnTo>
                <a:lnTo>
                  <a:pt x="163461" y="1655394"/>
                </a:lnTo>
                <a:lnTo>
                  <a:pt x="188137" y="1693176"/>
                </a:lnTo>
                <a:lnTo>
                  <a:pt x="214312" y="1729841"/>
                </a:lnTo>
                <a:lnTo>
                  <a:pt x="241960" y="1765350"/>
                </a:lnTo>
                <a:lnTo>
                  <a:pt x="271030" y="1799666"/>
                </a:lnTo>
                <a:lnTo>
                  <a:pt x="301485" y="1832737"/>
                </a:lnTo>
                <a:lnTo>
                  <a:pt x="333260" y="1864512"/>
                </a:lnTo>
                <a:lnTo>
                  <a:pt x="366331" y="1894967"/>
                </a:lnTo>
                <a:lnTo>
                  <a:pt x="400646" y="1924037"/>
                </a:lnTo>
                <a:lnTo>
                  <a:pt x="436156" y="1951685"/>
                </a:lnTo>
                <a:lnTo>
                  <a:pt x="472821" y="1977872"/>
                </a:lnTo>
                <a:lnTo>
                  <a:pt x="510603" y="2002548"/>
                </a:lnTo>
                <a:lnTo>
                  <a:pt x="549465" y="2025662"/>
                </a:lnTo>
                <a:lnTo>
                  <a:pt x="589343" y="2047189"/>
                </a:lnTo>
                <a:lnTo>
                  <a:pt x="630199" y="2067077"/>
                </a:lnTo>
                <a:lnTo>
                  <a:pt x="671982" y="2085276"/>
                </a:lnTo>
                <a:lnTo>
                  <a:pt x="714667" y="2101748"/>
                </a:lnTo>
                <a:lnTo>
                  <a:pt x="758202" y="2116442"/>
                </a:lnTo>
                <a:lnTo>
                  <a:pt x="802551" y="2129332"/>
                </a:lnTo>
                <a:lnTo>
                  <a:pt x="847648" y="2140343"/>
                </a:lnTo>
                <a:lnTo>
                  <a:pt x="893457" y="2149462"/>
                </a:lnTo>
                <a:lnTo>
                  <a:pt x="939952" y="2156625"/>
                </a:lnTo>
                <a:lnTo>
                  <a:pt x="987069" y="2161806"/>
                </a:lnTo>
                <a:lnTo>
                  <a:pt x="1034770" y="2164943"/>
                </a:lnTo>
                <a:lnTo>
                  <a:pt x="1083005" y="2165997"/>
                </a:lnTo>
                <a:lnTo>
                  <a:pt x="1131252" y="2164943"/>
                </a:lnTo>
                <a:lnTo>
                  <a:pt x="1178941" y="2161806"/>
                </a:lnTo>
                <a:lnTo>
                  <a:pt x="1226058" y="2156625"/>
                </a:lnTo>
                <a:lnTo>
                  <a:pt x="1272552" y="2149462"/>
                </a:lnTo>
                <a:lnTo>
                  <a:pt x="1318361" y="2140343"/>
                </a:lnTo>
                <a:lnTo>
                  <a:pt x="1363472" y="2129332"/>
                </a:lnTo>
                <a:lnTo>
                  <a:pt x="1407807" y="2116442"/>
                </a:lnTo>
                <a:lnTo>
                  <a:pt x="1451343" y="2101748"/>
                </a:lnTo>
                <a:lnTo>
                  <a:pt x="1494028" y="2085276"/>
                </a:lnTo>
                <a:lnTo>
                  <a:pt x="1535823" y="2067077"/>
                </a:lnTo>
                <a:lnTo>
                  <a:pt x="1576679" y="2047189"/>
                </a:lnTo>
                <a:lnTo>
                  <a:pt x="1616544" y="2025662"/>
                </a:lnTo>
                <a:lnTo>
                  <a:pt x="1655406" y="2002548"/>
                </a:lnTo>
                <a:lnTo>
                  <a:pt x="1693189" y="1977872"/>
                </a:lnTo>
                <a:lnTo>
                  <a:pt x="1729854" y="1951685"/>
                </a:lnTo>
                <a:lnTo>
                  <a:pt x="1765363" y="1924037"/>
                </a:lnTo>
                <a:lnTo>
                  <a:pt x="1799678" y="1894967"/>
                </a:lnTo>
                <a:lnTo>
                  <a:pt x="1832749" y="1864512"/>
                </a:lnTo>
                <a:lnTo>
                  <a:pt x="1864525" y="1832737"/>
                </a:lnTo>
                <a:lnTo>
                  <a:pt x="1894979" y="1799666"/>
                </a:lnTo>
                <a:lnTo>
                  <a:pt x="1924050" y="1765350"/>
                </a:lnTo>
                <a:lnTo>
                  <a:pt x="1951697" y="1729841"/>
                </a:lnTo>
                <a:lnTo>
                  <a:pt x="1977872" y="1693176"/>
                </a:lnTo>
                <a:lnTo>
                  <a:pt x="2002548" y="1655394"/>
                </a:lnTo>
                <a:lnTo>
                  <a:pt x="2025675" y="1616544"/>
                </a:lnTo>
                <a:lnTo>
                  <a:pt x="2047201" y="1576666"/>
                </a:lnTo>
                <a:lnTo>
                  <a:pt x="2067090" y="1535811"/>
                </a:lnTo>
                <a:lnTo>
                  <a:pt x="2085289" y="1494015"/>
                </a:lnTo>
                <a:lnTo>
                  <a:pt x="2101761" y="1451330"/>
                </a:lnTo>
                <a:lnTo>
                  <a:pt x="2116455" y="1407795"/>
                </a:lnTo>
                <a:lnTo>
                  <a:pt x="2129332" y="1363459"/>
                </a:lnTo>
                <a:lnTo>
                  <a:pt x="2140356" y="1318361"/>
                </a:lnTo>
                <a:lnTo>
                  <a:pt x="2149475" y="1272540"/>
                </a:lnTo>
                <a:lnTo>
                  <a:pt x="2156637" y="1226058"/>
                </a:lnTo>
                <a:lnTo>
                  <a:pt x="2161819" y="1178941"/>
                </a:lnTo>
                <a:lnTo>
                  <a:pt x="2164956" y="1131239"/>
                </a:lnTo>
                <a:lnTo>
                  <a:pt x="2166010" y="1082992"/>
                </a:lnTo>
                <a:close/>
              </a:path>
            </a:pathLst>
          </a:custGeom>
          <a:solidFill>
            <a:srgbClr val="0DD1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14429" y="3015998"/>
            <a:ext cx="1026794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256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FFFFFF"/>
                </a:solidFill>
                <a:latin typeface="Gill Sans MT"/>
                <a:cs typeface="Gill Sans MT"/>
              </a:rPr>
              <a:t>Households </a:t>
            </a:r>
            <a:r>
              <a:rPr sz="1000" dirty="0">
                <a:solidFill>
                  <a:srgbClr val="FFFFFF"/>
                </a:solidFill>
                <a:latin typeface="Gill Sans MT"/>
                <a:cs typeface="Gill Sans MT"/>
              </a:rPr>
              <a:t>[Individual</a:t>
            </a:r>
            <a:r>
              <a:rPr sz="1000" spc="28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Gill Sans MT"/>
                <a:cs typeface="Gill Sans MT"/>
              </a:rPr>
              <a:t>Needs]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02875" y="2032864"/>
            <a:ext cx="2166620" cy="2166620"/>
          </a:xfrm>
          <a:custGeom>
            <a:avLst/>
            <a:gdLst/>
            <a:ahLst/>
            <a:cxnLst/>
            <a:rect l="l" t="t" r="r" b="b"/>
            <a:pathLst>
              <a:path w="2166620" h="2166620">
                <a:moveTo>
                  <a:pt x="1082999" y="2165999"/>
                </a:moveTo>
                <a:lnTo>
                  <a:pt x="1034758" y="2164944"/>
                </a:lnTo>
                <a:lnTo>
                  <a:pt x="987057" y="2161808"/>
                </a:lnTo>
                <a:lnTo>
                  <a:pt x="939941" y="2156635"/>
                </a:lnTo>
                <a:lnTo>
                  <a:pt x="893453" y="2149468"/>
                </a:lnTo>
                <a:lnTo>
                  <a:pt x="847638" y="2140353"/>
                </a:lnTo>
                <a:lnTo>
                  <a:pt x="802539" y="2129333"/>
                </a:lnTo>
                <a:lnTo>
                  <a:pt x="758200" y="2116451"/>
                </a:lnTo>
                <a:lnTo>
                  <a:pt x="714666" y="2101753"/>
                </a:lnTo>
                <a:lnTo>
                  <a:pt x="671981" y="2085282"/>
                </a:lnTo>
                <a:lnTo>
                  <a:pt x="630187" y="2067082"/>
                </a:lnTo>
                <a:lnTo>
                  <a:pt x="589331" y="2047196"/>
                </a:lnTo>
                <a:lnTo>
                  <a:pt x="549455" y="2025671"/>
                </a:lnTo>
                <a:lnTo>
                  <a:pt x="510604" y="2002548"/>
                </a:lnTo>
                <a:lnTo>
                  <a:pt x="472821" y="1977872"/>
                </a:lnTo>
                <a:lnTo>
                  <a:pt x="436151" y="1951688"/>
                </a:lnTo>
                <a:lnTo>
                  <a:pt x="400637" y="1924039"/>
                </a:lnTo>
                <a:lnTo>
                  <a:pt x="366324" y="1894969"/>
                </a:lnTo>
                <a:lnTo>
                  <a:pt x="333256" y="1864522"/>
                </a:lnTo>
                <a:lnTo>
                  <a:pt x="301477" y="1832743"/>
                </a:lnTo>
                <a:lnTo>
                  <a:pt x="271030" y="1799674"/>
                </a:lnTo>
                <a:lnTo>
                  <a:pt x="241960" y="1765362"/>
                </a:lnTo>
                <a:lnTo>
                  <a:pt x="214311" y="1729848"/>
                </a:lnTo>
                <a:lnTo>
                  <a:pt x="188127" y="1693178"/>
                </a:lnTo>
                <a:lnTo>
                  <a:pt x="163451" y="1655395"/>
                </a:lnTo>
                <a:lnTo>
                  <a:pt x="140328" y="1616544"/>
                </a:lnTo>
                <a:lnTo>
                  <a:pt x="118802" y="1576668"/>
                </a:lnTo>
                <a:lnTo>
                  <a:pt x="98917" y="1535811"/>
                </a:lnTo>
                <a:lnTo>
                  <a:pt x="80717" y="1494018"/>
                </a:lnTo>
                <a:lnTo>
                  <a:pt x="64246" y="1451333"/>
                </a:lnTo>
                <a:lnTo>
                  <a:pt x="49548" y="1407799"/>
                </a:lnTo>
                <a:lnTo>
                  <a:pt x="36666" y="1363460"/>
                </a:lnTo>
                <a:lnTo>
                  <a:pt x="25646" y="1318361"/>
                </a:lnTo>
                <a:lnTo>
                  <a:pt x="16531" y="1272546"/>
                </a:lnTo>
                <a:lnTo>
                  <a:pt x="9364" y="1226058"/>
                </a:lnTo>
                <a:lnTo>
                  <a:pt x="4191" y="1178941"/>
                </a:lnTo>
                <a:lnTo>
                  <a:pt x="1055" y="1131241"/>
                </a:lnTo>
                <a:lnTo>
                  <a:pt x="0" y="1082999"/>
                </a:lnTo>
                <a:lnTo>
                  <a:pt x="1055" y="1034758"/>
                </a:lnTo>
                <a:lnTo>
                  <a:pt x="4191" y="987058"/>
                </a:lnTo>
                <a:lnTo>
                  <a:pt x="9364" y="939941"/>
                </a:lnTo>
                <a:lnTo>
                  <a:pt x="16531" y="893453"/>
                </a:lnTo>
                <a:lnTo>
                  <a:pt x="25646" y="847638"/>
                </a:lnTo>
                <a:lnTo>
                  <a:pt x="36666" y="802539"/>
                </a:lnTo>
                <a:lnTo>
                  <a:pt x="49548" y="758200"/>
                </a:lnTo>
                <a:lnTo>
                  <a:pt x="64246" y="714666"/>
                </a:lnTo>
                <a:lnTo>
                  <a:pt x="80717" y="671981"/>
                </a:lnTo>
                <a:lnTo>
                  <a:pt x="98917" y="630188"/>
                </a:lnTo>
                <a:lnTo>
                  <a:pt x="118802" y="589331"/>
                </a:lnTo>
                <a:lnTo>
                  <a:pt x="140328" y="549455"/>
                </a:lnTo>
                <a:lnTo>
                  <a:pt x="163451" y="510604"/>
                </a:lnTo>
                <a:lnTo>
                  <a:pt x="188127" y="472821"/>
                </a:lnTo>
                <a:lnTo>
                  <a:pt x="214311" y="436151"/>
                </a:lnTo>
                <a:lnTo>
                  <a:pt x="241960" y="400637"/>
                </a:lnTo>
                <a:lnTo>
                  <a:pt x="271030" y="366324"/>
                </a:lnTo>
                <a:lnTo>
                  <a:pt x="301477" y="333256"/>
                </a:lnTo>
                <a:lnTo>
                  <a:pt x="333256" y="301477"/>
                </a:lnTo>
                <a:lnTo>
                  <a:pt x="366324" y="271030"/>
                </a:lnTo>
                <a:lnTo>
                  <a:pt x="400637" y="241960"/>
                </a:lnTo>
                <a:lnTo>
                  <a:pt x="436151" y="214311"/>
                </a:lnTo>
                <a:lnTo>
                  <a:pt x="472821" y="188127"/>
                </a:lnTo>
                <a:lnTo>
                  <a:pt x="510604" y="163451"/>
                </a:lnTo>
                <a:lnTo>
                  <a:pt x="549455" y="140328"/>
                </a:lnTo>
                <a:lnTo>
                  <a:pt x="589331" y="118802"/>
                </a:lnTo>
                <a:lnTo>
                  <a:pt x="630187" y="98917"/>
                </a:lnTo>
                <a:lnTo>
                  <a:pt x="671981" y="80717"/>
                </a:lnTo>
                <a:lnTo>
                  <a:pt x="714666" y="64246"/>
                </a:lnTo>
                <a:lnTo>
                  <a:pt x="758200" y="49548"/>
                </a:lnTo>
                <a:lnTo>
                  <a:pt x="802539" y="36666"/>
                </a:lnTo>
                <a:lnTo>
                  <a:pt x="847638" y="25646"/>
                </a:lnTo>
                <a:lnTo>
                  <a:pt x="893453" y="16531"/>
                </a:lnTo>
                <a:lnTo>
                  <a:pt x="939941" y="9364"/>
                </a:lnTo>
                <a:lnTo>
                  <a:pt x="987057" y="4191"/>
                </a:lnTo>
                <a:lnTo>
                  <a:pt x="1034758" y="1055"/>
                </a:lnTo>
                <a:lnTo>
                  <a:pt x="1082999" y="0"/>
                </a:lnTo>
                <a:lnTo>
                  <a:pt x="1133552" y="1179"/>
                </a:lnTo>
                <a:lnTo>
                  <a:pt x="1183787" y="4696"/>
                </a:lnTo>
                <a:lnTo>
                  <a:pt x="1233630" y="10522"/>
                </a:lnTo>
                <a:lnTo>
                  <a:pt x="1283006" y="18624"/>
                </a:lnTo>
                <a:lnTo>
                  <a:pt x="1331842" y="28972"/>
                </a:lnTo>
                <a:lnTo>
                  <a:pt x="1380064" y="41536"/>
                </a:lnTo>
                <a:lnTo>
                  <a:pt x="1427598" y="56285"/>
                </a:lnTo>
                <a:lnTo>
                  <a:pt x="1474369" y="73188"/>
                </a:lnTo>
                <a:lnTo>
                  <a:pt x="1520304" y="92215"/>
                </a:lnTo>
                <a:lnTo>
                  <a:pt x="1565329" y="113335"/>
                </a:lnTo>
                <a:lnTo>
                  <a:pt x="1609369" y="136517"/>
                </a:lnTo>
                <a:lnTo>
                  <a:pt x="1652351" y="161731"/>
                </a:lnTo>
                <a:lnTo>
                  <a:pt x="1694201" y="188946"/>
                </a:lnTo>
                <a:lnTo>
                  <a:pt x="1734844" y="218131"/>
                </a:lnTo>
                <a:lnTo>
                  <a:pt x="1774207" y="249256"/>
                </a:lnTo>
                <a:lnTo>
                  <a:pt x="1812216" y="282290"/>
                </a:lnTo>
                <a:lnTo>
                  <a:pt x="1848796" y="317203"/>
                </a:lnTo>
                <a:lnTo>
                  <a:pt x="1883709" y="353783"/>
                </a:lnTo>
                <a:lnTo>
                  <a:pt x="1916743" y="391792"/>
                </a:lnTo>
                <a:lnTo>
                  <a:pt x="1947868" y="431155"/>
                </a:lnTo>
                <a:lnTo>
                  <a:pt x="1977053" y="471798"/>
                </a:lnTo>
                <a:lnTo>
                  <a:pt x="2004268" y="513648"/>
                </a:lnTo>
                <a:lnTo>
                  <a:pt x="2029482" y="556630"/>
                </a:lnTo>
                <a:lnTo>
                  <a:pt x="2052664" y="600670"/>
                </a:lnTo>
                <a:lnTo>
                  <a:pt x="2073784" y="645695"/>
                </a:lnTo>
                <a:lnTo>
                  <a:pt x="2092811" y="691630"/>
                </a:lnTo>
                <a:lnTo>
                  <a:pt x="2109714" y="738401"/>
                </a:lnTo>
                <a:lnTo>
                  <a:pt x="2124463" y="785935"/>
                </a:lnTo>
                <a:lnTo>
                  <a:pt x="2137027" y="834157"/>
                </a:lnTo>
                <a:lnTo>
                  <a:pt x="2147375" y="882993"/>
                </a:lnTo>
                <a:lnTo>
                  <a:pt x="2155477" y="932369"/>
                </a:lnTo>
                <a:lnTo>
                  <a:pt x="2161302" y="982212"/>
                </a:lnTo>
                <a:lnTo>
                  <a:pt x="2164820" y="1032446"/>
                </a:lnTo>
                <a:lnTo>
                  <a:pt x="2165999" y="1082999"/>
                </a:lnTo>
                <a:lnTo>
                  <a:pt x="2164944" y="1131241"/>
                </a:lnTo>
                <a:lnTo>
                  <a:pt x="2161808" y="1178941"/>
                </a:lnTo>
                <a:lnTo>
                  <a:pt x="2156634" y="1226058"/>
                </a:lnTo>
                <a:lnTo>
                  <a:pt x="2149468" y="1272546"/>
                </a:lnTo>
                <a:lnTo>
                  <a:pt x="2140353" y="1318361"/>
                </a:lnTo>
                <a:lnTo>
                  <a:pt x="2129332" y="1363460"/>
                </a:lnTo>
                <a:lnTo>
                  <a:pt x="2116451" y="1407799"/>
                </a:lnTo>
                <a:lnTo>
                  <a:pt x="2101753" y="1451333"/>
                </a:lnTo>
                <a:lnTo>
                  <a:pt x="2085281" y="1494018"/>
                </a:lnTo>
                <a:lnTo>
                  <a:pt x="2067081" y="1535811"/>
                </a:lnTo>
                <a:lnTo>
                  <a:pt x="2047196" y="1576668"/>
                </a:lnTo>
                <a:lnTo>
                  <a:pt x="2025670" y="1616544"/>
                </a:lnTo>
                <a:lnTo>
                  <a:pt x="2002548" y="1655395"/>
                </a:lnTo>
                <a:lnTo>
                  <a:pt x="1977872" y="1693178"/>
                </a:lnTo>
                <a:lnTo>
                  <a:pt x="1951688" y="1729848"/>
                </a:lnTo>
                <a:lnTo>
                  <a:pt x="1924039" y="1765362"/>
                </a:lnTo>
                <a:lnTo>
                  <a:pt x="1894969" y="1799674"/>
                </a:lnTo>
                <a:lnTo>
                  <a:pt x="1864522" y="1832743"/>
                </a:lnTo>
                <a:lnTo>
                  <a:pt x="1832742" y="1864522"/>
                </a:lnTo>
                <a:lnTo>
                  <a:pt x="1799674" y="1894969"/>
                </a:lnTo>
                <a:lnTo>
                  <a:pt x="1765362" y="1924039"/>
                </a:lnTo>
                <a:lnTo>
                  <a:pt x="1729848" y="1951688"/>
                </a:lnTo>
                <a:lnTo>
                  <a:pt x="1693178" y="1977872"/>
                </a:lnTo>
                <a:lnTo>
                  <a:pt x="1655395" y="2002548"/>
                </a:lnTo>
                <a:lnTo>
                  <a:pt x="1616544" y="2025671"/>
                </a:lnTo>
                <a:lnTo>
                  <a:pt x="1576668" y="2047196"/>
                </a:lnTo>
                <a:lnTo>
                  <a:pt x="1535811" y="2067082"/>
                </a:lnTo>
                <a:lnTo>
                  <a:pt x="1494018" y="2085282"/>
                </a:lnTo>
                <a:lnTo>
                  <a:pt x="1451333" y="2101753"/>
                </a:lnTo>
                <a:lnTo>
                  <a:pt x="1407798" y="2116451"/>
                </a:lnTo>
                <a:lnTo>
                  <a:pt x="1363460" y="2129333"/>
                </a:lnTo>
                <a:lnTo>
                  <a:pt x="1318361" y="2140353"/>
                </a:lnTo>
                <a:lnTo>
                  <a:pt x="1272545" y="2149468"/>
                </a:lnTo>
                <a:lnTo>
                  <a:pt x="1226057" y="2156635"/>
                </a:lnTo>
                <a:lnTo>
                  <a:pt x="1178941" y="2161808"/>
                </a:lnTo>
                <a:lnTo>
                  <a:pt x="1131240" y="2164944"/>
                </a:lnTo>
                <a:lnTo>
                  <a:pt x="1082999" y="2165999"/>
                </a:lnTo>
                <a:close/>
              </a:path>
            </a:pathLst>
          </a:custGeom>
          <a:solidFill>
            <a:srgbClr val="80201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12816" y="3015998"/>
            <a:ext cx="117919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" marR="5080" indent="-3111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Gill Sans MT"/>
                <a:cs typeface="Gill Sans MT"/>
              </a:rPr>
              <a:t>Education</a:t>
            </a:r>
            <a:r>
              <a:rPr sz="1000" spc="17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000" dirty="0">
                <a:solidFill>
                  <a:srgbClr val="FFFFFF"/>
                </a:solidFill>
                <a:latin typeface="Gill Sans MT"/>
                <a:cs typeface="Gill Sans MT"/>
              </a:rPr>
              <a:t>&amp;</a:t>
            </a:r>
            <a:r>
              <a:rPr sz="1000" spc="1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Gill Sans MT"/>
                <a:cs typeface="Gill Sans MT"/>
              </a:rPr>
              <a:t>Training </a:t>
            </a:r>
            <a:r>
              <a:rPr sz="1000" dirty="0">
                <a:solidFill>
                  <a:srgbClr val="FFFFFF"/>
                </a:solidFill>
                <a:latin typeface="Gill Sans MT"/>
                <a:cs typeface="Gill Sans MT"/>
              </a:rPr>
              <a:t>[Impact,</a:t>
            </a:r>
            <a:r>
              <a:rPr sz="1000" spc="1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000" spc="-10" dirty="0">
                <a:solidFill>
                  <a:srgbClr val="FFFFFF"/>
                </a:solidFill>
                <a:latin typeface="Gill Sans MT"/>
                <a:cs typeface="Gill Sans MT"/>
              </a:rPr>
              <a:t>Relevance]</a:t>
            </a:r>
            <a:endParaRPr sz="1000">
              <a:latin typeface="Gill Sans MT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084679" y="1946240"/>
            <a:ext cx="1226185" cy="1226185"/>
          </a:xfrm>
          <a:custGeom>
            <a:avLst/>
            <a:gdLst/>
            <a:ahLst/>
            <a:cxnLst/>
            <a:rect l="l" t="t" r="r" b="b"/>
            <a:pathLst>
              <a:path w="1226185" h="1226185">
                <a:moveTo>
                  <a:pt x="612899" y="1225799"/>
                </a:moveTo>
                <a:lnTo>
                  <a:pt x="565002" y="1223956"/>
                </a:lnTo>
                <a:lnTo>
                  <a:pt x="518112" y="1218514"/>
                </a:lnTo>
                <a:lnTo>
                  <a:pt x="472367" y="1209612"/>
                </a:lnTo>
                <a:lnTo>
                  <a:pt x="427903" y="1197386"/>
                </a:lnTo>
                <a:lnTo>
                  <a:pt x="384856" y="1181971"/>
                </a:lnTo>
                <a:lnTo>
                  <a:pt x="343362" y="1163504"/>
                </a:lnTo>
                <a:lnTo>
                  <a:pt x="303557" y="1142121"/>
                </a:lnTo>
                <a:lnTo>
                  <a:pt x="265578" y="1117958"/>
                </a:lnTo>
                <a:lnTo>
                  <a:pt x="229562" y="1091152"/>
                </a:lnTo>
                <a:lnTo>
                  <a:pt x="195644" y="1061839"/>
                </a:lnTo>
                <a:lnTo>
                  <a:pt x="163960" y="1030156"/>
                </a:lnTo>
                <a:lnTo>
                  <a:pt x="134647" y="996237"/>
                </a:lnTo>
                <a:lnTo>
                  <a:pt x="107841" y="960221"/>
                </a:lnTo>
                <a:lnTo>
                  <a:pt x="83678" y="922242"/>
                </a:lnTo>
                <a:lnTo>
                  <a:pt x="62295" y="882437"/>
                </a:lnTo>
                <a:lnTo>
                  <a:pt x="43828" y="840943"/>
                </a:lnTo>
                <a:lnTo>
                  <a:pt x="28413" y="797896"/>
                </a:lnTo>
                <a:lnTo>
                  <a:pt x="16187" y="753432"/>
                </a:lnTo>
                <a:lnTo>
                  <a:pt x="7285" y="707687"/>
                </a:lnTo>
                <a:lnTo>
                  <a:pt x="1843" y="660797"/>
                </a:lnTo>
                <a:lnTo>
                  <a:pt x="0" y="612899"/>
                </a:lnTo>
                <a:lnTo>
                  <a:pt x="1843" y="565002"/>
                </a:lnTo>
                <a:lnTo>
                  <a:pt x="7285" y="518112"/>
                </a:lnTo>
                <a:lnTo>
                  <a:pt x="16187" y="472367"/>
                </a:lnTo>
                <a:lnTo>
                  <a:pt x="28413" y="427903"/>
                </a:lnTo>
                <a:lnTo>
                  <a:pt x="43828" y="384856"/>
                </a:lnTo>
                <a:lnTo>
                  <a:pt x="62295" y="343362"/>
                </a:lnTo>
                <a:lnTo>
                  <a:pt x="83678" y="303557"/>
                </a:lnTo>
                <a:lnTo>
                  <a:pt x="107841" y="265578"/>
                </a:lnTo>
                <a:lnTo>
                  <a:pt x="134647" y="229562"/>
                </a:lnTo>
                <a:lnTo>
                  <a:pt x="163960" y="195643"/>
                </a:lnTo>
                <a:lnTo>
                  <a:pt x="195644" y="163960"/>
                </a:lnTo>
                <a:lnTo>
                  <a:pt x="229562" y="134647"/>
                </a:lnTo>
                <a:lnTo>
                  <a:pt x="265578" y="107841"/>
                </a:lnTo>
                <a:lnTo>
                  <a:pt x="303557" y="83678"/>
                </a:lnTo>
                <a:lnTo>
                  <a:pt x="343362" y="62295"/>
                </a:lnTo>
                <a:lnTo>
                  <a:pt x="384856" y="43828"/>
                </a:lnTo>
                <a:lnTo>
                  <a:pt x="427903" y="28413"/>
                </a:lnTo>
                <a:lnTo>
                  <a:pt x="472367" y="16187"/>
                </a:lnTo>
                <a:lnTo>
                  <a:pt x="518112" y="7285"/>
                </a:lnTo>
                <a:lnTo>
                  <a:pt x="565002" y="1843"/>
                </a:lnTo>
                <a:lnTo>
                  <a:pt x="612899" y="0"/>
                </a:lnTo>
                <a:lnTo>
                  <a:pt x="661431" y="1922"/>
                </a:lnTo>
                <a:lnTo>
                  <a:pt x="709357" y="7635"/>
                </a:lnTo>
                <a:lnTo>
                  <a:pt x="756472" y="17051"/>
                </a:lnTo>
                <a:lnTo>
                  <a:pt x="802571" y="30086"/>
                </a:lnTo>
                <a:lnTo>
                  <a:pt x="847446" y="46654"/>
                </a:lnTo>
                <a:lnTo>
                  <a:pt x="890894" y="66670"/>
                </a:lnTo>
                <a:lnTo>
                  <a:pt x="932707" y="90050"/>
                </a:lnTo>
                <a:lnTo>
                  <a:pt x="972681" y="116707"/>
                </a:lnTo>
                <a:lnTo>
                  <a:pt x="1010609" y="146557"/>
                </a:lnTo>
                <a:lnTo>
                  <a:pt x="1046285" y="179514"/>
                </a:lnTo>
                <a:lnTo>
                  <a:pt x="1079242" y="215190"/>
                </a:lnTo>
                <a:lnTo>
                  <a:pt x="1109092" y="253118"/>
                </a:lnTo>
                <a:lnTo>
                  <a:pt x="1135749" y="293092"/>
                </a:lnTo>
                <a:lnTo>
                  <a:pt x="1159129" y="334905"/>
                </a:lnTo>
                <a:lnTo>
                  <a:pt x="1179145" y="378353"/>
                </a:lnTo>
                <a:lnTo>
                  <a:pt x="1195714" y="423229"/>
                </a:lnTo>
                <a:lnTo>
                  <a:pt x="1208748" y="469327"/>
                </a:lnTo>
                <a:lnTo>
                  <a:pt x="1218164" y="516442"/>
                </a:lnTo>
                <a:lnTo>
                  <a:pt x="1223877" y="564368"/>
                </a:lnTo>
                <a:lnTo>
                  <a:pt x="1225799" y="612899"/>
                </a:lnTo>
                <a:lnTo>
                  <a:pt x="1223956" y="660797"/>
                </a:lnTo>
                <a:lnTo>
                  <a:pt x="1218514" y="707687"/>
                </a:lnTo>
                <a:lnTo>
                  <a:pt x="1209612" y="753432"/>
                </a:lnTo>
                <a:lnTo>
                  <a:pt x="1197386" y="797896"/>
                </a:lnTo>
                <a:lnTo>
                  <a:pt x="1181971" y="840943"/>
                </a:lnTo>
                <a:lnTo>
                  <a:pt x="1163504" y="882437"/>
                </a:lnTo>
                <a:lnTo>
                  <a:pt x="1142121" y="922242"/>
                </a:lnTo>
                <a:lnTo>
                  <a:pt x="1117958" y="960221"/>
                </a:lnTo>
                <a:lnTo>
                  <a:pt x="1091152" y="996237"/>
                </a:lnTo>
                <a:lnTo>
                  <a:pt x="1061839" y="1030156"/>
                </a:lnTo>
                <a:lnTo>
                  <a:pt x="1030156" y="1061839"/>
                </a:lnTo>
                <a:lnTo>
                  <a:pt x="996237" y="1091152"/>
                </a:lnTo>
                <a:lnTo>
                  <a:pt x="960221" y="1117958"/>
                </a:lnTo>
                <a:lnTo>
                  <a:pt x="922242" y="1142121"/>
                </a:lnTo>
                <a:lnTo>
                  <a:pt x="882438" y="1163504"/>
                </a:lnTo>
                <a:lnTo>
                  <a:pt x="840944" y="1181971"/>
                </a:lnTo>
                <a:lnTo>
                  <a:pt x="797896" y="1197386"/>
                </a:lnTo>
                <a:lnTo>
                  <a:pt x="753432" y="1209612"/>
                </a:lnTo>
                <a:lnTo>
                  <a:pt x="707687" y="1218514"/>
                </a:lnTo>
                <a:lnTo>
                  <a:pt x="660797" y="1223956"/>
                </a:lnTo>
                <a:lnTo>
                  <a:pt x="612899" y="1225799"/>
                </a:lnTo>
                <a:close/>
              </a:path>
            </a:pathLst>
          </a:custGeom>
          <a:solidFill>
            <a:srgbClr val="EDA2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424793" y="2434553"/>
            <a:ext cx="5461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Vitality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0"/>
              </a:spcBef>
            </a:pPr>
            <a:r>
              <a:rPr sz="3600" b="1" i="1" spc="-25" dirty="0">
                <a:solidFill>
                  <a:srgbClr val="70AD47"/>
                </a:solidFill>
                <a:latin typeface="Arial"/>
                <a:cs typeface="Arial"/>
              </a:rPr>
              <a:t>The </a:t>
            </a:r>
            <a:r>
              <a:rPr sz="3600" b="1" i="1" spc="-10" dirty="0">
                <a:solidFill>
                  <a:srgbClr val="70AD47"/>
                </a:solidFill>
                <a:latin typeface="Arial"/>
                <a:cs typeface="Arial"/>
              </a:rPr>
              <a:t>ecosystem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289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1"/>
            <a:ext cx="9144000" cy="5144770"/>
            <a:chOff x="0" y="-11"/>
            <a:chExt cx="9144000" cy="514477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39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5655166" y="0"/>
                  </a:lnTo>
                  <a:lnTo>
                    <a:pt x="7695471" y="2044179"/>
                  </a:lnTo>
                  <a:lnTo>
                    <a:pt x="8465032" y="2044179"/>
                  </a:lnTo>
                  <a:lnTo>
                    <a:pt x="9143999" y="2724435"/>
                  </a:lnTo>
                  <a:lnTo>
                    <a:pt x="9143999" y="5143499"/>
                  </a:lnTo>
                  <a:close/>
                </a:path>
              </a:pathLst>
            </a:custGeom>
            <a:solidFill>
              <a:srgbClr val="47C3D3">
                <a:alpha val="737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0271" y="1"/>
              <a:ext cx="8693785" cy="5143500"/>
            </a:xfrm>
            <a:custGeom>
              <a:avLst/>
              <a:gdLst/>
              <a:ahLst/>
              <a:cxnLst/>
              <a:rect l="l" t="t" r="r" b="b"/>
              <a:pathLst>
                <a:path w="8693785" h="5143500">
                  <a:moveTo>
                    <a:pt x="8693728" y="5143498"/>
                  </a:moveTo>
                  <a:lnTo>
                    <a:pt x="0" y="5143498"/>
                  </a:lnTo>
                  <a:lnTo>
                    <a:pt x="0" y="0"/>
                  </a:lnTo>
                  <a:lnTo>
                    <a:pt x="4763562" y="0"/>
                  </a:lnTo>
                  <a:lnTo>
                    <a:pt x="4763562" y="2037816"/>
                  </a:lnTo>
                  <a:lnTo>
                    <a:pt x="7668330" y="2037816"/>
                  </a:lnTo>
                  <a:lnTo>
                    <a:pt x="8693728" y="3065160"/>
                  </a:lnTo>
                  <a:lnTo>
                    <a:pt x="8693728" y="5143498"/>
                  </a:lnTo>
                  <a:close/>
                </a:path>
                <a:path w="8693785" h="5143500">
                  <a:moveTo>
                    <a:pt x="6804365" y="2037816"/>
                  </a:moveTo>
                  <a:lnTo>
                    <a:pt x="4763562" y="2037816"/>
                  </a:lnTo>
                  <a:lnTo>
                    <a:pt x="4763562" y="0"/>
                  </a:lnTo>
                  <a:lnTo>
                    <a:pt x="6804365" y="2037816"/>
                  </a:lnTo>
                  <a:close/>
                </a:path>
              </a:pathLst>
            </a:custGeom>
            <a:solidFill>
              <a:srgbClr val="289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39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4763562" y="0"/>
                  </a:lnTo>
                  <a:lnTo>
                    <a:pt x="4763562" y="2033362"/>
                  </a:lnTo>
                  <a:lnTo>
                    <a:pt x="7668330" y="2033362"/>
                  </a:lnTo>
                  <a:lnTo>
                    <a:pt x="9143999" y="3513949"/>
                  </a:lnTo>
                  <a:lnTo>
                    <a:pt x="9143999" y="5143499"/>
                  </a:lnTo>
                  <a:close/>
                </a:path>
                <a:path w="9144000" h="5143500">
                  <a:moveTo>
                    <a:pt x="6804364" y="2033362"/>
                  </a:moveTo>
                  <a:lnTo>
                    <a:pt x="4763562" y="2033362"/>
                  </a:lnTo>
                  <a:lnTo>
                    <a:pt x="4763562" y="0"/>
                  </a:lnTo>
                  <a:lnTo>
                    <a:pt x="4770936" y="0"/>
                  </a:lnTo>
                  <a:lnTo>
                    <a:pt x="6804364" y="2033362"/>
                  </a:lnTo>
                  <a:close/>
                </a:path>
              </a:pathLst>
            </a:custGeom>
            <a:solidFill>
              <a:srgbClr val="1B67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39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4763561" y="0"/>
                  </a:lnTo>
                  <a:lnTo>
                    <a:pt x="4763561" y="2033362"/>
                  </a:lnTo>
                  <a:lnTo>
                    <a:pt x="7668330" y="2033362"/>
                  </a:lnTo>
                  <a:lnTo>
                    <a:pt x="9143999" y="3513950"/>
                  </a:lnTo>
                  <a:lnTo>
                    <a:pt x="9143999" y="5143499"/>
                  </a:lnTo>
                  <a:close/>
                </a:path>
                <a:path w="9144000" h="5143500">
                  <a:moveTo>
                    <a:pt x="6804365" y="2033362"/>
                  </a:moveTo>
                  <a:lnTo>
                    <a:pt x="4763562" y="2033362"/>
                  </a:lnTo>
                  <a:lnTo>
                    <a:pt x="4763562" y="0"/>
                  </a:lnTo>
                  <a:lnTo>
                    <a:pt x="4770936" y="0"/>
                  </a:lnTo>
                  <a:lnTo>
                    <a:pt x="6804365" y="2033362"/>
                  </a:lnTo>
                  <a:close/>
                </a:path>
              </a:pathLst>
            </a:custGeom>
            <a:solidFill>
              <a:srgbClr val="003152">
                <a:alpha val="8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2532" y="-11"/>
              <a:ext cx="568325" cy="284480"/>
            </a:xfrm>
            <a:custGeom>
              <a:avLst/>
              <a:gdLst/>
              <a:ahLst/>
              <a:cxnLst/>
              <a:rect l="l" t="t" r="r" b="b"/>
              <a:pathLst>
                <a:path w="568325" h="284480">
                  <a:moveTo>
                    <a:pt x="283901" y="283901"/>
                  </a:moveTo>
                  <a:lnTo>
                    <a:pt x="0" y="0"/>
                  </a:lnTo>
                  <a:lnTo>
                    <a:pt x="567802" y="0"/>
                  </a:lnTo>
                  <a:lnTo>
                    <a:pt x="283901" y="283901"/>
                  </a:lnTo>
                  <a:close/>
                </a:path>
              </a:pathLst>
            </a:custGeom>
            <a:solidFill>
              <a:srgbClr val="003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9144000" cy="4652645"/>
            </a:xfrm>
            <a:custGeom>
              <a:avLst/>
              <a:gdLst/>
              <a:ahLst/>
              <a:cxnLst/>
              <a:rect l="l" t="t" r="r" b="b"/>
              <a:pathLst>
                <a:path w="9144000" h="4652645">
                  <a:moveTo>
                    <a:pt x="802220" y="0"/>
                  </a:moveTo>
                  <a:lnTo>
                    <a:pt x="252717" y="0"/>
                  </a:lnTo>
                  <a:lnTo>
                    <a:pt x="527469" y="274751"/>
                  </a:lnTo>
                  <a:lnTo>
                    <a:pt x="802220" y="0"/>
                  </a:lnTo>
                  <a:close/>
                </a:path>
                <a:path w="9144000" h="4652645">
                  <a:moveTo>
                    <a:pt x="9143987" y="1017943"/>
                  </a:moveTo>
                  <a:lnTo>
                    <a:pt x="0" y="1017943"/>
                  </a:lnTo>
                  <a:lnTo>
                    <a:pt x="0" y="4652543"/>
                  </a:lnTo>
                  <a:lnTo>
                    <a:pt x="9143987" y="4652543"/>
                  </a:lnTo>
                  <a:lnTo>
                    <a:pt x="9143987" y="1017943"/>
                  </a:lnTo>
                  <a:close/>
                </a:path>
              </a:pathLst>
            </a:custGeom>
            <a:solidFill>
              <a:srgbClr val="1B67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017940"/>
              <a:ext cx="9144000" cy="3634740"/>
            </a:xfrm>
            <a:custGeom>
              <a:avLst/>
              <a:gdLst/>
              <a:ahLst/>
              <a:cxnLst/>
              <a:rect l="l" t="t" r="r" b="b"/>
              <a:pathLst>
                <a:path w="9144000" h="3634740">
                  <a:moveTo>
                    <a:pt x="8429074" y="3634597"/>
                  </a:moveTo>
                  <a:lnTo>
                    <a:pt x="0" y="3634597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2919672"/>
                  </a:lnTo>
                  <a:lnTo>
                    <a:pt x="8429074" y="3634597"/>
                  </a:lnTo>
                  <a:close/>
                </a:path>
              </a:pathLst>
            </a:custGeom>
            <a:solidFill>
              <a:srgbClr val="003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86036" y="4086222"/>
              <a:ext cx="1058545" cy="1058545"/>
            </a:xfrm>
            <a:custGeom>
              <a:avLst/>
              <a:gdLst/>
              <a:ahLst/>
              <a:cxnLst/>
              <a:rect l="l" t="t" r="r" b="b"/>
              <a:pathLst>
                <a:path w="1058545" h="1058545">
                  <a:moveTo>
                    <a:pt x="1057963" y="1057963"/>
                  </a:moveTo>
                  <a:lnTo>
                    <a:pt x="0" y="1057963"/>
                  </a:lnTo>
                  <a:lnTo>
                    <a:pt x="1057963" y="0"/>
                  </a:lnTo>
                  <a:lnTo>
                    <a:pt x="1057963" y="1057963"/>
                  </a:lnTo>
                  <a:close/>
                </a:path>
              </a:pathLst>
            </a:custGeom>
            <a:solidFill>
              <a:srgbClr val="47C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87350" y="432072"/>
            <a:ext cx="4549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Employer/Workforce</a:t>
            </a:r>
            <a:r>
              <a:rPr sz="2400" b="1" spc="-10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Trebuchet MS"/>
                <a:cs typeface="Trebuchet MS"/>
              </a:rPr>
              <a:t>Landscape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25395" y="4795532"/>
            <a:ext cx="64769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-60" dirty="0">
                <a:solidFill>
                  <a:srgbClr val="FFFFFF"/>
                </a:solidFill>
                <a:latin typeface="Arial Narrow"/>
                <a:cs typeface="Arial Narrow"/>
              </a:rPr>
              <a:t>7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425"/>
              </a:spcBef>
            </a:pPr>
            <a:r>
              <a:rPr spc="-10" dirty="0"/>
              <a:t>Pre-COVID</a:t>
            </a:r>
          </a:p>
          <a:p>
            <a:pPr marL="153670" marR="74930" indent="-141605">
              <a:lnSpc>
                <a:spcPts val="1510"/>
              </a:lnSpc>
              <a:spcBef>
                <a:spcPts val="965"/>
              </a:spcBef>
              <a:buClr>
                <a:srgbClr val="47C3D3"/>
              </a:buClr>
              <a:buChar char="•"/>
              <a:tabLst>
                <a:tab pos="154305" algn="l"/>
              </a:tabLst>
            </a:pPr>
            <a:r>
              <a:rPr sz="1400" b="0" dirty="0">
                <a:latin typeface="Century Gothic"/>
                <a:cs typeface="Century Gothic"/>
              </a:rPr>
              <a:t>Baby</a:t>
            </a:r>
            <a:r>
              <a:rPr sz="1400" b="0" spc="25" dirty="0">
                <a:latin typeface="Century Gothic"/>
                <a:cs typeface="Century Gothic"/>
              </a:rPr>
              <a:t> </a:t>
            </a:r>
            <a:r>
              <a:rPr sz="1400" b="0" spc="70" dirty="0">
                <a:latin typeface="Century Gothic"/>
                <a:cs typeface="Century Gothic"/>
              </a:rPr>
              <a:t>Boomers</a:t>
            </a:r>
            <a:r>
              <a:rPr sz="1400" b="0" spc="2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doubled</a:t>
            </a:r>
            <a:r>
              <a:rPr sz="1400" b="0" spc="2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the</a:t>
            </a:r>
            <a:r>
              <a:rPr sz="1400" b="0" spc="2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labor</a:t>
            </a:r>
            <a:r>
              <a:rPr sz="1400" b="0" spc="25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force </a:t>
            </a:r>
            <a:r>
              <a:rPr sz="1400" b="0" spc="65" dirty="0">
                <a:latin typeface="Century Gothic"/>
                <a:cs typeface="Century Gothic"/>
              </a:rPr>
              <a:t>from</a:t>
            </a:r>
            <a:r>
              <a:rPr sz="1400" b="0" spc="1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the</a:t>
            </a:r>
            <a:r>
              <a:rPr sz="1400" b="0" spc="1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1960’s</a:t>
            </a:r>
            <a:r>
              <a:rPr sz="1400" b="0" spc="10" dirty="0">
                <a:latin typeface="Century Gothic"/>
                <a:cs typeface="Century Gothic"/>
              </a:rPr>
              <a:t> </a:t>
            </a:r>
            <a:r>
              <a:rPr sz="1400" b="0" spc="60" dirty="0">
                <a:latin typeface="Century Gothic"/>
                <a:cs typeface="Century Gothic"/>
              </a:rPr>
              <a:t>through</a:t>
            </a:r>
            <a:r>
              <a:rPr sz="1400" b="0" spc="1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the</a:t>
            </a:r>
            <a:r>
              <a:rPr sz="1400" b="0" spc="10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1990’s</a:t>
            </a:r>
            <a:endParaRPr sz="1400">
              <a:latin typeface="Century Gothic"/>
              <a:cs typeface="Century Gothic"/>
            </a:endParaRPr>
          </a:p>
          <a:p>
            <a:pPr marL="153670" marR="41275" indent="-141605">
              <a:lnSpc>
                <a:spcPts val="1510"/>
              </a:lnSpc>
              <a:spcBef>
                <a:spcPts val="800"/>
              </a:spcBef>
              <a:buClr>
                <a:srgbClr val="47C3D3"/>
              </a:buClr>
              <a:buChar char="•"/>
              <a:tabLst>
                <a:tab pos="154305" algn="l"/>
              </a:tabLst>
            </a:pPr>
            <a:r>
              <a:rPr sz="1400" b="0" spc="60" dirty="0">
                <a:latin typeface="Century Gothic"/>
                <a:cs typeface="Century Gothic"/>
              </a:rPr>
              <a:t>These</a:t>
            </a:r>
            <a:r>
              <a:rPr sz="1400" b="0" spc="5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Baby</a:t>
            </a:r>
            <a:r>
              <a:rPr sz="1400" b="0" spc="50" dirty="0">
                <a:latin typeface="Century Gothic"/>
                <a:cs typeface="Century Gothic"/>
              </a:rPr>
              <a:t> </a:t>
            </a:r>
            <a:r>
              <a:rPr sz="1400" b="0" spc="70" dirty="0">
                <a:latin typeface="Century Gothic"/>
                <a:cs typeface="Century Gothic"/>
              </a:rPr>
              <a:t>Boomers</a:t>
            </a:r>
            <a:r>
              <a:rPr sz="1400" b="0" spc="5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started</a:t>
            </a:r>
            <a:r>
              <a:rPr sz="1400" b="0" spc="50" dirty="0">
                <a:latin typeface="Century Gothic"/>
                <a:cs typeface="Century Gothic"/>
              </a:rPr>
              <a:t> </a:t>
            </a:r>
            <a:r>
              <a:rPr sz="1400" b="0" spc="65" dirty="0">
                <a:latin typeface="Century Gothic"/>
                <a:cs typeface="Century Gothic"/>
              </a:rPr>
              <a:t>retiring</a:t>
            </a:r>
            <a:r>
              <a:rPr sz="1400" b="0" spc="50" dirty="0">
                <a:latin typeface="Century Gothic"/>
                <a:cs typeface="Century Gothic"/>
              </a:rPr>
              <a:t> </a:t>
            </a:r>
            <a:r>
              <a:rPr sz="1400" b="0" spc="65" dirty="0">
                <a:latin typeface="Century Gothic"/>
                <a:cs typeface="Century Gothic"/>
              </a:rPr>
              <a:t>in </a:t>
            </a:r>
            <a:r>
              <a:rPr sz="1400" b="0" spc="55" dirty="0">
                <a:latin typeface="Century Gothic"/>
                <a:cs typeface="Century Gothic"/>
              </a:rPr>
              <a:t>2002</a:t>
            </a:r>
            <a:endParaRPr sz="1400">
              <a:latin typeface="Century Gothic"/>
              <a:cs typeface="Century Gothic"/>
            </a:endParaRPr>
          </a:p>
          <a:p>
            <a:pPr marL="153670" marR="199390" indent="-141605">
              <a:lnSpc>
                <a:spcPts val="1510"/>
              </a:lnSpc>
              <a:spcBef>
                <a:spcPts val="805"/>
              </a:spcBef>
              <a:buClr>
                <a:srgbClr val="47C3D3"/>
              </a:buClr>
              <a:buChar char="•"/>
              <a:tabLst>
                <a:tab pos="154305" algn="l"/>
              </a:tabLst>
            </a:pPr>
            <a:r>
              <a:rPr sz="1400" b="0" dirty="0">
                <a:latin typeface="Century Gothic"/>
                <a:cs typeface="Century Gothic"/>
              </a:rPr>
              <a:t>Before</a:t>
            </a:r>
            <a:r>
              <a:rPr sz="1400" b="0" spc="170" dirty="0">
                <a:latin typeface="Century Gothic"/>
                <a:cs typeface="Century Gothic"/>
              </a:rPr>
              <a:t> </a:t>
            </a:r>
            <a:r>
              <a:rPr sz="1400" b="0" spc="-25" dirty="0">
                <a:latin typeface="Century Gothic"/>
                <a:cs typeface="Century Gothic"/>
              </a:rPr>
              <a:t>COVID,</a:t>
            </a:r>
            <a:r>
              <a:rPr sz="1400" b="0" spc="17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unemployment</a:t>
            </a:r>
            <a:r>
              <a:rPr sz="1400" b="0" spc="17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was</a:t>
            </a:r>
            <a:r>
              <a:rPr sz="1400" b="0" spc="175" dirty="0">
                <a:latin typeface="Century Gothic"/>
                <a:cs typeface="Century Gothic"/>
              </a:rPr>
              <a:t> </a:t>
            </a:r>
            <a:r>
              <a:rPr sz="1400" b="0" spc="-25" dirty="0">
                <a:latin typeface="Century Gothic"/>
                <a:cs typeface="Century Gothic"/>
              </a:rPr>
              <a:t>at </a:t>
            </a:r>
            <a:r>
              <a:rPr sz="1400" b="0" dirty="0">
                <a:latin typeface="Century Gothic"/>
                <a:cs typeface="Century Gothic"/>
              </a:rPr>
              <a:t>an</a:t>
            </a:r>
            <a:r>
              <a:rPr sz="1400" b="0" spc="3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all-</a:t>
            </a:r>
            <a:r>
              <a:rPr sz="1400" b="0" spc="70" dirty="0">
                <a:latin typeface="Century Gothic"/>
                <a:cs typeface="Century Gothic"/>
              </a:rPr>
              <a:t>time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low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(~1.5%)</a:t>
            </a:r>
            <a:endParaRPr sz="1400">
              <a:latin typeface="Century Gothic"/>
              <a:cs typeface="Century Gothic"/>
            </a:endParaRPr>
          </a:p>
          <a:p>
            <a:pPr marL="153670" marR="214629" indent="-141605">
              <a:lnSpc>
                <a:spcPts val="1510"/>
              </a:lnSpc>
              <a:spcBef>
                <a:spcPts val="805"/>
              </a:spcBef>
              <a:buClr>
                <a:srgbClr val="47C3D3"/>
              </a:buClr>
              <a:buChar char="•"/>
              <a:tabLst>
                <a:tab pos="154305" algn="l"/>
              </a:tabLst>
            </a:pPr>
            <a:r>
              <a:rPr sz="1400" b="0" spc="50" dirty="0">
                <a:latin typeface="Century Gothic"/>
                <a:cs typeface="Century Gothic"/>
              </a:rPr>
              <a:t>There</a:t>
            </a:r>
            <a:r>
              <a:rPr sz="1400" b="0" spc="-1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were</a:t>
            </a:r>
            <a:r>
              <a:rPr sz="1400" b="0" spc="-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2</a:t>
            </a:r>
            <a:r>
              <a:rPr sz="1400" b="0" spc="-5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people</a:t>
            </a:r>
            <a:r>
              <a:rPr sz="1400" b="0" spc="-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per</a:t>
            </a:r>
            <a:r>
              <a:rPr sz="1400" b="0" spc="-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job</a:t>
            </a:r>
            <a:r>
              <a:rPr sz="1400" b="0" spc="-5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opening, </a:t>
            </a:r>
            <a:r>
              <a:rPr sz="1400" b="0" spc="50" dirty="0">
                <a:latin typeface="Century Gothic"/>
                <a:cs typeface="Century Gothic"/>
              </a:rPr>
              <a:t>but</a:t>
            </a:r>
            <a:r>
              <a:rPr sz="1400" b="0" spc="2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only</a:t>
            </a:r>
            <a:r>
              <a:rPr sz="1400" b="0" spc="20" dirty="0">
                <a:latin typeface="Century Gothic"/>
                <a:cs typeface="Century Gothic"/>
              </a:rPr>
              <a:t> </a:t>
            </a:r>
            <a:r>
              <a:rPr sz="1400" b="0" spc="-275" dirty="0">
                <a:latin typeface="Century Gothic"/>
                <a:cs typeface="Century Gothic"/>
              </a:rPr>
              <a:t>1</a:t>
            </a:r>
            <a:r>
              <a:rPr sz="1400" b="0" spc="2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was</a:t>
            </a:r>
            <a:r>
              <a:rPr sz="1400" b="0" spc="25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looking!</a:t>
            </a:r>
            <a:endParaRPr sz="1400">
              <a:latin typeface="Century Gothic"/>
              <a:cs typeface="Century Gothic"/>
            </a:endParaRPr>
          </a:p>
          <a:p>
            <a:pPr marL="153670" marR="5080" indent="-141605">
              <a:lnSpc>
                <a:spcPts val="1510"/>
              </a:lnSpc>
              <a:spcBef>
                <a:spcPts val="805"/>
              </a:spcBef>
              <a:buClr>
                <a:srgbClr val="47C3D3"/>
              </a:buClr>
              <a:buChar char="•"/>
              <a:tabLst>
                <a:tab pos="154305" algn="l"/>
              </a:tabLst>
            </a:pPr>
            <a:r>
              <a:rPr sz="1400" b="0" spc="70" dirty="0">
                <a:latin typeface="Century Gothic"/>
                <a:cs typeface="Century Gothic"/>
              </a:rPr>
              <a:t>The</a:t>
            </a:r>
            <a:r>
              <a:rPr sz="1400" b="0" spc="-3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percent</a:t>
            </a:r>
            <a:r>
              <a:rPr sz="1400" b="0" spc="-3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of</a:t>
            </a:r>
            <a:r>
              <a:rPr sz="1400" b="0" spc="-35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people</a:t>
            </a:r>
            <a:r>
              <a:rPr sz="1400" b="0" spc="-35" dirty="0">
                <a:latin typeface="Century Gothic"/>
                <a:cs typeface="Century Gothic"/>
              </a:rPr>
              <a:t> </a:t>
            </a:r>
            <a:r>
              <a:rPr sz="1400" b="0" spc="-45" dirty="0">
                <a:latin typeface="Century Gothic"/>
                <a:cs typeface="Century Gothic"/>
              </a:rPr>
              <a:t>aged</a:t>
            </a:r>
            <a:r>
              <a:rPr sz="1400" b="0" spc="-3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55+</a:t>
            </a:r>
            <a:r>
              <a:rPr sz="1400" b="0" spc="-35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looking </a:t>
            </a:r>
            <a:r>
              <a:rPr sz="1400" b="0" dirty="0">
                <a:latin typeface="Century Gothic"/>
                <a:cs typeface="Century Gothic"/>
              </a:rPr>
              <a:t>for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spc="60" dirty="0">
                <a:latin typeface="Century Gothic"/>
                <a:cs typeface="Century Gothic"/>
              </a:rPr>
              <a:t>work</a:t>
            </a:r>
            <a:r>
              <a:rPr sz="1400" b="0" spc="25" dirty="0">
                <a:latin typeface="Century Gothic"/>
                <a:cs typeface="Century Gothic"/>
              </a:rPr>
              <a:t> </a:t>
            </a:r>
            <a:r>
              <a:rPr sz="1400" b="0" i="1" spc="-10" dirty="0">
                <a:latin typeface="Century Gothic"/>
                <a:cs typeface="Century Gothic"/>
              </a:rPr>
              <a:t>drops.</a:t>
            </a:r>
            <a:endParaRPr sz="1400">
              <a:latin typeface="Century Gothic"/>
              <a:cs typeface="Century Gothic"/>
            </a:endParaRPr>
          </a:p>
          <a:p>
            <a:pPr marL="153670" marR="802005" indent="-141605">
              <a:lnSpc>
                <a:spcPts val="1510"/>
              </a:lnSpc>
              <a:spcBef>
                <a:spcPts val="805"/>
              </a:spcBef>
              <a:buClr>
                <a:srgbClr val="47C3D3"/>
              </a:buClr>
              <a:buChar char="•"/>
              <a:tabLst>
                <a:tab pos="154305" algn="l"/>
              </a:tabLst>
            </a:pPr>
            <a:r>
              <a:rPr sz="1400" b="0" spc="70" dirty="0">
                <a:latin typeface="Century Gothic"/>
                <a:cs typeface="Century Gothic"/>
              </a:rPr>
              <a:t>The</a:t>
            </a:r>
            <a:r>
              <a:rPr sz="1400" b="0" spc="3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labor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participation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rate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spc="-25" dirty="0">
                <a:latin typeface="Century Gothic"/>
                <a:cs typeface="Century Gothic"/>
              </a:rPr>
              <a:t>(%) </a:t>
            </a:r>
            <a:r>
              <a:rPr sz="1400" b="0" dirty="0">
                <a:latin typeface="Century Gothic"/>
                <a:cs typeface="Century Gothic"/>
              </a:rPr>
              <a:t>consistently</a:t>
            </a:r>
            <a:r>
              <a:rPr sz="1400" b="0" spc="60" dirty="0">
                <a:latin typeface="Century Gothic"/>
                <a:cs typeface="Century Gothic"/>
              </a:rPr>
              <a:t>  </a:t>
            </a:r>
            <a:r>
              <a:rPr sz="1400" b="0" spc="-20" dirty="0">
                <a:latin typeface="Century Gothic"/>
                <a:cs typeface="Century Gothic"/>
              </a:rPr>
              <a:t>drops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/>
              <a:t>COVID</a:t>
            </a:r>
            <a:r>
              <a:rPr spc="-25" dirty="0"/>
              <a:t> </a:t>
            </a:r>
            <a:r>
              <a:rPr spc="-10" dirty="0"/>
              <a:t>accelerator</a:t>
            </a:r>
          </a:p>
          <a:p>
            <a:pPr marL="320040" marR="182245" indent="-141605">
              <a:lnSpc>
                <a:spcPts val="1510"/>
              </a:lnSpc>
              <a:spcBef>
                <a:spcPts val="615"/>
              </a:spcBef>
              <a:buClr>
                <a:srgbClr val="47C3D3"/>
              </a:buClr>
              <a:buChar char="•"/>
              <a:tabLst>
                <a:tab pos="320675" algn="l"/>
              </a:tabLst>
            </a:pPr>
            <a:r>
              <a:rPr sz="1400" b="0" dirty="0">
                <a:latin typeface="Century Gothic"/>
                <a:cs typeface="Century Gothic"/>
              </a:rPr>
              <a:t>Labor</a:t>
            </a:r>
            <a:r>
              <a:rPr sz="1400" b="0" spc="12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participation</a:t>
            </a:r>
            <a:r>
              <a:rPr sz="1400" b="0" spc="13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rates</a:t>
            </a:r>
            <a:r>
              <a:rPr sz="1400" b="0" spc="13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plunge</a:t>
            </a:r>
            <a:r>
              <a:rPr sz="1400" b="0" spc="130" dirty="0">
                <a:latin typeface="Century Gothic"/>
                <a:cs typeface="Century Gothic"/>
              </a:rPr>
              <a:t> </a:t>
            </a:r>
            <a:r>
              <a:rPr sz="1400" b="0" spc="-20" dirty="0">
                <a:latin typeface="Century Gothic"/>
                <a:cs typeface="Century Gothic"/>
              </a:rPr>
              <a:t>(and </a:t>
            </a:r>
            <a:r>
              <a:rPr sz="1400" b="0" spc="-45" dirty="0">
                <a:latin typeface="Century Gothic"/>
                <a:cs typeface="Century Gothic"/>
              </a:rPr>
              <a:t>have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not</a:t>
            </a:r>
            <a:r>
              <a:rPr sz="1400" b="0" spc="40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returned)</a:t>
            </a:r>
            <a:endParaRPr sz="1400">
              <a:latin typeface="Century Gothic"/>
              <a:cs typeface="Century Gothic"/>
            </a:endParaRPr>
          </a:p>
          <a:p>
            <a:pPr marL="320040" marR="210185" indent="-141605">
              <a:lnSpc>
                <a:spcPts val="1510"/>
              </a:lnSpc>
              <a:spcBef>
                <a:spcPts val="800"/>
              </a:spcBef>
              <a:buClr>
                <a:srgbClr val="47C3D3"/>
              </a:buClr>
              <a:buChar char="•"/>
              <a:tabLst>
                <a:tab pos="320675" algn="l"/>
              </a:tabLst>
            </a:pPr>
            <a:r>
              <a:rPr sz="1400" b="0" dirty="0">
                <a:latin typeface="Century Gothic"/>
                <a:cs typeface="Century Gothic"/>
              </a:rPr>
              <a:t>~5</a:t>
            </a:r>
            <a:r>
              <a:rPr sz="1400" b="0" spc="90" dirty="0">
                <a:latin typeface="Century Gothic"/>
                <a:cs typeface="Century Gothic"/>
              </a:rPr>
              <a:t> </a:t>
            </a:r>
            <a:r>
              <a:rPr sz="1400" b="0" spc="80" dirty="0">
                <a:latin typeface="Century Gothic"/>
                <a:cs typeface="Century Gothic"/>
              </a:rPr>
              <a:t>million</a:t>
            </a:r>
            <a:r>
              <a:rPr sz="1400" b="0" spc="9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took</a:t>
            </a:r>
            <a:r>
              <a:rPr sz="1400" b="0" spc="9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themselves</a:t>
            </a:r>
            <a:r>
              <a:rPr sz="1400" b="0" spc="9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out</a:t>
            </a:r>
            <a:r>
              <a:rPr sz="1400" b="0" spc="9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of</a:t>
            </a:r>
            <a:r>
              <a:rPr sz="1400" b="0" spc="90" dirty="0">
                <a:latin typeface="Century Gothic"/>
                <a:cs typeface="Century Gothic"/>
              </a:rPr>
              <a:t> </a:t>
            </a:r>
            <a:r>
              <a:rPr sz="1400" b="0" spc="-25" dirty="0">
                <a:latin typeface="Century Gothic"/>
                <a:cs typeface="Century Gothic"/>
              </a:rPr>
              <a:t>the </a:t>
            </a:r>
            <a:r>
              <a:rPr sz="1400" b="0" dirty="0">
                <a:latin typeface="Century Gothic"/>
                <a:cs typeface="Century Gothic"/>
              </a:rPr>
              <a:t>labor</a:t>
            </a:r>
            <a:r>
              <a:rPr sz="1400" b="0" spc="9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market</a:t>
            </a:r>
            <a:r>
              <a:rPr sz="1400" b="0" spc="9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not</a:t>
            </a:r>
            <a:r>
              <a:rPr sz="1400" b="0" spc="9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to</a:t>
            </a:r>
            <a:r>
              <a:rPr sz="1400" b="0" spc="90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return.</a:t>
            </a:r>
            <a:endParaRPr sz="1400">
              <a:latin typeface="Century Gothic"/>
              <a:cs typeface="Century Gothic"/>
            </a:endParaRPr>
          </a:p>
          <a:p>
            <a:pPr marL="320040" marR="385445" indent="-141605">
              <a:lnSpc>
                <a:spcPts val="1510"/>
              </a:lnSpc>
              <a:spcBef>
                <a:spcPts val="805"/>
              </a:spcBef>
              <a:buClr>
                <a:srgbClr val="47C3D3"/>
              </a:buClr>
              <a:buChar char="•"/>
              <a:tabLst>
                <a:tab pos="320675" algn="l"/>
              </a:tabLst>
            </a:pPr>
            <a:r>
              <a:rPr sz="1400" b="0" dirty="0">
                <a:latin typeface="Century Gothic"/>
                <a:cs typeface="Century Gothic"/>
              </a:rPr>
              <a:t>Job</a:t>
            </a:r>
            <a:r>
              <a:rPr sz="1400" b="0" spc="-25" dirty="0">
                <a:latin typeface="Century Gothic"/>
                <a:cs typeface="Century Gothic"/>
              </a:rPr>
              <a:t> </a:t>
            </a:r>
            <a:r>
              <a:rPr sz="1400" b="0" spc="60" dirty="0">
                <a:latin typeface="Century Gothic"/>
                <a:cs typeface="Century Gothic"/>
              </a:rPr>
              <a:t>postings</a:t>
            </a:r>
            <a:r>
              <a:rPr sz="1400" b="0" spc="-2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increased</a:t>
            </a:r>
            <a:r>
              <a:rPr sz="1400" b="0" spc="-2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by</a:t>
            </a:r>
            <a:r>
              <a:rPr sz="1400" b="0" spc="-2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2</a:t>
            </a:r>
            <a:r>
              <a:rPr sz="1400" b="0" spc="-25" dirty="0">
                <a:latin typeface="Century Gothic"/>
                <a:cs typeface="Century Gothic"/>
              </a:rPr>
              <a:t> </a:t>
            </a:r>
            <a:r>
              <a:rPr sz="1400" b="0" spc="70" dirty="0">
                <a:latin typeface="Century Gothic"/>
                <a:cs typeface="Century Gothic"/>
              </a:rPr>
              <a:t>million </a:t>
            </a:r>
            <a:r>
              <a:rPr sz="1400" b="0" dirty="0">
                <a:latin typeface="Century Gothic"/>
                <a:cs typeface="Century Gothic"/>
              </a:rPr>
              <a:t>(from</a:t>
            </a:r>
            <a:r>
              <a:rPr sz="1400" b="0" spc="3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7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spc="80" dirty="0">
                <a:latin typeface="Century Gothic"/>
                <a:cs typeface="Century Gothic"/>
              </a:rPr>
              <a:t>million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to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spc="65" dirty="0">
                <a:latin typeface="Century Gothic"/>
                <a:cs typeface="Century Gothic"/>
              </a:rPr>
              <a:t>9</a:t>
            </a:r>
            <a:r>
              <a:rPr sz="1400" b="0" spc="35" dirty="0">
                <a:latin typeface="Century Gothic"/>
                <a:cs typeface="Century Gothic"/>
              </a:rPr>
              <a:t> </a:t>
            </a:r>
            <a:r>
              <a:rPr sz="1400" b="0" spc="50" dirty="0">
                <a:latin typeface="Century Gothic"/>
                <a:cs typeface="Century Gothic"/>
              </a:rPr>
              <a:t>million)</a:t>
            </a:r>
            <a:endParaRPr sz="1400">
              <a:latin typeface="Century Gothic"/>
              <a:cs typeface="Century Gothic"/>
            </a:endParaRPr>
          </a:p>
          <a:p>
            <a:pPr marL="320040" indent="-141605">
              <a:lnSpc>
                <a:spcPct val="100000"/>
              </a:lnSpc>
              <a:spcBef>
                <a:spcPts val="615"/>
              </a:spcBef>
              <a:buClr>
                <a:srgbClr val="47C3D3"/>
              </a:buClr>
              <a:buChar char="•"/>
              <a:tabLst>
                <a:tab pos="320675" algn="l"/>
              </a:tabLst>
            </a:pPr>
            <a:r>
              <a:rPr sz="1400" b="0" dirty="0">
                <a:latin typeface="Century Gothic"/>
                <a:cs typeface="Century Gothic"/>
              </a:rPr>
              <a:t>25</a:t>
            </a:r>
            <a:r>
              <a:rPr sz="1400" b="0" spc="-15" dirty="0">
                <a:latin typeface="Century Gothic"/>
                <a:cs typeface="Century Gothic"/>
              </a:rPr>
              <a:t> </a:t>
            </a:r>
            <a:r>
              <a:rPr sz="1400" b="0" spc="65" dirty="0">
                <a:latin typeface="Century Gothic"/>
                <a:cs typeface="Century Gothic"/>
              </a:rPr>
              <a:t>Million</a:t>
            </a:r>
            <a:r>
              <a:rPr sz="1400" b="0" spc="-15" dirty="0">
                <a:latin typeface="Century Gothic"/>
                <a:cs typeface="Century Gothic"/>
              </a:rPr>
              <a:t> </a:t>
            </a:r>
            <a:r>
              <a:rPr sz="1400" b="0" spc="70" dirty="0">
                <a:latin typeface="Century Gothic"/>
                <a:cs typeface="Century Gothic"/>
              </a:rPr>
              <a:t>lost</a:t>
            </a:r>
            <a:r>
              <a:rPr sz="1400" b="0" spc="-15" dirty="0">
                <a:latin typeface="Century Gothic"/>
                <a:cs typeface="Century Gothic"/>
              </a:rPr>
              <a:t> </a:t>
            </a:r>
            <a:r>
              <a:rPr sz="1400" b="0" spc="70" dirty="0">
                <a:latin typeface="Century Gothic"/>
                <a:cs typeface="Century Gothic"/>
              </a:rPr>
              <a:t>their</a:t>
            </a:r>
            <a:r>
              <a:rPr sz="1400" b="0" spc="-10" dirty="0">
                <a:latin typeface="Century Gothic"/>
                <a:cs typeface="Century Gothic"/>
              </a:rPr>
              <a:t> </a:t>
            </a:r>
            <a:r>
              <a:rPr sz="1400" b="0" spc="-20" dirty="0">
                <a:latin typeface="Century Gothic"/>
                <a:cs typeface="Century Gothic"/>
              </a:rPr>
              <a:t>jobs</a:t>
            </a:r>
            <a:endParaRPr sz="1400">
              <a:latin typeface="Century Gothic"/>
              <a:cs typeface="Century Gothic"/>
            </a:endParaRPr>
          </a:p>
          <a:p>
            <a:pPr marL="320040" indent="-141605">
              <a:lnSpc>
                <a:spcPct val="100000"/>
              </a:lnSpc>
              <a:spcBef>
                <a:spcPts val="630"/>
              </a:spcBef>
              <a:buClr>
                <a:srgbClr val="47C3D3"/>
              </a:buClr>
              <a:buChar char="•"/>
              <a:tabLst>
                <a:tab pos="320675" algn="l"/>
              </a:tabLst>
            </a:pPr>
            <a:r>
              <a:rPr sz="1400" b="0" dirty="0">
                <a:latin typeface="Century Gothic"/>
                <a:cs typeface="Century Gothic"/>
              </a:rPr>
              <a:t>Chamber</a:t>
            </a:r>
            <a:r>
              <a:rPr sz="1400" b="0" spc="5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surveyed</a:t>
            </a:r>
            <a:r>
              <a:rPr sz="1400" b="0" spc="50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about</a:t>
            </a:r>
            <a:r>
              <a:rPr sz="1400" b="0" spc="50" dirty="0">
                <a:latin typeface="Century Gothic"/>
                <a:cs typeface="Century Gothic"/>
              </a:rPr>
              <a:t> </a:t>
            </a:r>
            <a:r>
              <a:rPr sz="1400" b="0" spc="-10" dirty="0">
                <a:latin typeface="Century Gothic"/>
                <a:cs typeface="Century Gothic"/>
              </a:rPr>
              <a:t>half…</a:t>
            </a:r>
            <a:endParaRPr sz="1400">
              <a:latin typeface="Century Gothic"/>
              <a:cs typeface="Century Gothic"/>
            </a:endParaRPr>
          </a:p>
          <a:p>
            <a:pPr marL="320040" marR="5080" indent="-141605">
              <a:lnSpc>
                <a:spcPts val="1510"/>
              </a:lnSpc>
              <a:spcBef>
                <a:spcPts val="825"/>
              </a:spcBef>
              <a:buClr>
                <a:srgbClr val="47C3D3"/>
              </a:buClr>
              <a:buChar char="•"/>
              <a:tabLst>
                <a:tab pos="320675" algn="l"/>
              </a:tabLst>
            </a:pPr>
            <a:r>
              <a:rPr sz="1400" b="0" dirty="0">
                <a:latin typeface="Century Gothic"/>
                <a:cs typeface="Century Gothic"/>
              </a:rPr>
              <a:t>Only</a:t>
            </a:r>
            <a:r>
              <a:rPr sz="1400" b="0" spc="55" dirty="0">
                <a:latin typeface="Century Gothic"/>
                <a:cs typeface="Century Gothic"/>
              </a:rPr>
              <a:t> </a:t>
            </a:r>
            <a:r>
              <a:rPr sz="1400" b="0" spc="-145" dirty="0">
                <a:latin typeface="Century Gothic"/>
                <a:cs typeface="Century Gothic"/>
              </a:rPr>
              <a:t>1/3</a:t>
            </a:r>
            <a:r>
              <a:rPr sz="1400" b="0" spc="5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of</a:t>
            </a:r>
            <a:r>
              <a:rPr sz="1400" b="0" spc="5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these</a:t>
            </a:r>
            <a:r>
              <a:rPr sz="1400" b="0" spc="55" dirty="0">
                <a:latin typeface="Century Gothic"/>
                <a:cs typeface="Century Gothic"/>
              </a:rPr>
              <a:t> </a:t>
            </a:r>
            <a:r>
              <a:rPr sz="1400" b="0" spc="-20" dirty="0">
                <a:latin typeface="Century Gothic"/>
                <a:cs typeface="Century Gothic"/>
              </a:rPr>
              <a:t>are</a:t>
            </a:r>
            <a:r>
              <a:rPr sz="1400" b="0" spc="5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actively</a:t>
            </a:r>
            <a:r>
              <a:rPr sz="1400" b="0" spc="55" dirty="0">
                <a:latin typeface="Century Gothic"/>
                <a:cs typeface="Century Gothic"/>
              </a:rPr>
              <a:t> </a:t>
            </a:r>
            <a:r>
              <a:rPr sz="1400" b="0" dirty="0">
                <a:latin typeface="Century Gothic"/>
                <a:cs typeface="Century Gothic"/>
              </a:rPr>
              <a:t>looking</a:t>
            </a:r>
            <a:r>
              <a:rPr sz="1400" b="0" spc="55" dirty="0">
                <a:latin typeface="Century Gothic"/>
                <a:cs typeface="Century Gothic"/>
              </a:rPr>
              <a:t> </a:t>
            </a:r>
            <a:r>
              <a:rPr sz="1400" b="0" spc="-25" dirty="0">
                <a:latin typeface="Century Gothic"/>
                <a:cs typeface="Century Gothic"/>
              </a:rPr>
              <a:t>for </a:t>
            </a:r>
            <a:r>
              <a:rPr sz="1400" b="0" spc="40" dirty="0">
                <a:latin typeface="Century Gothic"/>
                <a:cs typeface="Century Gothic"/>
              </a:rPr>
              <a:t>work</a:t>
            </a:r>
            <a:endParaRPr sz="14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289BA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-11"/>
            <a:ext cx="9144000" cy="5144770"/>
            <a:chOff x="0" y="-11"/>
            <a:chExt cx="9144000" cy="514477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39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5655166" y="0"/>
                  </a:lnTo>
                  <a:lnTo>
                    <a:pt x="7695471" y="2044179"/>
                  </a:lnTo>
                  <a:lnTo>
                    <a:pt x="8465032" y="2044179"/>
                  </a:lnTo>
                  <a:lnTo>
                    <a:pt x="9143999" y="2724435"/>
                  </a:lnTo>
                  <a:lnTo>
                    <a:pt x="9143999" y="5143499"/>
                  </a:lnTo>
                  <a:close/>
                </a:path>
              </a:pathLst>
            </a:custGeom>
            <a:solidFill>
              <a:srgbClr val="47C3D3">
                <a:alpha val="7372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50271" y="1"/>
              <a:ext cx="8693785" cy="5143500"/>
            </a:xfrm>
            <a:custGeom>
              <a:avLst/>
              <a:gdLst/>
              <a:ahLst/>
              <a:cxnLst/>
              <a:rect l="l" t="t" r="r" b="b"/>
              <a:pathLst>
                <a:path w="8693785" h="5143500">
                  <a:moveTo>
                    <a:pt x="8693728" y="5143498"/>
                  </a:moveTo>
                  <a:lnTo>
                    <a:pt x="0" y="5143498"/>
                  </a:lnTo>
                  <a:lnTo>
                    <a:pt x="0" y="0"/>
                  </a:lnTo>
                  <a:lnTo>
                    <a:pt x="4763562" y="0"/>
                  </a:lnTo>
                  <a:lnTo>
                    <a:pt x="4763562" y="2037816"/>
                  </a:lnTo>
                  <a:lnTo>
                    <a:pt x="7668330" y="2037816"/>
                  </a:lnTo>
                  <a:lnTo>
                    <a:pt x="8693728" y="3065160"/>
                  </a:lnTo>
                  <a:lnTo>
                    <a:pt x="8693728" y="5143498"/>
                  </a:lnTo>
                  <a:close/>
                </a:path>
                <a:path w="8693785" h="5143500">
                  <a:moveTo>
                    <a:pt x="6804365" y="2037816"/>
                  </a:moveTo>
                  <a:lnTo>
                    <a:pt x="4763562" y="2037816"/>
                  </a:lnTo>
                  <a:lnTo>
                    <a:pt x="4763562" y="0"/>
                  </a:lnTo>
                  <a:lnTo>
                    <a:pt x="6804365" y="2037816"/>
                  </a:lnTo>
                  <a:close/>
                </a:path>
              </a:pathLst>
            </a:custGeom>
            <a:solidFill>
              <a:srgbClr val="289B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39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4763562" y="0"/>
                  </a:lnTo>
                  <a:lnTo>
                    <a:pt x="4763562" y="2033362"/>
                  </a:lnTo>
                  <a:lnTo>
                    <a:pt x="7668330" y="2033362"/>
                  </a:lnTo>
                  <a:lnTo>
                    <a:pt x="9143999" y="3513949"/>
                  </a:lnTo>
                  <a:lnTo>
                    <a:pt x="9143999" y="5143499"/>
                  </a:lnTo>
                  <a:close/>
                </a:path>
                <a:path w="9144000" h="5143500">
                  <a:moveTo>
                    <a:pt x="6804364" y="2033362"/>
                  </a:moveTo>
                  <a:lnTo>
                    <a:pt x="4763562" y="2033362"/>
                  </a:lnTo>
                  <a:lnTo>
                    <a:pt x="4763562" y="0"/>
                  </a:lnTo>
                  <a:lnTo>
                    <a:pt x="4770936" y="0"/>
                  </a:lnTo>
                  <a:lnTo>
                    <a:pt x="6804364" y="2033362"/>
                  </a:lnTo>
                  <a:close/>
                </a:path>
              </a:pathLst>
            </a:custGeom>
            <a:solidFill>
              <a:srgbClr val="1B67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/>
              <a:ahLst/>
              <a:cxnLst/>
              <a:rect l="l" t="t" r="r" b="b"/>
              <a:pathLst>
                <a:path w="9144000" h="5143500">
                  <a:moveTo>
                    <a:pt x="9143999" y="5143499"/>
                  </a:moveTo>
                  <a:lnTo>
                    <a:pt x="0" y="5143499"/>
                  </a:lnTo>
                  <a:lnTo>
                    <a:pt x="0" y="0"/>
                  </a:lnTo>
                  <a:lnTo>
                    <a:pt x="4763561" y="0"/>
                  </a:lnTo>
                  <a:lnTo>
                    <a:pt x="4763561" y="2033362"/>
                  </a:lnTo>
                  <a:lnTo>
                    <a:pt x="7668330" y="2033362"/>
                  </a:lnTo>
                  <a:lnTo>
                    <a:pt x="9143999" y="3513950"/>
                  </a:lnTo>
                  <a:lnTo>
                    <a:pt x="9143999" y="5143499"/>
                  </a:lnTo>
                  <a:close/>
                </a:path>
                <a:path w="9144000" h="5143500">
                  <a:moveTo>
                    <a:pt x="6804365" y="2033362"/>
                  </a:moveTo>
                  <a:lnTo>
                    <a:pt x="4763562" y="2033362"/>
                  </a:lnTo>
                  <a:lnTo>
                    <a:pt x="4763562" y="0"/>
                  </a:lnTo>
                  <a:lnTo>
                    <a:pt x="4770936" y="0"/>
                  </a:lnTo>
                  <a:lnTo>
                    <a:pt x="6804365" y="2033362"/>
                  </a:lnTo>
                  <a:close/>
                </a:path>
              </a:pathLst>
            </a:custGeom>
            <a:solidFill>
              <a:srgbClr val="003152">
                <a:alpha val="8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2532" y="-11"/>
              <a:ext cx="568325" cy="284480"/>
            </a:xfrm>
            <a:custGeom>
              <a:avLst/>
              <a:gdLst/>
              <a:ahLst/>
              <a:cxnLst/>
              <a:rect l="l" t="t" r="r" b="b"/>
              <a:pathLst>
                <a:path w="568325" h="284480">
                  <a:moveTo>
                    <a:pt x="283901" y="283901"/>
                  </a:moveTo>
                  <a:lnTo>
                    <a:pt x="0" y="0"/>
                  </a:lnTo>
                  <a:lnTo>
                    <a:pt x="567802" y="0"/>
                  </a:lnTo>
                  <a:lnTo>
                    <a:pt x="283901" y="283901"/>
                  </a:lnTo>
                  <a:close/>
                </a:path>
              </a:pathLst>
            </a:custGeom>
            <a:solidFill>
              <a:srgbClr val="003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0" y="0"/>
              <a:ext cx="9144000" cy="4652645"/>
            </a:xfrm>
            <a:custGeom>
              <a:avLst/>
              <a:gdLst/>
              <a:ahLst/>
              <a:cxnLst/>
              <a:rect l="l" t="t" r="r" b="b"/>
              <a:pathLst>
                <a:path w="9144000" h="4652645">
                  <a:moveTo>
                    <a:pt x="802220" y="0"/>
                  </a:moveTo>
                  <a:lnTo>
                    <a:pt x="252717" y="0"/>
                  </a:lnTo>
                  <a:lnTo>
                    <a:pt x="527469" y="274751"/>
                  </a:lnTo>
                  <a:lnTo>
                    <a:pt x="802220" y="0"/>
                  </a:lnTo>
                  <a:close/>
                </a:path>
                <a:path w="9144000" h="4652645">
                  <a:moveTo>
                    <a:pt x="9143987" y="1017943"/>
                  </a:moveTo>
                  <a:lnTo>
                    <a:pt x="0" y="1017943"/>
                  </a:lnTo>
                  <a:lnTo>
                    <a:pt x="0" y="4652543"/>
                  </a:lnTo>
                  <a:lnTo>
                    <a:pt x="9143987" y="4652543"/>
                  </a:lnTo>
                  <a:lnTo>
                    <a:pt x="9143987" y="1017943"/>
                  </a:lnTo>
                  <a:close/>
                </a:path>
              </a:pathLst>
            </a:custGeom>
            <a:solidFill>
              <a:srgbClr val="1B677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1017940"/>
              <a:ext cx="9144000" cy="3634740"/>
            </a:xfrm>
            <a:custGeom>
              <a:avLst/>
              <a:gdLst/>
              <a:ahLst/>
              <a:cxnLst/>
              <a:rect l="l" t="t" r="r" b="b"/>
              <a:pathLst>
                <a:path w="9144000" h="3634740">
                  <a:moveTo>
                    <a:pt x="8429074" y="3634597"/>
                  </a:moveTo>
                  <a:lnTo>
                    <a:pt x="0" y="3634597"/>
                  </a:lnTo>
                  <a:lnTo>
                    <a:pt x="0" y="0"/>
                  </a:lnTo>
                  <a:lnTo>
                    <a:pt x="9143999" y="0"/>
                  </a:lnTo>
                  <a:lnTo>
                    <a:pt x="9143999" y="2919672"/>
                  </a:lnTo>
                  <a:lnTo>
                    <a:pt x="8429074" y="3634597"/>
                  </a:lnTo>
                  <a:close/>
                </a:path>
              </a:pathLst>
            </a:custGeom>
            <a:solidFill>
              <a:srgbClr val="00315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086036" y="4086222"/>
              <a:ext cx="1058545" cy="1058545"/>
            </a:xfrm>
            <a:custGeom>
              <a:avLst/>
              <a:gdLst/>
              <a:ahLst/>
              <a:cxnLst/>
              <a:rect l="l" t="t" r="r" b="b"/>
              <a:pathLst>
                <a:path w="1058545" h="1058545">
                  <a:moveTo>
                    <a:pt x="1057963" y="1057963"/>
                  </a:moveTo>
                  <a:lnTo>
                    <a:pt x="0" y="1057963"/>
                  </a:lnTo>
                  <a:lnTo>
                    <a:pt x="1057963" y="0"/>
                  </a:lnTo>
                  <a:lnTo>
                    <a:pt x="1057963" y="1057963"/>
                  </a:lnTo>
                  <a:close/>
                </a:path>
              </a:pathLst>
            </a:custGeom>
            <a:solidFill>
              <a:srgbClr val="47C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6339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Weathering</a:t>
            </a:r>
            <a:r>
              <a:rPr sz="2400" b="1" spc="-3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rebuchet MS"/>
                <a:cs typeface="Trebuchet MS"/>
              </a:rPr>
              <a:t>the</a:t>
            </a:r>
            <a:r>
              <a:rPr sz="2400" b="1" spc="-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trike="sngStrike" dirty="0">
                <a:solidFill>
                  <a:srgbClr val="FFFFFF"/>
                </a:solidFill>
                <a:latin typeface="Trebuchet MS"/>
                <a:cs typeface="Trebuchet MS"/>
              </a:rPr>
              <a:t>storm</a:t>
            </a:r>
            <a:r>
              <a:rPr sz="2400" b="1" strike="noStrike" spc="-1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trike="noStrike" dirty="0">
                <a:solidFill>
                  <a:srgbClr val="FFFFFF"/>
                </a:solidFill>
                <a:latin typeface="Trebuchet MS"/>
                <a:cs typeface="Trebuchet MS"/>
              </a:rPr>
              <a:t>new</a:t>
            </a:r>
            <a:r>
              <a:rPr sz="2400" b="1" strike="noStrike" spc="-2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400" b="1" strike="noStrike" spc="-10" dirty="0">
                <a:solidFill>
                  <a:srgbClr val="FFFFFF"/>
                </a:solidFill>
                <a:latin typeface="Trebuchet MS"/>
                <a:cs typeface="Trebuchet MS"/>
              </a:rPr>
              <a:t>world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13926" y="4795532"/>
            <a:ext cx="76200" cy="147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spc="30" dirty="0">
                <a:solidFill>
                  <a:srgbClr val="FFFFFF"/>
                </a:solidFill>
                <a:latin typeface="Arial Narrow"/>
                <a:cs typeface="Arial Narrow"/>
              </a:rPr>
              <a:t>8</a:t>
            </a:r>
            <a:endParaRPr sz="80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87350" y="1172302"/>
            <a:ext cx="3425825" cy="120015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What</a:t>
            </a:r>
            <a:r>
              <a:rPr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won’t</a:t>
            </a:r>
            <a:r>
              <a:rPr sz="14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work</a:t>
            </a:r>
            <a:r>
              <a:rPr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by</a:t>
            </a:r>
            <a:r>
              <a:rPr sz="1400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Century Gothic"/>
                <a:cs typeface="Century Gothic"/>
              </a:rPr>
              <a:t>itself</a:t>
            </a:r>
            <a:endParaRPr sz="1400">
              <a:latin typeface="Century Gothic"/>
              <a:cs typeface="Century Gothic"/>
            </a:endParaRPr>
          </a:p>
          <a:p>
            <a:pPr marL="190500" indent="-141605">
              <a:lnSpc>
                <a:spcPct val="100000"/>
              </a:lnSpc>
              <a:spcBef>
                <a:spcPts val="630"/>
              </a:spcBef>
              <a:buClr>
                <a:srgbClr val="47C3D3"/>
              </a:buClr>
              <a:buChar char="•"/>
              <a:tabLst>
                <a:tab pos="190500" algn="l"/>
              </a:tabLst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You</a:t>
            </a:r>
            <a:r>
              <a:rPr sz="14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Century Gothic"/>
                <a:cs typeface="Century Gothic"/>
              </a:rPr>
              <a:t>can’t</a:t>
            </a:r>
            <a:r>
              <a:rPr sz="14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45" dirty="0">
                <a:solidFill>
                  <a:srgbClr val="FFFFFF"/>
                </a:solidFill>
                <a:latin typeface="Century Gothic"/>
                <a:cs typeface="Century Gothic"/>
              </a:rPr>
              <a:t>recruit</a:t>
            </a:r>
            <a:r>
              <a:rPr sz="14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your</a:t>
            </a:r>
            <a:r>
              <a:rPr sz="14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entury Gothic"/>
                <a:cs typeface="Century Gothic"/>
              </a:rPr>
              <a:t>way</a:t>
            </a:r>
            <a:r>
              <a:rPr sz="14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out</a:t>
            </a:r>
            <a:r>
              <a:rPr sz="14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4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entury Gothic"/>
                <a:cs typeface="Century Gothic"/>
              </a:rPr>
              <a:t>it</a:t>
            </a:r>
            <a:endParaRPr sz="1400">
              <a:latin typeface="Century Gothic"/>
              <a:cs typeface="Century Gothic"/>
            </a:endParaRPr>
          </a:p>
          <a:p>
            <a:pPr marL="190500" indent="-141605">
              <a:lnSpc>
                <a:spcPct val="100000"/>
              </a:lnSpc>
              <a:spcBef>
                <a:spcPts val="635"/>
              </a:spcBef>
              <a:buClr>
                <a:srgbClr val="47C3D3"/>
              </a:buClr>
              <a:buChar char="•"/>
              <a:tabLst>
                <a:tab pos="190500" algn="l"/>
              </a:tabLst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You</a:t>
            </a:r>
            <a:r>
              <a:rPr sz="14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Century Gothic"/>
                <a:cs typeface="Century Gothic"/>
              </a:rPr>
              <a:t>can’t</a:t>
            </a:r>
            <a:r>
              <a:rPr sz="14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buy</a:t>
            </a:r>
            <a:r>
              <a:rPr sz="14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your</a:t>
            </a:r>
            <a:r>
              <a:rPr sz="14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Century Gothic"/>
                <a:cs typeface="Century Gothic"/>
              </a:rPr>
              <a:t>way</a:t>
            </a:r>
            <a:r>
              <a:rPr sz="14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out</a:t>
            </a:r>
            <a:r>
              <a:rPr sz="14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1400"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5" dirty="0">
                <a:solidFill>
                  <a:srgbClr val="FFFFFF"/>
                </a:solidFill>
                <a:latin typeface="Century Gothic"/>
                <a:cs typeface="Century Gothic"/>
              </a:rPr>
              <a:t>it</a:t>
            </a:r>
            <a:endParaRPr sz="1400">
              <a:latin typeface="Century Gothic"/>
              <a:cs typeface="Century Gothic"/>
            </a:endParaRPr>
          </a:p>
          <a:p>
            <a:pPr marL="190500" indent="-141605">
              <a:lnSpc>
                <a:spcPct val="100000"/>
              </a:lnSpc>
              <a:spcBef>
                <a:spcPts val="630"/>
              </a:spcBef>
              <a:buClr>
                <a:srgbClr val="47C3D3"/>
              </a:buClr>
              <a:buChar char="•"/>
              <a:tabLst>
                <a:tab pos="190500" algn="l"/>
              </a:tabLst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You</a:t>
            </a:r>
            <a:r>
              <a:rPr sz="1400" spc="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60" dirty="0">
                <a:solidFill>
                  <a:srgbClr val="FFFFFF"/>
                </a:solidFill>
                <a:latin typeface="Century Gothic"/>
                <a:cs typeface="Century Gothic"/>
              </a:rPr>
              <a:t>can’t</a:t>
            </a:r>
            <a:r>
              <a:rPr sz="14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ignore</a:t>
            </a:r>
            <a:r>
              <a:rPr sz="1400" spc="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35" dirty="0">
                <a:solidFill>
                  <a:srgbClr val="FFFFFF"/>
                </a:solidFill>
                <a:latin typeface="Century Gothic"/>
                <a:cs typeface="Century Gothic"/>
              </a:rPr>
              <a:t>(avoidable)</a:t>
            </a:r>
            <a:r>
              <a:rPr sz="1400" spc="40" dirty="0">
                <a:solidFill>
                  <a:srgbClr val="FFFFFF"/>
                </a:solidFill>
                <a:latin typeface="Century Gothic"/>
                <a:cs typeface="Century Gothic"/>
              </a:rPr>
              <a:t> attrition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87350" y="2640422"/>
            <a:ext cx="3489960" cy="1200150"/>
          </a:xfrm>
          <a:prstGeom prst="rect">
            <a:avLst/>
          </a:prstGeom>
        </p:spPr>
        <p:txBody>
          <a:bodyPr vert="horz" wrap="square" lIns="0" tIns="927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0"/>
              </a:spcBef>
            </a:pP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What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entury Gothic"/>
                <a:cs typeface="Century Gothic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make </a:t>
            </a:r>
            <a:r>
              <a:rPr sz="1400" spc="-14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400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50" dirty="0">
                <a:solidFill>
                  <a:srgbClr val="FFFFFF"/>
                </a:solidFill>
                <a:latin typeface="Century Gothic"/>
                <a:cs typeface="Century Gothic"/>
              </a:rPr>
              <a:t>signiﬁcant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difference</a:t>
            </a:r>
            <a:endParaRPr sz="1400">
              <a:latin typeface="Century Gothic"/>
              <a:cs typeface="Century Gothic"/>
            </a:endParaRPr>
          </a:p>
          <a:p>
            <a:pPr marL="190500" indent="-141605">
              <a:lnSpc>
                <a:spcPct val="100000"/>
              </a:lnSpc>
              <a:spcBef>
                <a:spcPts val="630"/>
              </a:spcBef>
              <a:buClr>
                <a:srgbClr val="47C3D3"/>
              </a:buClr>
              <a:buChar char="•"/>
              <a:tabLst>
                <a:tab pos="190500" algn="l"/>
              </a:tabLst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Attracting</a:t>
            </a: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1400" spc="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right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people</a:t>
            </a:r>
            <a:endParaRPr sz="1400">
              <a:latin typeface="Century Gothic"/>
              <a:cs typeface="Century Gothic"/>
            </a:endParaRPr>
          </a:p>
          <a:p>
            <a:pPr marL="190500" indent="-141605">
              <a:lnSpc>
                <a:spcPct val="100000"/>
              </a:lnSpc>
              <a:spcBef>
                <a:spcPts val="635"/>
              </a:spcBef>
              <a:buClr>
                <a:srgbClr val="47C3D3"/>
              </a:buClr>
              <a:buChar char="•"/>
              <a:tabLst>
                <a:tab pos="190500" algn="l"/>
              </a:tabLst>
            </a:pP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Retaining</a:t>
            </a:r>
            <a:r>
              <a:rPr sz="14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1400" spc="1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80" dirty="0">
                <a:solidFill>
                  <a:srgbClr val="FFFFFF"/>
                </a:solidFill>
                <a:latin typeface="Century Gothic"/>
                <a:cs typeface="Century Gothic"/>
              </a:rPr>
              <a:t>right</a:t>
            </a:r>
            <a:r>
              <a:rPr sz="1400" spc="1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people</a:t>
            </a:r>
            <a:endParaRPr sz="1400">
              <a:latin typeface="Century Gothic"/>
              <a:cs typeface="Century Gothic"/>
            </a:endParaRPr>
          </a:p>
          <a:p>
            <a:pPr marL="190500" indent="-141605">
              <a:lnSpc>
                <a:spcPct val="100000"/>
              </a:lnSpc>
              <a:spcBef>
                <a:spcPts val="630"/>
              </a:spcBef>
              <a:buClr>
                <a:srgbClr val="47C3D3"/>
              </a:buClr>
              <a:buChar char="•"/>
              <a:tabLst>
                <a:tab pos="190500" algn="l"/>
              </a:tabLst>
            </a:pPr>
            <a:r>
              <a:rPr sz="1400" spc="50" dirty="0">
                <a:solidFill>
                  <a:srgbClr val="FFFFFF"/>
                </a:solidFill>
                <a:latin typeface="Century Gothic"/>
                <a:cs typeface="Century Gothic"/>
              </a:rPr>
              <a:t>Unleashing</a:t>
            </a:r>
            <a:r>
              <a:rPr sz="14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70" dirty="0">
                <a:solidFill>
                  <a:srgbClr val="FFFFFF"/>
                </a:solidFill>
                <a:latin typeface="Century Gothic"/>
                <a:cs typeface="Century Gothic"/>
              </a:rPr>
              <a:t>their</a:t>
            </a:r>
            <a:r>
              <a:rPr sz="1400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capabilities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47012" y="1252566"/>
            <a:ext cx="19818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indent="-141605">
              <a:lnSpc>
                <a:spcPct val="100000"/>
              </a:lnSpc>
              <a:spcBef>
                <a:spcPts val="100"/>
              </a:spcBef>
              <a:buClr>
                <a:srgbClr val="47C3D3"/>
              </a:buClr>
              <a:buChar char="•"/>
              <a:tabLst>
                <a:tab pos="154305" algn="l"/>
              </a:tabLst>
            </a:pPr>
            <a:r>
              <a:rPr sz="1400" spc="70" dirty="0">
                <a:solidFill>
                  <a:srgbClr val="FFFFFF"/>
                </a:solidFill>
                <a:latin typeface="Century Gothic"/>
                <a:cs typeface="Century Gothic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85" dirty="0">
                <a:solidFill>
                  <a:srgbClr val="FFFFFF"/>
                </a:solidFill>
                <a:latin typeface="Century Gothic"/>
                <a:cs typeface="Century Gothic"/>
              </a:rPr>
              <a:t>Right</a:t>
            </a:r>
            <a:r>
              <a:rPr sz="1400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40" dirty="0">
                <a:solidFill>
                  <a:srgbClr val="FFFFFF"/>
                </a:solidFill>
                <a:latin typeface="Century Gothic"/>
                <a:cs typeface="Century Gothic"/>
              </a:rPr>
              <a:t>Questions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47012" y="1801409"/>
            <a:ext cx="1706880" cy="493395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53670" indent="-141605">
              <a:lnSpc>
                <a:spcPct val="100000"/>
              </a:lnSpc>
              <a:spcBef>
                <a:spcPts val="400"/>
              </a:spcBef>
              <a:buClr>
                <a:srgbClr val="47C3D3"/>
              </a:buClr>
              <a:buChar char="•"/>
              <a:tabLst>
                <a:tab pos="154305" algn="l"/>
              </a:tabLst>
            </a:pPr>
            <a:r>
              <a:rPr sz="1400" spc="90" dirty="0">
                <a:solidFill>
                  <a:srgbClr val="FFFFFF"/>
                </a:solidFill>
                <a:latin typeface="Century Gothic"/>
                <a:cs typeface="Century Gothic"/>
              </a:rPr>
              <a:t>Why</a:t>
            </a:r>
            <a:r>
              <a:rPr sz="14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60" dirty="0">
                <a:solidFill>
                  <a:srgbClr val="FFFFFF"/>
                </a:solidFill>
                <a:latin typeface="Century Gothic"/>
                <a:cs typeface="Century Gothic"/>
              </a:rPr>
              <a:t>work</a:t>
            </a:r>
            <a:r>
              <a:rPr sz="1400" spc="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for</a:t>
            </a:r>
            <a:r>
              <a:rPr sz="1400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Century Gothic"/>
                <a:cs typeface="Century Gothic"/>
              </a:rPr>
              <a:t>us?</a:t>
            </a:r>
            <a:endParaRPr sz="1400">
              <a:latin typeface="Century Gothic"/>
              <a:cs typeface="Century Gothic"/>
            </a:endParaRPr>
          </a:p>
          <a:p>
            <a:pPr marL="496570" lvl="1" indent="-147320">
              <a:lnSpc>
                <a:spcPct val="100000"/>
              </a:lnSpc>
              <a:spcBef>
                <a:spcPts val="260"/>
              </a:spcBef>
              <a:buClr>
                <a:srgbClr val="47C3D3"/>
              </a:buClr>
              <a:buChar char="•"/>
              <a:tabLst>
                <a:tab pos="497205" algn="l"/>
              </a:tabLst>
            </a:pP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All</a:t>
            </a:r>
            <a:r>
              <a:rPr sz="1200" spc="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dirty="0">
                <a:solidFill>
                  <a:srgbClr val="FFFFFF"/>
                </a:solidFill>
                <a:latin typeface="Century Gothic"/>
                <a:cs typeface="Century Gothic"/>
              </a:rPr>
              <a:t>else</a:t>
            </a:r>
            <a:r>
              <a:rPr sz="1200" spc="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entury Gothic"/>
                <a:cs typeface="Century Gothic"/>
              </a:rPr>
              <a:t>equal</a:t>
            </a:r>
            <a:endParaRPr sz="1200">
              <a:latin typeface="Century Gothic"/>
              <a:cs typeface="Century Goth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47012" y="2642454"/>
            <a:ext cx="21164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indent="-141605">
              <a:lnSpc>
                <a:spcPct val="100000"/>
              </a:lnSpc>
              <a:spcBef>
                <a:spcPts val="100"/>
              </a:spcBef>
              <a:buClr>
                <a:srgbClr val="47C3D3"/>
              </a:buClr>
              <a:buChar char="•"/>
              <a:tabLst>
                <a:tab pos="154305" algn="l"/>
              </a:tabLst>
            </a:pPr>
            <a:r>
              <a:rPr sz="1400" spc="90" dirty="0">
                <a:solidFill>
                  <a:srgbClr val="FFFFFF"/>
                </a:solidFill>
                <a:latin typeface="Century Gothic"/>
                <a:cs typeface="Century Gothic"/>
              </a:rPr>
              <a:t>Why</a:t>
            </a:r>
            <a:r>
              <a:rPr sz="14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do</a:t>
            </a:r>
            <a:r>
              <a:rPr sz="14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people</a:t>
            </a:r>
            <a:r>
              <a:rPr sz="14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45" dirty="0">
                <a:solidFill>
                  <a:srgbClr val="FFFFFF"/>
                </a:solidFill>
                <a:latin typeface="Century Gothic"/>
                <a:cs typeface="Century Gothic"/>
              </a:rPr>
              <a:t>leave?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947012" y="3229702"/>
            <a:ext cx="203136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3670" indent="-141605">
              <a:lnSpc>
                <a:spcPct val="100000"/>
              </a:lnSpc>
              <a:spcBef>
                <a:spcPts val="100"/>
              </a:spcBef>
              <a:buClr>
                <a:srgbClr val="47C3D3"/>
              </a:buClr>
              <a:buChar char="•"/>
              <a:tabLst>
                <a:tab pos="154305" algn="l"/>
              </a:tabLst>
            </a:pPr>
            <a:r>
              <a:rPr sz="1400" spc="90" dirty="0">
                <a:solidFill>
                  <a:srgbClr val="FFFFFF"/>
                </a:solidFill>
                <a:latin typeface="Century Gothic"/>
                <a:cs typeface="Century Gothic"/>
              </a:rPr>
              <a:t>Why</a:t>
            </a:r>
            <a:r>
              <a:rPr sz="14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Century Gothic"/>
                <a:cs typeface="Century Gothic"/>
              </a:rPr>
              <a:t>do</a:t>
            </a:r>
            <a:r>
              <a:rPr sz="14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people</a:t>
            </a:r>
            <a:r>
              <a:rPr sz="1400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Century Gothic"/>
                <a:cs typeface="Century Gothic"/>
              </a:rPr>
              <a:t>stay?</a:t>
            </a:r>
            <a:endParaRPr sz="1400">
              <a:latin typeface="Century Gothic"/>
              <a:cs typeface="Century Gothic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717690" y="1898279"/>
            <a:ext cx="377190" cy="388620"/>
            <a:chOff x="6717690" y="1898279"/>
            <a:chExt cx="377190" cy="388620"/>
          </a:xfrm>
        </p:grpSpPr>
        <p:sp>
          <p:nvSpPr>
            <p:cNvPr id="21" name="object 21"/>
            <p:cNvSpPr/>
            <p:nvPr/>
          </p:nvSpPr>
          <p:spPr>
            <a:xfrm>
              <a:off x="6724040" y="1904629"/>
              <a:ext cx="364490" cy="375920"/>
            </a:xfrm>
            <a:custGeom>
              <a:avLst/>
              <a:gdLst/>
              <a:ahLst/>
              <a:cxnLst/>
              <a:rect l="l" t="t" r="r" b="b"/>
              <a:pathLst>
                <a:path w="364490" h="375919">
                  <a:moveTo>
                    <a:pt x="51496" y="100649"/>
                  </a:moveTo>
                  <a:lnTo>
                    <a:pt x="0" y="48581"/>
                  </a:lnTo>
                  <a:lnTo>
                    <a:pt x="51496" y="0"/>
                  </a:lnTo>
                  <a:lnTo>
                    <a:pt x="51496" y="25180"/>
                  </a:lnTo>
                  <a:lnTo>
                    <a:pt x="112609" y="31987"/>
                  </a:lnTo>
                  <a:lnTo>
                    <a:pt x="168987" y="43393"/>
                  </a:lnTo>
                  <a:lnTo>
                    <a:pt x="219832" y="58924"/>
                  </a:lnTo>
                  <a:lnTo>
                    <a:pt x="258170" y="75439"/>
                  </a:lnTo>
                  <a:lnTo>
                    <a:pt x="51496" y="75439"/>
                  </a:lnTo>
                  <a:lnTo>
                    <a:pt x="51496" y="100649"/>
                  </a:lnTo>
                  <a:close/>
                </a:path>
                <a:path w="364490" h="375919">
                  <a:moveTo>
                    <a:pt x="0" y="375693"/>
                  </a:moveTo>
                  <a:lnTo>
                    <a:pt x="0" y="325368"/>
                  </a:lnTo>
                  <a:lnTo>
                    <a:pt x="68230" y="322396"/>
                  </a:lnTo>
                  <a:lnTo>
                    <a:pt x="131437" y="313889"/>
                  </a:lnTo>
                  <a:lnTo>
                    <a:pt x="187948" y="300464"/>
                  </a:lnTo>
                  <a:lnTo>
                    <a:pt x="236091" y="282735"/>
                  </a:lnTo>
                  <a:lnTo>
                    <a:pt x="274195" y="261319"/>
                  </a:lnTo>
                  <a:lnTo>
                    <a:pt x="313599" y="209886"/>
                  </a:lnTo>
                  <a:lnTo>
                    <a:pt x="311793" y="182453"/>
                  </a:lnTo>
                  <a:lnTo>
                    <a:pt x="266954" y="132947"/>
                  </a:lnTo>
                  <a:lnTo>
                    <a:pt x="226717" y="112307"/>
                  </a:lnTo>
                  <a:lnTo>
                    <a:pt x="176463" y="95365"/>
                  </a:lnTo>
                  <a:lnTo>
                    <a:pt x="117591" y="82837"/>
                  </a:lnTo>
                  <a:lnTo>
                    <a:pt x="51496" y="75439"/>
                  </a:lnTo>
                  <a:lnTo>
                    <a:pt x="258170" y="75439"/>
                  </a:lnTo>
                  <a:lnTo>
                    <a:pt x="301736" y="100448"/>
                  </a:lnTo>
                  <a:lnTo>
                    <a:pt x="331199" y="125490"/>
                  </a:lnTo>
                  <a:lnTo>
                    <a:pt x="363165" y="181749"/>
                  </a:lnTo>
                  <a:lnTo>
                    <a:pt x="364073" y="212013"/>
                  </a:lnTo>
                  <a:lnTo>
                    <a:pt x="354326" y="241912"/>
                  </a:lnTo>
                  <a:lnTo>
                    <a:pt x="306231" y="295432"/>
                  </a:lnTo>
                  <a:lnTo>
                    <a:pt x="269741" y="318217"/>
                  </a:lnTo>
                  <a:lnTo>
                    <a:pt x="226193" y="337795"/>
                  </a:lnTo>
                  <a:lnTo>
                    <a:pt x="176516" y="353749"/>
                  </a:lnTo>
                  <a:lnTo>
                    <a:pt x="121639" y="365662"/>
                  </a:lnTo>
                  <a:lnTo>
                    <a:pt x="62491" y="373116"/>
                  </a:lnTo>
                  <a:lnTo>
                    <a:pt x="0" y="375693"/>
                  </a:lnTo>
                  <a:close/>
                </a:path>
              </a:pathLst>
            </a:custGeom>
            <a:solidFill>
              <a:srgbClr val="0065A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724040" y="1904629"/>
              <a:ext cx="364490" cy="375920"/>
            </a:xfrm>
            <a:custGeom>
              <a:avLst/>
              <a:gdLst/>
              <a:ahLst/>
              <a:cxnLst/>
              <a:rect l="l" t="t" r="r" b="b"/>
              <a:pathLst>
                <a:path w="364490" h="375919">
                  <a:moveTo>
                    <a:pt x="0" y="375693"/>
                  </a:moveTo>
                  <a:lnTo>
                    <a:pt x="62491" y="373116"/>
                  </a:lnTo>
                  <a:lnTo>
                    <a:pt x="121639" y="365662"/>
                  </a:lnTo>
                  <a:lnTo>
                    <a:pt x="176516" y="353749"/>
                  </a:lnTo>
                  <a:lnTo>
                    <a:pt x="226193" y="337795"/>
                  </a:lnTo>
                  <a:lnTo>
                    <a:pt x="269741" y="318217"/>
                  </a:lnTo>
                  <a:lnTo>
                    <a:pt x="306231" y="295432"/>
                  </a:lnTo>
                  <a:lnTo>
                    <a:pt x="334736" y="269858"/>
                  </a:lnTo>
                  <a:lnTo>
                    <a:pt x="364073" y="212013"/>
                  </a:lnTo>
                  <a:lnTo>
                    <a:pt x="363165" y="181749"/>
                  </a:lnTo>
                  <a:lnTo>
                    <a:pt x="331199" y="125490"/>
                  </a:lnTo>
                  <a:lnTo>
                    <a:pt x="301736" y="100448"/>
                  </a:lnTo>
                  <a:lnTo>
                    <a:pt x="264347" y="78101"/>
                  </a:lnTo>
                  <a:lnTo>
                    <a:pt x="219832" y="58924"/>
                  </a:lnTo>
                  <a:lnTo>
                    <a:pt x="168987" y="43393"/>
                  </a:lnTo>
                  <a:lnTo>
                    <a:pt x="112609" y="31987"/>
                  </a:lnTo>
                  <a:lnTo>
                    <a:pt x="51496" y="25180"/>
                  </a:lnTo>
                  <a:lnTo>
                    <a:pt x="51496" y="0"/>
                  </a:lnTo>
                  <a:lnTo>
                    <a:pt x="0" y="48581"/>
                  </a:lnTo>
                  <a:lnTo>
                    <a:pt x="51496" y="100649"/>
                  </a:lnTo>
                  <a:lnTo>
                    <a:pt x="51496" y="75439"/>
                  </a:lnTo>
                  <a:lnTo>
                    <a:pt x="117591" y="82837"/>
                  </a:lnTo>
                  <a:lnTo>
                    <a:pt x="176463" y="95365"/>
                  </a:lnTo>
                  <a:lnTo>
                    <a:pt x="226717" y="112307"/>
                  </a:lnTo>
                  <a:lnTo>
                    <a:pt x="266954" y="132947"/>
                  </a:lnTo>
                  <a:lnTo>
                    <a:pt x="311793" y="182453"/>
                  </a:lnTo>
                  <a:lnTo>
                    <a:pt x="313599" y="209886"/>
                  </a:lnTo>
                  <a:lnTo>
                    <a:pt x="300589" y="236830"/>
                  </a:lnTo>
                  <a:lnTo>
                    <a:pt x="236091" y="282735"/>
                  </a:lnTo>
                  <a:lnTo>
                    <a:pt x="187948" y="300464"/>
                  </a:lnTo>
                  <a:lnTo>
                    <a:pt x="131437" y="313889"/>
                  </a:lnTo>
                  <a:lnTo>
                    <a:pt x="68230" y="322396"/>
                  </a:lnTo>
                  <a:lnTo>
                    <a:pt x="0" y="325368"/>
                  </a:lnTo>
                  <a:lnTo>
                    <a:pt x="0" y="375693"/>
                  </a:lnTo>
                  <a:close/>
                </a:path>
              </a:pathLst>
            </a:custGeom>
            <a:ln w="12699">
              <a:solidFill>
                <a:srgbClr val="0049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586326"/>
            <a:ext cx="9074785" cy="4557395"/>
            <a:chOff x="0" y="586326"/>
            <a:chExt cx="9074785" cy="4557395"/>
          </a:xfrm>
        </p:grpSpPr>
        <p:sp>
          <p:nvSpPr>
            <p:cNvPr id="3" name="object 3"/>
            <p:cNvSpPr/>
            <p:nvPr/>
          </p:nvSpPr>
          <p:spPr>
            <a:xfrm>
              <a:off x="0" y="1440180"/>
              <a:ext cx="5273675" cy="3703320"/>
            </a:xfrm>
            <a:custGeom>
              <a:avLst/>
              <a:gdLst/>
              <a:ahLst/>
              <a:cxnLst/>
              <a:rect l="l" t="t" r="r" b="b"/>
              <a:pathLst>
                <a:path w="5273675" h="3703320">
                  <a:moveTo>
                    <a:pt x="5273099" y="3703199"/>
                  </a:moveTo>
                  <a:lnTo>
                    <a:pt x="0" y="3703199"/>
                  </a:lnTo>
                  <a:lnTo>
                    <a:pt x="0" y="0"/>
                  </a:lnTo>
                  <a:lnTo>
                    <a:pt x="5273099" y="3703199"/>
                  </a:lnTo>
                  <a:close/>
                </a:path>
              </a:pathLst>
            </a:custGeom>
            <a:solidFill>
              <a:srgbClr val="DDEAF6">
                <a:alpha val="3910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7200" y="586326"/>
              <a:ext cx="8907550" cy="455717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0065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  <a:latin typeface="Arial"/>
                <a:cs typeface="Arial"/>
              </a:rPr>
              <a:t>Key</a:t>
            </a:r>
            <a:r>
              <a:rPr sz="360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000000"/>
                </a:solidFill>
                <a:latin typeface="Arial"/>
                <a:cs typeface="Arial"/>
              </a:rPr>
              <a:t>Learnings</a:t>
            </a:r>
            <a:r>
              <a:rPr sz="36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1" dirty="0">
                <a:solidFill>
                  <a:srgbClr val="000000"/>
                </a:solidFill>
                <a:latin typeface="Arial"/>
                <a:cs typeface="Arial"/>
              </a:rPr>
              <a:t>potential</a:t>
            </a:r>
            <a:r>
              <a:rPr sz="2400" i="1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400" i="1" spc="-10" dirty="0">
                <a:solidFill>
                  <a:srgbClr val="000000"/>
                </a:solidFill>
                <a:latin typeface="Arial"/>
                <a:cs typeface="Arial"/>
              </a:rPr>
              <a:t>participants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59750" y="1360113"/>
            <a:ext cx="17087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5" dirty="0">
                <a:latin typeface="Tahoma"/>
                <a:cs typeface="Tahoma"/>
              </a:rPr>
              <a:t>*Love</a:t>
            </a:r>
            <a:r>
              <a:rPr sz="1400" spc="-1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of</a:t>
            </a:r>
            <a:r>
              <a:rPr sz="1400" spc="-13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the</a:t>
            </a:r>
            <a:r>
              <a:rPr sz="1400" spc="-1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region</a:t>
            </a:r>
            <a:endParaRPr sz="1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Strong</a:t>
            </a:r>
            <a:r>
              <a:rPr sz="1400" spc="-17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and</a:t>
            </a:r>
            <a:r>
              <a:rPr sz="1400" spc="-170" dirty="0">
                <a:latin typeface="Tahoma"/>
                <a:cs typeface="Tahoma"/>
              </a:rPr>
              <a:t> </a:t>
            </a:r>
            <a:r>
              <a:rPr sz="1400" b="1" i="1" spc="-80" dirty="0">
                <a:latin typeface="Trebuchet MS"/>
                <a:cs typeface="Trebuchet MS"/>
              </a:rPr>
              <a:t>local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59750" y="2000193"/>
            <a:ext cx="17373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ahoma"/>
                <a:cs typeface="Tahoma"/>
              </a:rPr>
              <a:t>*Broadband</a:t>
            </a:r>
            <a:endParaRPr sz="1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Strong</a:t>
            </a:r>
            <a:r>
              <a:rPr sz="1400" spc="-15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&amp;</a:t>
            </a:r>
            <a:r>
              <a:rPr sz="1400" spc="-155" dirty="0">
                <a:latin typeface="Tahoma"/>
                <a:cs typeface="Tahoma"/>
              </a:rPr>
              <a:t> </a:t>
            </a:r>
            <a:r>
              <a:rPr sz="1400" b="1" i="1" spc="-60" dirty="0">
                <a:latin typeface="Trebuchet MS"/>
                <a:cs typeface="Trebuchet MS"/>
              </a:rPr>
              <a:t>uneven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59750" y="2640272"/>
            <a:ext cx="21094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ahoma"/>
                <a:cs typeface="Tahoma"/>
              </a:rPr>
              <a:t>*Transportation</a:t>
            </a:r>
            <a:endParaRPr sz="1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1400" dirty="0">
                <a:latin typeface="Tahoma"/>
                <a:cs typeface="Tahoma"/>
              </a:rPr>
              <a:t>Signiﬁcant</a:t>
            </a:r>
            <a:r>
              <a:rPr sz="1400" spc="-11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Challenge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59750" y="3280352"/>
            <a:ext cx="148145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Key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drivers</a:t>
            </a:r>
            <a:endParaRPr sz="1400">
              <a:latin typeface="Tahoma"/>
              <a:cs typeface="Tahoma"/>
            </a:endParaRPr>
          </a:p>
          <a:p>
            <a:pPr marL="469900">
              <a:lnSpc>
                <a:spcPct val="100000"/>
              </a:lnSpc>
            </a:pPr>
            <a:r>
              <a:rPr sz="1400" spc="-10" dirty="0">
                <a:latin typeface="Tahoma"/>
                <a:cs typeface="Tahoma"/>
              </a:rPr>
              <a:t>Stability</a:t>
            </a:r>
            <a:endParaRPr sz="1400">
              <a:latin typeface="Tahoma"/>
              <a:cs typeface="Tahoma"/>
            </a:endParaRPr>
          </a:p>
          <a:p>
            <a:pPr marL="927100" marR="5080">
              <a:lnSpc>
                <a:spcPct val="100000"/>
              </a:lnSpc>
            </a:pPr>
            <a:r>
              <a:rPr sz="1400" spc="-10" dirty="0">
                <a:latin typeface="Tahoma"/>
                <a:cs typeface="Tahoma"/>
              </a:rPr>
              <a:t>Career Family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14250" y="1360113"/>
            <a:ext cx="20466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Tahoma"/>
                <a:cs typeface="Tahoma"/>
              </a:rPr>
              <a:t>Ease</a:t>
            </a:r>
            <a:r>
              <a:rPr sz="1400" spc="-1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of</a:t>
            </a:r>
            <a:r>
              <a:rPr sz="1400" spc="-1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Support</a:t>
            </a:r>
            <a:r>
              <a:rPr sz="1400" spc="-145" dirty="0">
                <a:latin typeface="Tahoma"/>
                <a:cs typeface="Tahoma"/>
              </a:rPr>
              <a:t> </a:t>
            </a:r>
            <a:r>
              <a:rPr sz="1400" spc="-125" dirty="0">
                <a:latin typeface="Tahoma"/>
                <a:cs typeface="Tahoma"/>
              </a:rPr>
              <a:t>(</a:t>
            </a:r>
            <a:r>
              <a:rPr sz="1400" spc="-145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systems) </a:t>
            </a:r>
            <a:r>
              <a:rPr sz="1400" dirty="0">
                <a:latin typeface="Tahoma"/>
                <a:cs typeface="Tahoma"/>
              </a:rPr>
              <a:t>Varied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b="1" i="1" spc="-10" dirty="0">
                <a:latin typeface="Trebuchet MS"/>
                <a:cs typeface="Trebuchet MS"/>
              </a:rPr>
              <a:t>greatly</a:t>
            </a:r>
            <a:endParaRPr sz="14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14250" y="2000193"/>
            <a:ext cx="2141855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latin typeface="Tahoma"/>
                <a:cs typeface="Tahoma"/>
              </a:rPr>
              <a:t>Sense</a:t>
            </a:r>
            <a:r>
              <a:rPr sz="1400" spc="-1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of</a:t>
            </a:r>
            <a:r>
              <a:rPr sz="1400" spc="-14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belonging</a:t>
            </a:r>
            <a:endParaRPr sz="1400">
              <a:latin typeface="Tahoma"/>
              <a:cs typeface="Tahoma"/>
            </a:endParaRPr>
          </a:p>
          <a:p>
            <a:pPr marL="469900" marR="5080">
              <a:lnSpc>
                <a:spcPct val="100000"/>
              </a:lnSpc>
            </a:pPr>
            <a:r>
              <a:rPr sz="1400" spc="-10" dirty="0">
                <a:latin typeface="Tahoma"/>
                <a:cs typeface="Tahoma"/>
              </a:rPr>
              <a:t>Varied,</a:t>
            </a:r>
            <a:r>
              <a:rPr sz="1400" spc="-1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stronger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once </a:t>
            </a:r>
            <a:r>
              <a:rPr sz="1400" spc="-10" dirty="0">
                <a:latin typeface="Tahoma"/>
                <a:cs typeface="Tahoma"/>
              </a:rPr>
              <a:t>connected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14250" y="2853632"/>
            <a:ext cx="216916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ahoma"/>
                <a:cs typeface="Tahoma"/>
              </a:rPr>
              <a:t>Awareness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of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opportunities Varied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26950" y="3704304"/>
            <a:ext cx="1611630" cy="0"/>
          </a:xfrm>
          <a:custGeom>
            <a:avLst/>
            <a:gdLst/>
            <a:ahLst/>
            <a:cxnLst/>
            <a:rect l="l" t="t" r="r" b="b"/>
            <a:pathLst>
              <a:path w="1611629">
                <a:moveTo>
                  <a:pt x="0" y="0"/>
                </a:moveTo>
                <a:lnTo>
                  <a:pt x="1611223" y="0"/>
                </a:lnTo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1332</Words>
  <Application>Microsoft Office PowerPoint</Application>
  <PresentationFormat>On-screen Show (16:9)</PresentationFormat>
  <Paragraphs>291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Arial Narrow</vt:lpstr>
      <vt:lpstr>Century Gothic</vt:lpstr>
      <vt:lpstr>Gill Sans MT</vt:lpstr>
      <vt:lpstr>Lucida Sans Unicode</vt:lpstr>
      <vt:lpstr>Tahoma</vt:lpstr>
      <vt:lpstr>Trebuchet MS</vt:lpstr>
      <vt:lpstr>Verdana</vt:lpstr>
      <vt:lpstr>Office Theme</vt:lpstr>
      <vt:lpstr>PowerPoint Presentation</vt:lpstr>
      <vt:lpstr>Our Partners &amp; Presenters</vt:lpstr>
      <vt:lpstr>WHY ARE WE HERE - PARTNERSHIPS</vt:lpstr>
      <vt:lpstr>How Transfr Can Support Technical &amp; Community Colleges</vt:lpstr>
      <vt:lpstr>Growing Rural Infrastructure Together flcc.edu/grit</vt:lpstr>
      <vt:lpstr>The ecosystem</vt:lpstr>
      <vt:lpstr>Employer/Workforce Landscape</vt:lpstr>
      <vt:lpstr>Weathering the storm new world</vt:lpstr>
      <vt:lpstr>Key Learnings potential participants</vt:lpstr>
      <vt:lpstr>Essential Question</vt:lpstr>
      <vt:lpstr>Prototype Elements</vt:lpstr>
      <vt:lpstr>FLCC GRIT - Community Sites</vt:lpstr>
      <vt:lpstr>FLCC GRIT - Distributed Learning</vt:lpstr>
      <vt:lpstr>Pilot Launch Phase FLCC GRIT</vt:lpstr>
      <vt:lpstr>Pilot Launch Phase</vt:lpstr>
      <vt:lpstr>FLCC GRIT - Scaling the model</vt:lpstr>
      <vt:lpstr>Transfr Is on a Mission</vt:lpstr>
      <vt:lpstr>Transfr Learning Experience - Company Partners To Provide Job Seekers With Industry Relevant Training</vt:lpstr>
      <vt:lpstr>43%</vt:lpstr>
      <vt:lpstr>A Student’s Journey from classroom-to-career</vt:lpstr>
      <vt:lpstr>Why Virtual Reality?</vt:lpstr>
      <vt:lpstr>PowerPoint Presentation</vt:lpstr>
      <vt:lpstr>Industry</vt:lpstr>
      <vt:lpstr>Aviation Maintenance</vt:lpstr>
      <vt:lpstr>Key Takeaways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of CEANY - FLCC/Transfr</dc:title>
  <dc:creator>Bartkovich, Lori (Financial Aid)</dc:creator>
  <cp:lastModifiedBy>Bartkovich, Lori (Financial Aid)</cp:lastModifiedBy>
  <cp:revision>2</cp:revision>
  <cp:lastPrinted>2022-11-08T15:09:13Z</cp:lastPrinted>
  <dcterms:created xsi:type="dcterms:W3CDTF">2022-11-08T15:08:03Z</dcterms:created>
  <dcterms:modified xsi:type="dcterms:W3CDTF">2022-11-22T18:46:11Z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