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61" r:id="rId3"/>
    <p:sldId id="262" r:id="rId4"/>
    <p:sldId id="270" r:id="rId5"/>
    <p:sldId id="269" r:id="rId6"/>
    <p:sldId id="272" r:id="rId7"/>
    <p:sldId id="276" r:id="rId8"/>
    <p:sldId id="277" r:id="rId9"/>
    <p:sldId id="275" r:id="rId10"/>
    <p:sldId id="268" r:id="rId11"/>
    <p:sldId id="274" r:id="rId12"/>
    <p:sldId id="273" r:id="rId13"/>
    <p:sldId id="281" r:id="rId14"/>
    <p:sldId id="280"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91" d="100"/>
          <a:sy n="91" d="100"/>
        </p:scale>
        <p:origin x="12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elle A Kraines" userId="8c46c9ab-0ad7-48d5-b011-74d0246eb29f" providerId="ADAL" clId="{BB9A608E-F02F-40BA-ACAA-CA385D60FB72}"/>
    <pc:docChg chg="custSel modSld">
      <pc:chgData name="Michelle A Kraines" userId="8c46c9ab-0ad7-48d5-b011-74d0246eb29f" providerId="ADAL" clId="{BB9A608E-F02F-40BA-ACAA-CA385D60FB72}" dt="2022-10-28T17:58:59.873" v="532" actId="948"/>
      <pc:docMkLst>
        <pc:docMk/>
      </pc:docMkLst>
      <pc:sldChg chg="modSp">
        <pc:chgData name="Michelle A Kraines" userId="8c46c9ab-0ad7-48d5-b011-74d0246eb29f" providerId="ADAL" clId="{BB9A608E-F02F-40BA-ACAA-CA385D60FB72}" dt="2022-10-26T17:44:51.427" v="15" actId="20577"/>
        <pc:sldMkLst>
          <pc:docMk/>
          <pc:sldMk cId="4144809423" sldId="260"/>
        </pc:sldMkLst>
        <pc:spChg chg="mod">
          <ac:chgData name="Michelle A Kraines" userId="8c46c9ab-0ad7-48d5-b011-74d0246eb29f" providerId="ADAL" clId="{BB9A608E-F02F-40BA-ACAA-CA385D60FB72}" dt="2022-10-26T17:44:51.427" v="15" actId="20577"/>
          <ac:spMkLst>
            <pc:docMk/>
            <pc:sldMk cId="4144809423" sldId="260"/>
            <ac:spMk id="7" creationId="{4E95A378-32F0-4A05-B64C-DAF0B739F3F3}"/>
          </ac:spMkLst>
        </pc:spChg>
      </pc:sldChg>
      <pc:sldChg chg="modSp">
        <pc:chgData name="Michelle A Kraines" userId="8c46c9ab-0ad7-48d5-b011-74d0246eb29f" providerId="ADAL" clId="{BB9A608E-F02F-40BA-ACAA-CA385D60FB72}" dt="2022-10-26T17:56:01.449" v="128" actId="20577"/>
        <pc:sldMkLst>
          <pc:docMk/>
          <pc:sldMk cId="3760202608" sldId="262"/>
        </pc:sldMkLst>
        <pc:spChg chg="mod">
          <ac:chgData name="Michelle A Kraines" userId="8c46c9ab-0ad7-48d5-b011-74d0246eb29f" providerId="ADAL" clId="{BB9A608E-F02F-40BA-ACAA-CA385D60FB72}" dt="2022-10-26T17:54:52.081" v="71" actId="20577"/>
          <ac:spMkLst>
            <pc:docMk/>
            <pc:sldMk cId="3760202608" sldId="262"/>
            <ac:spMk id="2" creationId="{060B44D2-F8BB-4A84-8222-770F86E51402}"/>
          </ac:spMkLst>
        </pc:spChg>
        <pc:spChg chg="mod">
          <ac:chgData name="Michelle A Kraines" userId="8c46c9ab-0ad7-48d5-b011-74d0246eb29f" providerId="ADAL" clId="{BB9A608E-F02F-40BA-ACAA-CA385D60FB72}" dt="2022-10-26T17:56:01.449" v="128" actId="20577"/>
          <ac:spMkLst>
            <pc:docMk/>
            <pc:sldMk cId="3760202608" sldId="262"/>
            <ac:spMk id="3" creationId="{E659D68B-C4E7-4821-8544-09820BD2ED01}"/>
          </ac:spMkLst>
        </pc:spChg>
      </pc:sldChg>
      <pc:sldChg chg="modSp">
        <pc:chgData name="Michelle A Kraines" userId="8c46c9ab-0ad7-48d5-b011-74d0246eb29f" providerId="ADAL" clId="{BB9A608E-F02F-40BA-ACAA-CA385D60FB72}" dt="2022-10-26T17:59:22.870" v="153" actId="20577"/>
        <pc:sldMkLst>
          <pc:docMk/>
          <pc:sldMk cId="1605762235" sldId="269"/>
        </pc:sldMkLst>
        <pc:spChg chg="mod">
          <ac:chgData name="Michelle A Kraines" userId="8c46c9ab-0ad7-48d5-b011-74d0246eb29f" providerId="ADAL" clId="{BB9A608E-F02F-40BA-ACAA-CA385D60FB72}" dt="2022-10-26T17:59:22.870" v="153" actId="20577"/>
          <ac:spMkLst>
            <pc:docMk/>
            <pc:sldMk cId="1605762235" sldId="269"/>
            <ac:spMk id="2" creationId="{49FC43C4-F359-4C53-99D7-947CAFB5B1FD}"/>
          </ac:spMkLst>
        </pc:spChg>
      </pc:sldChg>
      <pc:sldChg chg="modSp">
        <pc:chgData name="Michelle A Kraines" userId="8c46c9ab-0ad7-48d5-b011-74d0246eb29f" providerId="ADAL" clId="{BB9A608E-F02F-40BA-ACAA-CA385D60FB72}" dt="2022-10-26T19:21:38.238" v="384" actId="20577"/>
        <pc:sldMkLst>
          <pc:docMk/>
          <pc:sldMk cId="2647500659" sldId="270"/>
        </pc:sldMkLst>
        <pc:spChg chg="mod">
          <ac:chgData name="Michelle A Kraines" userId="8c46c9ab-0ad7-48d5-b011-74d0246eb29f" providerId="ADAL" clId="{BB9A608E-F02F-40BA-ACAA-CA385D60FB72}" dt="2022-10-26T19:19:11.114" v="339" actId="20577"/>
          <ac:spMkLst>
            <pc:docMk/>
            <pc:sldMk cId="2647500659" sldId="270"/>
            <ac:spMk id="2" creationId="{0498EAA0-1A53-4B6A-A5C6-655D234F4667}"/>
          </ac:spMkLst>
        </pc:spChg>
        <pc:spChg chg="mod">
          <ac:chgData name="Michelle A Kraines" userId="8c46c9ab-0ad7-48d5-b011-74d0246eb29f" providerId="ADAL" clId="{BB9A608E-F02F-40BA-ACAA-CA385D60FB72}" dt="2022-10-26T19:21:28.896" v="383" actId="6549"/>
          <ac:spMkLst>
            <pc:docMk/>
            <pc:sldMk cId="2647500659" sldId="270"/>
            <ac:spMk id="3" creationId="{686FC724-B24C-4B20-9164-483B2FD5E1E0}"/>
          </ac:spMkLst>
        </pc:spChg>
        <pc:spChg chg="mod">
          <ac:chgData name="Michelle A Kraines" userId="8c46c9ab-0ad7-48d5-b011-74d0246eb29f" providerId="ADAL" clId="{BB9A608E-F02F-40BA-ACAA-CA385D60FB72}" dt="2022-10-26T19:21:38.238" v="384" actId="20577"/>
          <ac:spMkLst>
            <pc:docMk/>
            <pc:sldMk cId="2647500659" sldId="270"/>
            <ac:spMk id="4" creationId="{729D5D32-1EDB-4F24-87CC-FA039738F917}"/>
          </ac:spMkLst>
        </pc:spChg>
        <pc:spChg chg="mod">
          <ac:chgData name="Michelle A Kraines" userId="8c46c9ab-0ad7-48d5-b011-74d0246eb29f" providerId="ADAL" clId="{BB9A608E-F02F-40BA-ACAA-CA385D60FB72}" dt="2022-10-26T19:20:13.829" v="344" actId="1076"/>
          <ac:spMkLst>
            <pc:docMk/>
            <pc:sldMk cId="2647500659" sldId="270"/>
            <ac:spMk id="6" creationId="{C1369584-A81F-4FAC-A2CC-1E39588E0BD1}"/>
          </ac:spMkLst>
        </pc:spChg>
      </pc:sldChg>
      <pc:sldChg chg="modSp">
        <pc:chgData name="Michelle A Kraines" userId="8c46c9ab-0ad7-48d5-b011-74d0246eb29f" providerId="ADAL" clId="{BB9A608E-F02F-40BA-ACAA-CA385D60FB72}" dt="2022-10-26T18:16:30.742" v="327" actId="20577"/>
        <pc:sldMkLst>
          <pc:docMk/>
          <pc:sldMk cId="1240036736" sldId="271"/>
        </pc:sldMkLst>
        <pc:spChg chg="mod">
          <ac:chgData name="Michelle A Kraines" userId="8c46c9ab-0ad7-48d5-b011-74d0246eb29f" providerId="ADAL" clId="{BB9A608E-F02F-40BA-ACAA-CA385D60FB72}" dt="2022-10-26T18:16:30.742" v="327" actId="20577"/>
          <ac:spMkLst>
            <pc:docMk/>
            <pc:sldMk cId="1240036736" sldId="271"/>
            <ac:spMk id="4" creationId="{D71AC039-1EA8-4F45-A179-E5615CFBED92}"/>
          </ac:spMkLst>
        </pc:spChg>
        <pc:spChg chg="mod">
          <ac:chgData name="Michelle A Kraines" userId="8c46c9ab-0ad7-48d5-b011-74d0246eb29f" providerId="ADAL" clId="{BB9A608E-F02F-40BA-ACAA-CA385D60FB72}" dt="2022-10-26T18:16:24.538" v="324" actId="20577"/>
          <ac:spMkLst>
            <pc:docMk/>
            <pc:sldMk cId="1240036736" sldId="271"/>
            <ac:spMk id="9" creationId="{6EA2D50F-CF1B-4C5D-943F-272CA0F537C7}"/>
          </ac:spMkLst>
        </pc:spChg>
      </pc:sldChg>
      <pc:sldChg chg="modSp">
        <pc:chgData name="Michelle A Kraines" userId="8c46c9ab-0ad7-48d5-b011-74d0246eb29f" providerId="ADAL" clId="{BB9A608E-F02F-40BA-ACAA-CA385D60FB72}" dt="2022-10-26T19:22:18.260" v="387" actId="403"/>
        <pc:sldMkLst>
          <pc:docMk/>
          <pc:sldMk cId="3806955108" sldId="272"/>
        </pc:sldMkLst>
        <pc:spChg chg="mod">
          <ac:chgData name="Michelle A Kraines" userId="8c46c9ab-0ad7-48d5-b011-74d0246eb29f" providerId="ADAL" clId="{BB9A608E-F02F-40BA-ACAA-CA385D60FB72}" dt="2022-10-26T18:12:04.975" v="229" actId="20577"/>
          <ac:spMkLst>
            <pc:docMk/>
            <pc:sldMk cId="3806955108" sldId="272"/>
            <ac:spMk id="2" creationId="{E08072AE-B21A-4C58-8C53-F636B1239BF3}"/>
          </ac:spMkLst>
        </pc:spChg>
        <pc:spChg chg="mod">
          <ac:chgData name="Michelle A Kraines" userId="8c46c9ab-0ad7-48d5-b011-74d0246eb29f" providerId="ADAL" clId="{BB9A608E-F02F-40BA-ACAA-CA385D60FB72}" dt="2022-10-26T19:22:18.260" v="387" actId="403"/>
          <ac:spMkLst>
            <pc:docMk/>
            <pc:sldMk cId="3806955108" sldId="272"/>
            <ac:spMk id="3" creationId="{897394EE-9B17-4343-9F75-962E22EBB9B5}"/>
          </ac:spMkLst>
        </pc:spChg>
        <pc:picChg chg="mod">
          <ac:chgData name="Michelle A Kraines" userId="8c46c9ab-0ad7-48d5-b011-74d0246eb29f" providerId="ADAL" clId="{BB9A608E-F02F-40BA-ACAA-CA385D60FB72}" dt="2022-10-26T18:12:15.701" v="231" actId="1076"/>
          <ac:picMkLst>
            <pc:docMk/>
            <pc:sldMk cId="3806955108" sldId="272"/>
            <ac:picMk id="7" creationId="{C98BF9D5-ED41-4DA5-9AF3-A4CE6AA1F62B}"/>
          </ac:picMkLst>
        </pc:picChg>
      </pc:sldChg>
      <pc:sldChg chg="modSp">
        <pc:chgData name="Michelle A Kraines" userId="8c46c9ab-0ad7-48d5-b011-74d0246eb29f" providerId="ADAL" clId="{BB9A608E-F02F-40BA-ACAA-CA385D60FB72}" dt="2022-10-26T19:23:11.120" v="389" actId="20577"/>
        <pc:sldMkLst>
          <pc:docMk/>
          <pc:sldMk cId="3640013195" sldId="273"/>
        </pc:sldMkLst>
        <pc:spChg chg="mod">
          <ac:chgData name="Michelle A Kraines" userId="8c46c9ab-0ad7-48d5-b011-74d0246eb29f" providerId="ADAL" clId="{BB9A608E-F02F-40BA-ACAA-CA385D60FB72}" dt="2022-10-26T19:23:11.120" v="389" actId="20577"/>
          <ac:spMkLst>
            <pc:docMk/>
            <pc:sldMk cId="3640013195" sldId="273"/>
            <ac:spMk id="2" creationId="{7BE4ED00-900F-4DBE-BDA6-A4ABEA07C828}"/>
          </ac:spMkLst>
        </pc:spChg>
      </pc:sldChg>
      <pc:sldChg chg="modSp">
        <pc:chgData name="Michelle A Kraines" userId="8c46c9ab-0ad7-48d5-b011-74d0246eb29f" providerId="ADAL" clId="{BB9A608E-F02F-40BA-ACAA-CA385D60FB72}" dt="2022-10-26T18:11:57.415" v="228" actId="20577"/>
        <pc:sldMkLst>
          <pc:docMk/>
          <pc:sldMk cId="3828785505" sldId="276"/>
        </pc:sldMkLst>
        <pc:spChg chg="mod">
          <ac:chgData name="Michelle A Kraines" userId="8c46c9ab-0ad7-48d5-b011-74d0246eb29f" providerId="ADAL" clId="{BB9A608E-F02F-40BA-ACAA-CA385D60FB72}" dt="2022-10-26T18:11:57.415" v="228" actId="20577"/>
          <ac:spMkLst>
            <pc:docMk/>
            <pc:sldMk cId="3828785505" sldId="276"/>
            <ac:spMk id="2" creationId="{E08072AE-B21A-4C58-8C53-F636B1239BF3}"/>
          </ac:spMkLst>
        </pc:spChg>
        <pc:spChg chg="mod">
          <ac:chgData name="Michelle A Kraines" userId="8c46c9ab-0ad7-48d5-b011-74d0246eb29f" providerId="ADAL" clId="{BB9A608E-F02F-40BA-ACAA-CA385D60FB72}" dt="2022-10-26T18:11:08.776" v="220" actId="20577"/>
          <ac:spMkLst>
            <pc:docMk/>
            <pc:sldMk cId="3828785505" sldId="276"/>
            <ac:spMk id="3" creationId="{897394EE-9B17-4343-9F75-962E22EBB9B5}"/>
          </ac:spMkLst>
        </pc:spChg>
        <pc:picChg chg="mod">
          <ac:chgData name="Michelle A Kraines" userId="8c46c9ab-0ad7-48d5-b011-74d0246eb29f" providerId="ADAL" clId="{BB9A608E-F02F-40BA-ACAA-CA385D60FB72}" dt="2022-10-26T18:11:46.854" v="225" actId="1076"/>
          <ac:picMkLst>
            <pc:docMk/>
            <pc:sldMk cId="3828785505" sldId="276"/>
            <ac:picMk id="4" creationId="{0625A673-BAD1-42A4-A50D-662071E16D27}"/>
          </ac:picMkLst>
        </pc:picChg>
      </pc:sldChg>
      <pc:sldChg chg="modSp">
        <pc:chgData name="Michelle A Kraines" userId="8c46c9ab-0ad7-48d5-b011-74d0246eb29f" providerId="ADAL" clId="{BB9A608E-F02F-40BA-ACAA-CA385D60FB72}" dt="2022-10-26T18:13:56.655" v="312" actId="20577"/>
        <pc:sldMkLst>
          <pc:docMk/>
          <pc:sldMk cId="295467206" sldId="277"/>
        </pc:sldMkLst>
        <pc:spChg chg="mod">
          <ac:chgData name="Michelle A Kraines" userId="8c46c9ab-0ad7-48d5-b011-74d0246eb29f" providerId="ADAL" clId="{BB9A608E-F02F-40BA-ACAA-CA385D60FB72}" dt="2022-10-26T18:13:56.655" v="312" actId="20577"/>
          <ac:spMkLst>
            <pc:docMk/>
            <pc:sldMk cId="295467206" sldId="277"/>
            <ac:spMk id="2" creationId="{E08072AE-B21A-4C58-8C53-F636B1239BF3}"/>
          </ac:spMkLst>
        </pc:spChg>
        <pc:spChg chg="mod">
          <ac:chgData name="Michelle A Kraines" userId="8c46c9ab-0ad7-48d5-b011-74d0246eb29f" providerId="ADAL" clId="{BB9A608E-F02F-40BA-ACAA-CA385D60FB72}" dt="2022-10-26T18:13:21.903" v="280" actId="20577"/>
          <ac:spMkLst>
            <pc:docMk/>
            <pc:sldMk cId="295467206" sldId="277"/>
            <ac:spMk id="3" creationId="{897394EE-9B17-4343-9F75-962E22EBB9B5}"/>
          </ac:spMkLst>
        </pc:spChg>
        <pc:picChg chg="mod">
          <ac:chgData name="Michelle A Kraines" userId="8c46c9ab-0ad7-48d5-b011-74d0246eb29f" providerId="ADAL" clId="{BB9A608E-F02F-40BA-ACAA-CA385D60FB72}" dt="2022-10-26T18:13:33.182" v="281" actId="1076"/>
          <ac:picMkLst>
            <pc:docMk/>
            <pc:sldMk cId="295467206" sldId="277"/>
            <ac:picMk id="4" creationId="{83796A8F-6234-4A94-BC2E-925A20A57F6E}"/>
          </ac:picMkLst>
        </pc:picChg>
      </pc:sldChg>
      <pc:sldChg chg="modSp">
        <pc:chgData name="Michelle A Kraines" userId="8c46c9ab-0ad7-48d5-b011-74d0246eb29f" providerId="ADAL" clId="{BB9A608E-F02F-40BA-ACAA-CA385D60FB72}" dt="2022-10-28T17:58:59.873" v="532" actId="948"/>
        <pc:sldMkLst>
          <pc:docMk/>
          <pc:sldMk cId="593560370" sldId="280"/>
        </pc:sldMkLst>
        <pc:spChg chg="mod">
          <ac:chgData name="Michelle A Kraines" userId="8c46c9ab-0ad7-48d5-b011-74d0246eb29f" providerId="ADAL" clId="{BB9A608E-F02F-40BA-ACAA-CA385D60FB72}" dt="2022-10-28T17:58:59.873" v="532" actId="948"/>
          <ac:spMkLst>
            <pc:docMk/>
            <pc:sldMk cId="593560370" sldId="280"/>
            <ac:spMk id="4" creationId="{2DBA933E-279C-46BC-BF33-04DD2EC18CE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980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dirty="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18225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287912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dirty="0"/>
              <a:pPr/>
              <a:t>11/22/2022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7780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212949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21502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31256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dirty="0"/>
              <a:pPr/>
              <a:t>11/22/2022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73196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40545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11/22/2022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836003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11/22/2022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80719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11/22/2022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21574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dirty="0"/>
              <a:pPr/>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99612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11/22/2022</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05317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11/22/2022</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52133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mailto:wilsons@sunysccc.edu" TargetMode="External"/><Relationship Id="rId2" Type="http://schemas.openxmlformats.org/officeDocument/2006/relationships/image" Target="../media/image11.jpg"/><Relationship Id="rId1" Type="http://schemas.openxmlformats.org/officeDocument/2006/relationships/slideLayout" Target="../slideLayouts/slideLayout8.xml"/><Relationship Id="rId5" Type="http://schemas.openxmlformats.org/officeDocument/2006/relationships/hyperlink" Target="mailto:krainesm@sunysccc.edu" TargetMode="Externa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41C72-8810-4544-BB79-F4E18385472A}"/>
              </a:ext>
            </a:extLst>
          </p:cNvPr>
          <p:cNvSpPr>
            <a:spLocks noGrp="1"/>
          </p:cNvSpPr>
          <p:nvPr>
            <p:ph type="ctrTitle"/>
          </p:nvPr>
        </p:nvSpPr>
        <p:spPr>
          <a:xfrm>
            <a:off x="1236721" y="513092"/>
            <a:ext cx="10572000" cy="2971051"/>
          </a:xfrm>
        </p:spPr>
        <p:txBody>
          <a:bodyPr/>
          <a:lstStyle/>
          <a:p>
            <a:r>
              <a:rPr lang="en-US" i="1" dirty="0" smtClean="0"/>
              <a:t>Sector Neutral Concepts </a:t>
            </a:r>
            <a:r>
              <a:rPr lang="en-US" i="1" dirty="0"/>
              <a:t>in Customer Service/Leadership Training </a:t>
            </a:r>
            <a:r>
              <a:rPr lang="en-US" i="1" dirty="0" smtClean="0"/>
              <a:t>Partnership project</a:t>
            </a:r>
            <a:endParaRPr lang="en-US" dirty="0"/>
          </a:p>
        </p:txBody>
      </p:sp>
      <p:grpSp>
        <p:nvGrpSpPr>
          <p:cNvPr id="6" name="Group 5"/>
          <p:cNvGrpSpPr/>
          <p:nvPr/>
        </p:nvGrpSpPr>
        <p:grpSpPr>
          <a:xfrm>
            <a:off x="537755" y="4144378"/>
            <a:ext cx="7511142" cy="2272937"/>
            <a:chOff x="2155372" y="862148"/>
            <a:chExt cx="7511142" cy="2272937"/>
          </a:xfrm>
        </p:grpSpPr>
        <p:sp>
          <p:nvSpPr>
            <p:cNvPr id="4" name="Rectangle 3"/>
            <p:cNvSpPr/>
            <p:nvPr/>
          </p:nvSpPr>
          <p:spPr>
            <a:xfrm>
              <a:off x="2155372" y="862148"/>
              <a:ext cx="7511142" cy="227293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5" name="Picture 4">
              <a:extLst>
                <a:ext uri="{FF2B5EF4-FFF2-40B4-BE49-F238E27FC236}">
                  <a16:creationId xmlns:a16="http://schemas.microsoft.com/office/drawing/2014/main" id="{9942E4FE-4218-4B7D-91EA-9430B77DE77A}"/>
                </a:ext>
              </a:extLst>
            </p:cNvPr>
            <p:cNvPicPr>
              <a:picLocks noChangeAspect="1"/>
            </p:cNvPicPr>
            <p:nvPr/>
          </p:nvPicPr>
          <p:blipFill>
            <a:blip r:embed="rId2"/>
            <a:stretch>
              <a:fillRect/>
            </a:stretch>
          </p:blipFill>
          <p:spPr>
            <a:xfrm>
              <a:off x="2673228" y="1145319"/>
              <a:ext cx="6475429" cy="1789353"/>
            </a:xfrm>
            <a:prstGeom prst="rect">
              <a:avLst/>
            </a:prstGeom>
            <a:noFill/>
          </p:spPr>
        </p:pic>
      </p:grpSp>
      <p:sp>
        <p:nvSpPr>
          <p:cNvPr id="7" name="Subtitle 6">
            <a:extLst>
              <a:ext uri="{FF2B5EF4-FFF2-40B4-BE49-F238E27FC236}">
                <a16:creationId xmlns:a16="http://schemas.microsoft.com/office/drawing/2014/main" id="{4E95A378-32F0-4A05-B64C-DAF0B739F3F3}"/>
              </a:ext>
            </a:extLst>
          </p:cNvPr>
          <p:cNvSpPr>
            <a:spLocks noGrp="1"/>
          </p:cNvSpPr>
          <p:nvPr>
            <p:ph type="subTitle" idx="1"/>
          </p:nvPr>
        </p:nvSpPr>
        <p:spPr>
          <a:xfrm>
            <a:off x="8427719" y="5105400"/>
            <a:ext cx="2954281" cy="1239508"/>
          </a:xfrm>
        </p:spPr>
        <p:txBody>
          <a:bodyPr>
            <a:normAutofit fontScale="85000" lnSpcReduction="10000"/>
          </a:bodyPr>
          <a:lstStyle/>
          <a:p>
            <a:r>
              <a:rPr lang="en-US" sz="2800" dirty="0"/>
              <a:t>CEANY Workshop November 10, 2022 3:30-4:30pm</a:t>
            </a:r>
          </a:p>
        </p:txBody>
      </p:sp>
    </p:spTree>
    <p:extLst>
      <p:ext uri="{BB962C8B-B14F-4D97-AF65-F5344CB8AC3E}">
        <p14:creationId xmlns:p14="http://schemas.microsoft.com/office/powerpoint/2010/main" val="414480942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F7AD2-3A81-413B-91E6-DEFBBEBEE367}"/>
              </a:ext>
            </a:extLst>
          </p:cNvPr>
          <p:cNvSpPr>
            <a:spLocks noGrp="1"/>
          </p:cNvSpPr>
          <p:nvPr>
            <p:ph type="ctrTitle"/>
          </p:nvPr>
        </p:nvSpPr>
        <p:spPr/>
        <p:txBody>
          <a:bodyPr/>
          <a:lstStyle/>
          <a:p>
            <a:r>
              <a:rPr lang="en-US" dirty="0"/>
              <a:t>Future Offerings &amp; Sustainability</a:t>
            </a:r>
          </a:p>
        </p:txBody>
      </p:sp>
      <p:sp>
        <p:nvSpPr>
          <p:cNvPr id="3" name="Subtitle 2">
            <a:extLst>
              <a:ext uri="{FF2B5EF4-FFF2-40B4-BE49-F238E27FC236}">
                <a16:creationId xmlns:a16="http://schemas.microsoft.com/office/drawing/2014/main" id="{2ADFB221-E414-4E97-92F4-73E5371DE349}"/>
              </a:ext>
            </a:extLst>
          </p:cNvPr>
          <p:cNvSpPr>
            <a:spLocks noGrp="1"/>
          </p:cNvSpPr>
          <p:nvPr>
            <p:ph type="subTitle" idx="1"/>
          </p:nvPr>
        </p:nvSpPr>
        <p:spPr>
          <a:xfrm>
            <a:off x="810000" y="5408853"/>
            <a:ext cx="10572000" cy="1267437"/>
          </a:xfrm>
        </p:spPr>
        <p:txBody>
          <a:bodyPr>
            <a:normAutofit fontScale="92500"/>
          </a:bodyPr>
          <a:lstStyle/>
          <a:p>
            <a:r>
              <a:rPr lang="en-US" sz="2400" dirty="0"/>
              <a:t>Based on the success of </a:t>
            </a:r>
            <a:r>
              <a:rPr lang="en-US" sz="2400" dirty="0" smtClean="0"/>
              <a:t>this project, we </a:t>
            </a:r>
            <a:r>
              <a:rPr lang="en-US" sz="2400" dirty="0"/>
              <a:t>are </a:t>
            </a:r>
            <a:r>
              <a:rPr lang="en-US" sz="2400" dirty="0" smtClean="0"/>
              <a:t>working </a:t>
            </a:r>
            <a:r>
              <a:rPr lang="en-US" sz="2400" dirty="0"/>
              <a:t>with trainers and partner organizations to develop a sustainable and affordable </a:t>
            </a:r>
            <a:r>
              <a:rPr lang="en-US" sz="2400" dirty="0" smtClean="0"/>
              <a:t>suite </a:t>
            </a:r>
            <a:r>
              <a:rPr lang="en-US" sz="2400" dirty="0"/>
              <a:t>of professional development trainings to meet the needs in our community. </a:t>
            </a:r>
          </a:p>
        </p:txBody>
      </p:sp>
      <p:sp>
        <p:nvSpPr>
          <p:cNvPr id="4" name="Arrow: Pentagon 3">
            <a:extLst>
              <a:ext uri="{FF2B5EF4-FFF2-40B4-BE49-F238E27FC236}">
                <a16:creationId xmlns:a16="http://schemas.microsoft.com/office/drawing/2014/main" id="{2B7AAC19-63FA-4763-BFA9-6AA1E0BC3500}"/>
              </a:ext>
            </a:extLst>
          </p:cNvPr>
          <p:cNvSpPr/>
          <p:nvPr/>
        </p:nvSpPr>
        <p:spPr>
          <a:xfrm>
            <a:off x="809998" y="925579"/>
            <a:ext cx="10581139" cy="1047136"/>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8A1BC580-BE8C-467B-9255-CBC62FE107C4}"/>
              </a:ext>
            </a:extLst>
          </p:cNvPr>
          <p:cNvSpPr/>
          <p:nvPr/>
        </p:nvSpPr>
        <p:spPr>
          <a:xfrm>
            <a:off x="2997677" y="925579"/>
            <a:ext cx="1803016" cy="1047136"/>
          </a:xfrm>
          <a:prstGeom prst="homePlate">
            <a:avLst/>
          </a:pr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Pentagon 12">
            <a:extLst>
              <a:ext uri="{FF2B5EF4-FFF2-40B4-BE49-F238E27FC236}">
                <a16:creationId xmlns:a16="http://schemas.microsoft.com/office/drawing/2014/main" id="{52A62729-D271-40B2-B112-2CBD7F2E6091}"/>
              </a:ext>
            </a:extLst>
          </p:cNvPr>
          <p:cNvSpPr/>
          <p:nvPr/>
        </p:nvSpPr>
        <p:spPr>
          <a:xfrm>
            <a:off x="5194492" y="925579"/>
            <a:ext cx="1803016" cy="1047136"/>
          </a:xfrm>
          <a:prstGeom prst="homePlate">
            <a:avLst/>
          </a:prstGeom>
          <a:gradFill flip="none" rotWithShape="1">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Pentagon 13">
            <a:extLst>
              <a:ext uri="{FF2B5EF4-FFF2-40B4-BE49-F238E27FC236}">
                <a16:creationId xmlns:a16="http://schemas.microsoft.com/office/drawing/2014/main" id="{4289B1DD-8A46-403C-95BF-73FA67D07A61}"/>
              </a:ext>
            </a:extLst>
          </p:cNvPr>
          <p:cNvSpPr/>
          <p:nvPr/>
        </p:nvSpPr>
        <p:spPr>
          <a:xfrm>
            <a:off x="7391307" y="925579"/>
            <a:ext cx="1803016" cy="1047136"/>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81F5D2F-B950-4D5F-AD6A-D809AA5589FB}"/>
              </a:ext>
            </a:extLst>
          </p:cNvPr>
          <p:cNvSpPr/>
          <p:nvPr/>
        </p:nvSpPr>
        <p:spPr>
          <a:xfrm>
            <a:off x="9588122" y="925579"/>
            <a:ext cx="1803016" cy="1047136"/>
          </a:xfrm>
          <a:prstGeom prst="homePlat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Pentagon 8">
            <a:extLst>
              <a:ext uri="{FF2B5EF4-FFF2-40B4-BE49-F238E27FC236}">
                <a16:creationId xmlns:a16="http://schemas.microsoft.com/office/drawing/2014/main" id="{9557A8C8-35FD-4E5E-8D59-8E8C4D2EDE28}"/>
              </a:ext>
            </a:extLst>
          </p:cNvPr>
          <p:cNvSpPr/>
          <p:nvPr/>
        </p:nvSpPr>
        <p:spPr>
          <a:xfrm>
            <a:off x="800862" y="925579"/>
            <a:ext cx="10590275" cy="1047136"/>
          </a:xfrm>
          <a:prstGeom prst="homePlate">
            <a:avLst/>
          </a:prstGeom>
          <a:gradFill>
            <a:gsLst>
              <a:gs pos="0">
                <a:schemeClr val="bg2">
                  <a:lumMod val="60000"/>
                  <a:lumOff val="40000"/>
                  <a:shade val="30000"/>
                  <a:satMod val="115000"/>
                </a:schemeClr>
              </a:gs>
              <a:gs pos="50000">
                <a:schemeClr val="bg2">
                  <a:lumMod val="60000"/>
                  <a:lumOff val="40000"/>
                  <a:shade val="67500"/>
                  <a:satMod val="115000"/>
                </a:schemeClr>
              </a:gs>
              <a:gs pos="100000">
                <a:schemeClr val="bg2">
                  <a:lumMod val="60000"/>
                  <a:lumOff val="40000"/>
                  <a:shade val="100000"/>
                  <a:satMod val="115000"/>
                </a:schemeClr>
              </a:gs>
            </a:gsLst>
            <a:lin ang="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21547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81E55-0371-4027-B1E5-FBEEFB8D4A75}"/>
              </a:ext>
            </a:extLst>
          </p:cNvPr>
          <p:cNvSpPr>
            <a:spLocks noGrp="1"/>
          </p:cNvSpPr>
          <p:nvPr>
            <p:ph type="title"/>
          </p:nvPr>
        </p:nvSpPr>
        <p:spPr>
          <a:xfrm>
            <a:off x="142240" y="447188"/>
            <a:ext cx="11765280" cy="1340972"/>
          </a:xfrm>
        </p:spPr>
        <p:txBody>
          <a:bodyPr/>
          <a:lstStyle/>
          <a:p>
            <a:r>
              <a:rPr lang="en-US" dirty="0"/>
              <a:t>Next Steps:</a:t>
            </a:r>
            <a:br>
              <a:rPr lang="en-US" dirty="0"/>
            </a:br>
            <a:r>
              <a:rPr lang="en-US" dirty="0"/>
              <a:t>How can </a:t>
            </a:r>
            <a:r>
              <a:rPr lang="en-US" dirty="0" smtClean="0"/>
              <a:t>this work be </a:t>
            </a:r>
            <a:r>
              <a:rPr lang="en-US" dirty="0"/>
              <a:t>best </a:t>
            </a:r>
            <a:r>
              <a:rPr lang="en-US" dirty="0" smtClean="0"/>
              <a:t>capitalized upon to </a:t>
            </a:r>
            <a:r>
              <a:rPr lang="en-US" dirty="0"/>
              <a:t>grow partnerships in your region?</a:t>
            </a:r>
          </a:p>
        </p:txBody>
      </p:sp>
      <p:sp>
        <p:nvSpPr>
          <p:cNvPr id="3" name="Content Placeholder 2">
            <a:extLst>
              <a:ext uri="{FF2B5EF4-FFF2-40B4-BE49-F238E27FC236}">
                <a16:creationId xmlns:a16="http://schemas.microsoft.com/office/drawing/2014/main" id="{4A856D5E-320E-4BE2-AFF3-EBE935D2E46C}"/>
              </a:ext>
            </a:extLst>
          </p:cNvPr>
          <p:cNvSpPr>
            <a:spLocks noGrp="1"/>
          </p:cNvSpPr>
          <p:nvPr>
            <p:ph idx="1"/>
          </p:nvPr>
        </p:nvSpPr>
        <p:spPr/>
        <p:txBody>
          <a:bodyPr>
            <a:normAutofit/>
          </a:bodyPr>
          <a:lstStyle/>
          <a:p>
            <a:pPr marL="0" indent="0">
              <a:buNone/>
            </a:pPr>
            <a:r>
              <a:rPr lang="en-US" sz="2400" dirty="0"/>
              <a:t>Building Partnerships:</a:t>
            </a:r>
          </a:p>
          <a:p>
            <a:r>
              <a:rPr lang="en-US" sz="2400" dirty="0"/>
              <a:t>Methods to identify training needs in your region?</a:t>
            </a:r>
          </a:p>
          <a:p>
            <a:r>
              <a:rPr lang="en-US" sz="2400" dirty="0"/>
              <a:t>What community partners in your region could you work with ?</a:t>
            </a:r>
          </a:p>
          <a:p>
            <a:r>
              <a:rPr lang="en-US" sz="2400" dirty="0"/>
              <a:t>What employers would benefit from this type of need?</a:t>
            </a:r>
          </a:p>
          <a:p>
            <a:r>
              <a:rPr lang="en-US" sz="2400" dirty="0"/>
              <a:t>Have employer surveys been used to identify training needs and if so, to what success?</a:t>
            </a:r>
          </a:p>
        </p:txBody>
      </p:sp>
    </p:spTree>
    <p:extLst>
      <p:ext uri="{BB962C8B-B14F-4D97-AF65-F5344CB8AC3E}">
        <p14:creationId xmlns:p14="http://schemas.microsoft.com/office/powerpoint/2010/main" val="2834817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4ED00-900F-4DBE-BDA6-A4ABEA07C828}"/>
              </a:ext>
            </a:extLst>
          </p:cNvPr>
          <p:cNvSpPr>
            <a:spLocks noGrp="1"/>
          </p:cNvSpPr>
          <p:nvPr>
            <p:ph type="title"/>
          </p:nvPr>
        </p:nvSpPr>
        <p:spPr>
          <a:xfrm>
            <a:off x="261360" y="853588"/>
            <a:ext cx="11300720" cy="970450"/>
          </a:xfrm>
        </p:spPr>
        <p:txBody>
          <a:bodyPr/>
          <a:lstStyle/>
          <a:p>
            <a:r>
              <a:rPr lang="en-US" dirty="0"/>
              <a:t/>
            </a:r>
            <a:br>
              <a:rPr lang="en-US" dirty="0"/>
            </a:br>
            <a:r>
              <a:rPr lang="en-US" dirty="0"/>
              <a:t>Training Development Process: </a:t>
            </a:r>
            <a:r>
              <a:rPr lang="en-US" dirty="0" smtClean="0"/>
              <a:t>Let’s Talk About it</a:t>
            </a:r>
            <a:endParaRPr lang="en-US" dirty="0"/>
          </a:p>
        </p:txBody>
      </p:sp>
      <p:sp>
        <p:nvSpPr>
          <p:cNvPr id="3" name="Content Placeholder 2">
            <a:extLst>
              <a:ext uri="{FF2B5EF4-FFF2-40B4-BE49-F238E27FC236}">
                <a16:creationId xmlns:a16="http://schemas.microsoft.com/office/drawing/2014/main" id="{DF996C5C-806F-41F8-8CC8-4E3467AF03C0}"/>
              </a:ext>
            </a:extLst>
          </p:cNvPr>
          <p:cNvSpPr>
            <a:spLocks noGrp="1"/>
          </p:cNvSpPr>
          <p:nvPr>
            <p:ph idx="1"/>
          </p:nvPr>
        </p:nvSpPr>
        <p:spPr>
          <a:xfrm>
            <a:off x="634433" y="2367901"/>
            <a:ext cx="10554574" cy="3636511"/>
          </a:xfrm>
        </p:spPr>
        <p:txBody>
          <a:bodyPr>
            <a:normAutofit/>
          </a:bodyPr>
          <a:lstStyle/>
          <a:p>
            <a:pPr lvl="0"/>
            <a:r>
              <a:rPr lang="en-US" sz="1600" dirty="0"/>
              <a:t>You receive an inquiry from a local business in need of contextualized sales, marketing and business behavior training.  How do you respond to this request?  </a:t>
            </a:r>
          </a:p>
          <a:p>
            <a:pPr lvl="0"/>
            <a:r>
              <a:rPr lang="en-US" sz="1600" dirty="0"/>
              <a:t>What in-house or “off the shelf” training products does your organization have?  Can they be contextualized and/or modified for the particular needs of a company partner?</a:t>
            </a:r>
          </a:p>
          <a:p>
            <a:pPr lvl="0"/>
            <a:r>
              <a:rPr lang="en-US" sz="1600" dirty="0"/>
              <a:t>What funding resources can support this training project: grant, federal/state funds, donor, </a:t>
            </a:r>
            <a:r>
              <a:rPr lang="en-US" sz="1600" dirty="0" err="1"/>
              <a:t>etc</a:t>
            </a:r>
            <a:r>
              <a:rPr lang="en-US" sz="1600" dirty="0"/>
              <a:t>?  How do you vet students through funding eligibility?</a:t>
            </a:r>
          </a:p>
          <a:p>
            <a:pPr lvl="0"/>
            <a:r>
              <a:rPr lang="en-US" sz="1600" dirty="0"/>
              <a:t>Are there credit courses that would support this training request?  How would you work with internal college colleagues to open these courses to employer partners</a:t>
            </a:r>
            <a:r>
              <a:rPr lang="en-US" sz="1600" dirty="0" smtClean="0"/>
              <a:t>?</a:t>
            </a:r>
          </a:p>
          <a:p>
            <a:r>
              <a:rPr lang="en-US" sz="1600" dirty="0"/>
              <a:t>Are there training vendors with whom you work that can provide some aspects of the training project?</a:t>
            </a:r>
          </a:p>
          <a:p>
            <a:pPr lvl="0"/>
            <a:endParaRPr lang="en-US" dirty="0"/>
          </a:p>
        </p:txBody>
      </p:sp>
    </p:spTree>
    <p:extLst>
      <p:ext uri="{BB962C8B-B14F-4D97-AF65-F5344CB8AC3E}">
        <p14:creationId xmlns:p14="http://schemas.microsoft.com/office/powerpoint/2010/main" val="3640013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4ED00-900F-4DBE-BDA6-A4ABEA07C828}"/>
              </a:ext>
            </a:extLst>
          </p:cNvPr>
          <p:cNvSpPr>
            <a:spLocks noGrp="1"/>
          </p:cNvSpPr>
          <p:nvPr>
            <p:ph type="title"/>
          </p:nvPr>
        </p:nvSpPr>
        <p:spPr>
          <a:xfrm>
            <a:off x="261360" y="853588"/>
            <a:ext cx="11300720" cy="970450"/>
          </a:xfrm>
        </p:spPr>
        <p:txBody>
          <a:bodyPr/>
          <a:lstStyle/>
          <a:p>
            <a:r>
              <a:rPr lang="en-US" dirty="0"/>
              <a:t/>
            </a:r>
            <a:br>
              <a:rPr lang="en-US" dirty="0"/>
            </a:br>
            <a:r>
              <a:rPr lang="en-US" dirty="0"/>
              <a:t>Training Development Process: </a:t>
            </a:r>
            <a:r>
              <a:rPr lang="en-US" dirty="0" smtClean="0"/>
              <a:t>Let’s Talk About it</a:t>
            </a:r>
            <a:endParaRPr lang="en-US" dirty="0"/>
          </a:p>
        </p:txBody>
      </p:sp>
      <p:sp>
        <p:nvSpPr>
          <p:cNvPr id="3" name="Content Placeholder 2">
            <a:extLst>
              <a:ext uri="{FF2B5EF4-FFF2-40B4-BE49-F238E27FC236}">
                <a16:creationId xmlns:a16="http://schemas.microsoft.com/office/drawing/2014/main" id="{DF996C5C-806F-41F8-8CC8-4E3467AF03C0}"/>
              </a:ext>
            </a:extLst>
          </p:cNvPr>
          <p:cNvSpPr>
            <a:spLocks noGrp="1"/>
          </p:cNvSpPr>
          <p:nvPr>
            <p:ph idx="1"/>
          </p:nvPr>
        </p:nvSpPr>
        <p:spPr>
          <a:xfrm>
            <a:off x="634433" y="2367901"/>
            <a:ext cx="10554574" cy="4282281"/>
          </a:xfrm>
        </p:spPr>
        <p:txBody>
          <a:bodyPr>
            <a:normAutofit fontScale="92500" lnSpcReduction="10000"/>
          </a:bodyPr>
          <a:lstStyle/>
          <a:p>
            <a:pPr lvl="0"/>
            <a:r>
              <a:rPr lang="en-US" sz="1400" dirty="0"/>
              <a:t>What faculty members could provide expertise in this area? If so, what is the process for utilizing campus talent?</a:t>
            </a:r>
          </a:p>
          <a:p>
            <a:pPr lvl="0"/>
            <a:r>
              <a:rPr lang="en-US" sz="1400" dirty="0"/>
              <a:t>Would other employer partners would benefit from this training program? </a:t>
            </a:r>
            <a:endParaRPr lang="en-US" sz="1400" dirty="0" smtClean="0"/>
          </a:p>
          <a:p>
            <a:pPr lvl="0"/>
            <a:r>
              <a:rPr lang="en-US" sz="1400" dirty="0"/>
              <a:t>How will you market this program?  What part does the employer partner play in recruitment/marketing? </a:t>
            </a:r>
            <a:endParaRPr lang="en-US" sz="1400" dirty="0" smtClean="0"/>
          </a:p>
          <a:p>
            <a:pPr lvl="0"/>
            <a:r>
              <a:rPr lang="en-US" sz="1400" dirty="0"/>
              <a:t>What does success look like—what outcomes are most important to your stakeholders?	</a:t>
            </a:r>
          </a:p>
          <a:p>
            <a:pPr lvl="1"/>
            <a:r>
              <a:rPr lang="en-US" sz="1400" dirty="0"/>
              <a:t>Student/Employer</a:t>
            </a:r>
          </a:p>
          <a:p>
            <a:pPr lvl="1"/>
            <a:r>
              <a:rPr lang="en-US" sz="1400" dirty="0"/>
              <a:t>Employer</a:t>
            </a:r>
          </a:p>
          <a:p>
            <a:pPr lvl="1"/>
            <a:r>
              <a:rPr lang="en-US" sz="1400" dirty="0"/>
              <a:t>Funder </a:t>
            </a:r>
          </a:p>
          <a:p>
            <a:pPr lvl="1"/>
            <a:r>
              <a:rPr lang="en-US" sz="1400" dirty="0"/>
              <a:t>College</a:t>
            </a:r>
          </a:p>
          <a:p>
            <a:pPr lvl="1"/>
            <a:r>
              <a:rPr lang="en-US" sz="1400" dirty="0"/>
              <a:t>Stakeholder Mapping</a:t>
            </a:r>
          </a:p>
          <a:p>
            <a:pPr lvl="0"/>
            <a:r>
              <a:rPr lang="en-US" sz="1400" dirty="0" smtClean="0"/>
              <a:t>Sustainability: What </a:t>
            </a:r>
            <a:r>
              <a:rPr lang="en-US" sz="1400" dirty="0"/>
              <a:t>SUNY products can be used to support being a feeder to credit or other further education opportunities?</a:t>
            </a:r>
          </a:p>
          <a:p>
            <a:pPr lvl="1"/>
            <a:r>
              <a:rPr lang="en-US" sz="1400" dirty="0"/>
              <a:t>Articulation</a:t>
            </a:r>
          </a:p>
          <a:p>
            <a:pPr lvl="1"/>
            <a:r>
              <a:rPr lang="en-US" sz="1400" dirty="0"/>
              <a:t>Industry Recognition</a:t>
            </a:r>
          </a:p>
          <a:p>
            <a:pPr lvl="1"/>
            <a:r>
              <a:rPr lang="en-US" sz="1400" dirty="0"/>
              <a:t>Micro-Credential</a:t>
            </a:r>
          </a:p>
          <a:p>
            <a:pPr lvl="1"/>
            <a:r>
              <a:rPr lang="en-US" sz="1400" dirty="0"/>
              <a:t>Pathways</a:t>
            </a:r>
          </a:p>
          <a:p>
            <a:pPr lvl="0"/>
            <a:endParaRPr lang="en-US" dirty="0"/>
          </a:p>
        </p:txBody>
      </p:sp>
    </p:spTree>
    <p:extLst>
      <p:ext uri="{BB962C8B-B14F-4D97-AF65-F5344CB8AC3E}">
        <p14:creationId xmlns:p14="http://schemas.microsoft.com/office/powerpoint/2010/main" val="2110641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201C23-038C-4CDA-8CA8-0B4038F05CDC}"/>
              </a:ext>
            </a:extLst>
          </p:cNvPr>
          <p:cNvPicPr/>
          <p:nvPr/>
        </p:nvPicPr>
        <p:blipFill>
          <a:blip r:embed="rId2"/>
          <a:stretch>
            <a:fillRect/>
          </a:stretch>
        </p:blipFill>
        <p:spPr>
          <a:xfrm>
            <a:off x="588339" y="349660"/>
            <a:ext cx="3637642" cy="3079340"/>
          </a:xfrm>
          <a:prstGeom prst="rect">
            <a:avLst/>
          </a:prstGeom>
        </p:spPr>
      </p:pic>
      <p:pic>
        <p:nvPicPr>
          <p:cNvPr id="3" name="Picture 2">
            <a:extLst>
              <a:ext uri="{FF2B5EF4-FFF2-40B4-BE49-F238E27FC236}">
                <a16:creationId xmlns:a16="http://schemas.microsoft.com/office/drawing/2014/main" id="{56F15986-966B-459B-94CC-58D10173575E}"/>
              </a:ext>
            </a:extLst>
          </p:cNvPr>
          <p:cNvPicPr/>
          <p:nvPr/>
        </p:nvPicPr>
        <p:blipFill>
          <a:blip r:embed="rId3"/>
          <a:stretch>
            <a:fillRect/>
          </a:stretch>
        </p:blipFill>
        <p:spPr>
          <a:xfrm>
            <a:off x="588339" y="3429000"/>
            <a:ext cx="3637642" cy="2785239"/>
          </a:xfrm>
          <a:prstGeom prst="rect">
            <a:avLst/>
          </a:prstGeom>
        </p:spPr>
      </p:pic>
      <p:sp>
        <p:nvSpPr>
          <p:cNvPr id="4" name="TextBox 3">
            <a:extLst>
              <a:ext uri="{FF2B5EF4-FFF2-40B4-BE49-F238E27FC236}">
                <a16:creationId xmlns:a16="http://schemas.microsoft.com/office/drawing/2014/main" id="{2DBA933E-279C-46BC-BF33-04DD2EC18CEF}"/>
              </a:ext>
            </a:extLst>
          </p:cNvPr>
          <p:cNvSpPr txBox="1"/>
          <p:nvPr/>
        </p:nvSpPr>
        <p:spPr>
          <a:xfrm>
            <a:off x="4844979" y="271617"/>
            <a:ext cx="6884177" cy="6068328"/>
          </a:xfrm>
          <a:prstGeom prst="rect">
            <a:avLst/>
          </a:prstGeom>
          <a:noFill/>
        </p:spPr>
        <p:txBody>
          <a:bodyPr wrap="square" rtlCol="0">
            <a:spAutoFit/>
          </a:bodyPr>
          <a:lstStyle/>
          <a:p>
            <a:pPr>
              <a:spcAft>
                <a:spcPts val="200"/>
              </a:spcAft>
            </a:pPr>
            <a:r>
              <a:rPr lang="en-US" sz="2000" b="1" dirty="0"/>
              <a:t>Key Take Aways:</a:t>
            </a:r>
          </a:p>
          <a:p>
            <a:pPr marL="571500" indent="-571500">
              <a:spcAft>
                <a:spcPts val="200"/>
              </a:spcAft>
              <a:buFont typeface="Arial" panose="020B0604020202020204" pitchFamily="34" charset="0"/>
              <a:buChar char="•"/>
            </a:pPr>
            <a:r>
              <a:rPr lang="en-US" b="1" dirty="0"/>
              <a:t>Customer Svc, Leadership/Supervisory &amp; DEI are needed across all sectors</a:t>
            </a:r>
          </a:p>
          <a:p>
            <a:pPr marL="571500" indent="-571500">
              <a:spcAft>
                <a:spcPts val="200"/>
              </a:spcAft>
              <a:buFont typeface="Arial" panose="020B0604020202020204" pitchFamily="34" charset="0"/>
              <a:buChar char="•"/>
            </a:pPr>
            <a:r>
              <a:rPr lang="en-US" b="1" dirty="0"/>
              <a:t>How can this work serve the largest number of regional employers?</a:t>
            </a:r>
          </a:p>
          <a:p>
            <a:pPr>
              <a:spcAft>
                <a:spcPts val="200"/>
              </a:spcAft>
            </a:pPr>
            <a:endParaRPr lang="en-US" b="1" dirty="0"/>
          </a:p>
          <a:p>
            <a:pPr>
              <a:spcAft>
                <a:spcPts val="200"/>
              </a:spcAft>
            </a:pPr>
            <a:r>
              <a:rPr lang="en-US" sz="2000" b="1" dirty="0"/>
              <a:t>Funding: </a:t>
            </a:r>
          </a:p>
          <a:p>
            <a:pPr marL="285750" indent="-285750">
              <a:spcAft>
                <a:spcPts val="200"/>
              </a:spcAft>
              <a:buFont typeface="Arial" panose="020B0604020202020204" pitchFamily="34" charset="0"/>
              <a:buChar char="•"/>
            </a:pPr>
            <a:r>
              <a:rPr lang="en-US" b="1" dirty="0"/>
              <a:t>What funding streams can support this kind of work beyond the CFA?</a:t>
            </a:r>
          </a:p>
          <a:p>
            <a:pPr marL="285750" indent="-285750">
              <a:spcAft>
                <a:spcPts val="200"/>
              </a:spcAft>
              <a:buFont typeface="Arial" panose="020B0604020202020204" pitchFamily="34" charset="0"/>
              <a:buChar char="•"/>
            </a:pPr>
            <a:r>
              <a:rPr lang="en-US" b="1" dirty="0"/>
              <a:t>“To Work” funding requires a viable job upon completion; Work behaviors/Soft skills are not sufficient on their own</a:t>
            </a:r>
          </a:p>
          <a:p>
            <a:pPr>
              <a:spcAft>
                <a:spcPts val="200"/>
              </a:spcAft>
            </a:pPr>
            <a:endParaRPr lang="en-US" sz="2000" b="1" dirty="0"/>
          </a:p>
          <a:p>
            <a:pPr>
              <a:spcAft>
                <a:spcPts val="200"/>
              </a:spcAft>
            </a:pPr>
            <a:r>
              <a:rPr lang="en-US" sz="2000" b="1" dirty="0"/>
              <a:t>Some exciting developments we are seeing as a result of offering these trainings:</a:t>
            </a:r>
          </a:p>
          <a:p>
            <a:pPr marL="571500" indent="-571500">
              <a:spcAft>
                <a:spcPts val="200"/>
              </a:spcAft>
              <a:buFont typeface="Arial" panose="020B0604020202020204" pitchFamily="34" charset="0"/>
              <a:buChar char="•"/>
            </a:pPr>
            <a:r>
              <a:rPr lang="en-US" b="1" dirty="0"/>
              <a:t>Pathway Development: Articulations, Micro Credentials, Industry Recognized Credentials</a:t>
            </a:r>
          </a:p>
          <a:p>
            <a:pPr marL="571500" indent="-571500">
              <a:spcAft>
                <a:spcPts val="200"/>
              </a:spcAft>
              <a:buFont typeface="Arial" panose="020B0604020202020204" pitchFamily="34" charset="0"/>
              <a:buChar char="•"/>
            </a:pPr>
            <a:endParaRPr lang="en-US" b="1" dirty="0"/>
          </a:p>
          <a:p>
            <a:pPr marL="571500" indent="-571500">
              <a:spcAft>
                <a:spcPts val="200"/>
              </a:spcAft>
              <a:buFont typeface="Arial" panose="020B0604020202020204" pitchFamily="34" charset="0"/>
              <a:buChar char="•"/>
            </a:pPr>
            <a:r>
              <a:rPr lang="en-US" b="1" dirty="0"/>
              <a:t>Sustainability: Currently informing credit side development and updates to course work: Business Division, First Year Seminar </a:t>
            </a:r>
          </a:p>
        </p:txBody>
      </p:sp>
    </p:spTree>
    <p:extLst>
      <p:ext uri="{BB962C8B-B14F-4D97-AF65-F5344CB8AC3E}">
        <p14:creationId xmlns:p14="http://schemas.microsoft.com/office/powerpoint/2010/main" val="593560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164DE-E59E-44BB-92F5-6B630CA544F0}"/>
              </a:ext>
            </a:extLst>
          </p:cNvPr>
          <p:cNvSpPr>
            <a:spLocks noGrp="1"/>
          </p:cNvSpPr>
          <p:nvPr>
            <p:ph type="title"/>
          </p:nvPr>
        </p:nvSpPr>
        <p:spPr>
          <a:xfrm>
            <a:off x="314797" y="9746"/>
            <a:ext cx="3834129" cy="807853"/>
          </a:xfrm>
        </p:spPr>
        <p:txBody>
          <a:bodyPr/>
          <a:lstStyle/>
          <a:p>
            <a:r>
              <a:rPr lang="en-US" sz="2600" dirty="0"/>
              <a:t>Contact Information</a:t>
            </a:r>
          </a:p>
        </p:txBody>
      </p:sp>
      <p:pic>
        <p:nvPicPr>
          <p:cNvPr id="6" name="Content Placeholder 5">
            <a:extLst>
              <a:ext uri="{FF2B5EF4-FFF2-40B4-BE49-F238E27FC236}">
                <a16:creationId xmlns:a16="http://schemas.microsoft.com/office/drawing/2014/main" id="{0F233907-EB6B-4A8C-9EB0-2835374899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33322" y="817599"/>
            <a:ext cx="2717677" cy="2717677"/>
          </a:xfrm>
        </p:spPr>
      </p:pic>
      <p:sp>
        <p:nvSpPr>
          <p:cNvPr id="4" name="Text Placeholder 3">
            <a:extLst>
              <a:ext uri="{FF2B5EF4-FFF2-40B4-BE49-F238E27FC236}">
                <a16:creationId xmlns:a16="http://schemas.microsoft.com/office/drawing/2014/main" id="{D71AC039-1EA8-4F45-A179-E5615CFBED92}"/>
              </a:ext>
            </a:extLst>
          </p:cNvPr>
          <p:cNvSpPr>
            <a:spLocks noGrp="1"/>
          </p:cNvSpPr>
          <p:nvPr>
            <p:ph type="body" sz="half" idx="2"/>
          </p:nvPr>
        </p:nvSpPr>
        <p:spPr>
          <a:xfrm>
            <a:off x="4148926" y="1223851"/>
            <a:ext cx="7795832" cy="2717677"/>
          </a:xfrm>
        </p:spPr>
        <p:txBody>
          <a:bodyPr>
            <a:normAutofit/>
          </a:bodyPr>
          <a:lstStyle/>
          <a:p>
            <a:r>
              <a:rPr lang="en-US" sz="2000" b="1" dirty="0"/>
              <a:t>Sarah Wilson-Sparrow</a:t>
            </a:r>
          </a:p>
          <a:p>
            <a:r>
              <a:rPr lang="en-US" sz="2000" b="1" dirty="0"/>
              <a:t>VP of Workforce Development and Community Education</a:t>
            </a:r>
          </a:p>
          <a:p>
            <a:r>
              <a:rPr lang="en-US" sz="2000" b="1" dirty="0"/>
              <a:t>SUNY Schenectady</a:t>
            </a:r>
          </a:p>
          <a:p>
            <a:r>
              <a:rPr lang="en-US" sz="2000" dirty="0">
                <a:hlinkClick r:id="rId3"/>
              </a:rPr>
              <a:t>wilsons@sunysccc.edu</a:t>
            </a:r>
            <a:endParaRPr lang="en-US" sz="2000" dirty="0"/>
          </a:p>
          <a:p>
            <a:r>
              <a:rPr lang="en-US" sz="2000" dirty="0"/>
              <a:t>518-595-1101 </a:t>
            </a:r>
            <a:r>
              <a:rPr lang="en-US" sz="2000" dirty="0" err="1"/>
              <a:t>ext</a:t>
            </a:r>
            <a:r>
              <a:rPr lang="en-US" sz="2000" dirty="0"/>
              <a:t> 7</a:t>
            </a:r>
          </a:p>
          <a:p>
            <a:endParaRPr lang="en-US" sz="2400" dirty="0"/>
          </a:p>
        </p:txBody>
      </p:sp>
      <p:pic>
        <p:nvPicPr>
          <p:cNvPr id="8" name="Picture 7">
            <a:extLst>
              <a:ext uri="{FF2B5EF4-FFF2-40B4-BE49-F238E27FC236}">
                <a16:creationId xmlns:a16="http://schemas.microsoft.com/office/drawing/2014/main" id="{F560B108-3511-4F8D-8468-DC3DE5CDC3EE}"/>
              </a:ext>
            </a:extLst>
          </p:cNvPr>
          <p:cNvPicPr>
            <a:picLocks noChangeAspect="1"/>
          </p:cNvPicPr>
          <p:nvPr/>
        </p:nvPicPr>
        <p:blipFill rotWithShape="1">
          <a:blip r:embed="rId4">
            <a:extLst>
              <a:ext uri="{28A0092B-C50C-407E-A947-70E740481C1C}">
                <a14:useLocalDpi xmlns:a14="http://schemas.microsoft.com/office/drawing/2010/main" val="0"/>
              </a:ext>
            </a:extLst>
          </a:blip>
          <a:srcRect l="16815" t="15704" r="21951" b="34223"/>
          <a:stretch/>
        </p:blipFill>
        <p:spPr>
          <a:xfrm>
            <a:off x="633321" y="3682019"/>
            <a:ext cx="2717677" cy="2963145"/>
          </a:xfrm>
          <a:prstGeom prst="rect">
            <a:avLst/>
          </a:prstGeom>
        </p:spPr>
      </p:pic>
      <p:sp>
        <p:nvSpPr>
          <p:cNvPr id="9" name="Rectangle 8">
            <a:extLst>
              <a:ext uri="{FF2B5EF4-FFF2-40B4-BE49-F238E27FC236}">
                <a16:creationId xmlns:a16="http://schemas.microsoft.com/office/drawing/2014/main" id="{6EA2D50F-CF1B-4C5D-943F-272CA0F537C7}"/>
              </a:ext>
            </a:extLst>
          </p:cNvPr>
          <p:cNvSpPr/>
          <p:nvPr/>
        </p:nvSpPr>
        <p:spPr>
          <a:xfrm>
            <a:off x="4148925" y="3941528"/>
            <a:ext cx="6096000" cy="2503249"/>
          </a:xfrm>
          <a:prstGeom prst="rect">
            <a:avLst/>
          </a:prstGeom>
        </p:spPr>
        <p:txBody>
          <a:bodyPr>
            <a:spAutoFit/>
          </a:bodyPr>
          <a:lstStyle/>
          <a:p>
            <a:pPr>
              <a:spcBef>
                <a:spcPts val="480"/>
              </a:spcBef>
              <a:spcAft>
                <a:spcPts val="600"/>
              </a:spcAft>
            </a:pPr>
            <a:r>
              <a:rPr lang="en-US" sz="2000" b="1" dirty="0"/>
              <a:t>Michelle Kraines</a:t>
            </a:r>
          </a:p>
          <a:p>
            <a:pPr>
              <a:spcBef>
                <a:spcPts val="480"/>
              </a:spcBef>
              <a:spcAft>
                <a:spcPts val="600"/>
              </a:spcAft>
            </a:pPr>
            <a:r>
              <a:rPr lang="en-US" sz="2000" b="1" dirty="0"/>
              <a:t>Coordinator of Workforce Development and Community Education</a:t>
            </a:r>
          </a:p>
          <a:p>
            <a:pPr>
              <a:spcBef>
                <a:spcPts val="480"/>
              </a:spcBef>
              <a:spcAft>
                <a:spcPts val="600"/>
              </a:spcAft>
            </a:pPr>
            <a:r>
              <a:rPr lang="en-US" sz="2000" b="1" dirty="0"/>
              <a:t>SUNY Schenectady</a:t>
            </a:r>
          </a:p>
          <a:p>
            <a:pPr>
              <a:spcBef>
                <a:spcPts val="480"/>
              </a:spcBef>
              <a:spcAft>
                <a:spcPts val="600"/>
              </a:spcAft>
            </a:pPr>
            <a:r>
              <a:rPr lang="en-US" sz="2000" dirty="0">
                <a:hlinkClick r:id="rId5"/>
              </a:rPr>
              <a:t>krainesm@sunysccc.edu</a:t>
            </a:r>
            <a:endParaRPr lang="en-US" sz="2000" dirty="0"/>
          </a:p>
          <a:p>
            <a:pPr>
              <a:spcBef>
                <a:spcPts val="480"/>
              </a:spcBef>
              <a:spcAft>
                <a:spcPts val="600"/>
              </a:spcAft>
            </a:pPr>
            <a:r>
              <a:rPr lang="en-US" sz="2000" dirty="0"/>
              <a:t>518-621-4007</a:t>
            </a:r>
          </a:p>
        </p:txBody>
      </p:sp>
    </p:spTree>
    <p:extLst>
      <p:ext uri="{BB962C8B-B14F-4D97-AF65-F5344CB8AC3E}">
        <p14:creationId xmlns:p14="http://schemas.microsoft.com/office/powerpoint/2010/main" val="1240036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0E20B-7EA2-4B2B-9049-E553C289D158}"/>
              </a:ext>
            </a:extLst>
          </p:cNvPr>
          <p:cNvSpPr>
            <a:spLocks noGrp="1"/>
          </p:cNvSpPr>
          <p:nvPr>
            <p:ph type="title"/>
          </p:nvPr>
        </p:nvSpPr>
        <p:spPr/>
        <p:txBody>
          <a:bodyPr/>
          <a:lstStyle/>
          <a:p>
            <a:r>
              <a:rPr lang="en-US" dirty="0"/>
              <a:t>Partnering with Community Organizations  and Employers</a:t>
            </a:r>
          </a:p>
        </p:txBody>
      </p:sp>
      <p:sp>
        <p:nvSpPr>
          <p:cNvPr id="3" name="Content Placeholder 2">
            <a:extLst>
              <a:ext uri="{FF2B5EF4-FFF2-40B4-BE49-F238E27FC236}">
                <a16:creationId xmlns:a16="http://schemas.microsoft.com/office/drawing/2014/main" id="{0FF09EB5-13FF-4C8F-B64C-C9A1BE13C185}"/>
              </a:ext>
            </a:extLst>
          </p:cNvPr>
          <p:cNvSpPr>
            <a:spLocks noGrp="1"/>
          </p:cNvSpPr>
          <p:nvPr>
            <p:ph idx="1"/>
          </p:nvPr>
        </p:nvSpPr>
        <p:spPr>
          <a:xfrm>
            <a:off x="5260570" y="2222287"/>
            <a:ext cx="6646950" cy="4402033"/>
          </a:xfrm>
        </p:spPr>
        <p:txBody>
          <a:bodyPr>
            <a:normAutofit/>
          </a:bodyPr>
          <a:lstStyle/>
          <a:p>
            <a:r>
              <a:rPr lang="en-US" sz="2400" dirty="0"/>
              <a:t>Approached by Capital Region Employer Resource Network (ERN) to partner in providing Professional Development trainings to ERN member employers.</a:t>
            </a:r>
          </a:p>
          <a:p>
            <a:r>
              <a:rPr lang="en-US" sz="2400" dirty="0"/>
              <a:t>Businesses across industries identified  similar needs for Customer Service, Supervisory Leadership and Diversity, Equity and Inclusion Training for their employees.</a:t>
            </a:r>
          </a:p>
        </p:txBody>
      </p:sp>
      <p:pic>
        <p:nvPicPr>
          <p:cNvPr id="5" name="Picture 4">
            <a:extLst>
              <a:ext uri="{FF2B5EF4-FFF2-40B4-BE49-F238E27FC236}">
                <a16:creationId xmlns:a16="http://schemas.microsoft.com/office/drawing/2014/main" id="{E4A3CFC8-15F2-44E0-94B6-E48954BFE50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0" y="2455604"/>
            <a:ext cx="5260571" cy="3237274"/>
          </a:xfrm>
          <a:prstGeom prst="rect">
            <a:avLst/>
          </a:prstGeom>
        </p:spPr>
      </p:pic>
    </p:spTree>
    <p:extLst>
      <p:ext uri="{BB962C8B-B14F-4D97-AF65-F5344CB8AC3E}">
        <p14:creationId xmlns:p14="http://schemas.microsoft.com/office/powerpoint/2010/main" val="963828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B44D2-F8BB-4A84-8222-770F86E51402}"/>
              </a:ext>
            </a:extLst>
          </p:cNvPr>
          <p:cNvSpPr>
            <a:spLocks noGrp="1"/>
          </p:cNvSpPr>
          <p:nvPr>
            <p:ph type="ctrTitle"/>
          </p:nvPr>
        </p:nvSpPr>
        <p:spPr/>
        <p:txBody>
          <a:bodyPr/>
          <a:lstStyle/>
          <a:p>
            <a:r>
              <a:rPr lang="en-US" dirty="0"/>
              <a:t>Collaboration not Duplication</a:t>
            </a:r>
          </a:p>
        </p:txBody>
      </p:sp>
      <p:sp>
        <p:nvSpPr>
          <p:cNvPr id="3" name="Subtitle 2">
            <a:extLst>
              <a:ext uri="{FF2B5EF4-FFF2-40B4-BE49-F238E27FC236}">
                <a16:creationId xmlns:a16="http://schemas.microsoft.com/office/drawing/2014/main" id="{E659D68B-C4E7-4821-8544-09820BD2ED01}"/>
              </a:ext>
            </a:extLst>
          </p:cNvPr>
          <p:cNvSpPr>
            <a:spLocks noGrp="1"/>
          </p:cNvSpPr>
          <p:nvPr>
            <p:ph type="subTitle" idx="1"/>
          </p:nvPr>
        </p:nvSpPr>
        <p:spPr>
          <a:xfrm>
            <a:off x="810001" y="5280847"/>
            <a:ext cx="10572000" cy="1001966"/>
          </a:xfrm>
        </p:spPr>
        <p:txBody>
          <a:bodyPr>
            <a:normAutofit fontScale="92500" lnSpcReduction="10000"/>
          </a:bodyPr>
          <a:lstStyle/>
          <a:p>
            <a:r>
              <a:rPr lang="en-US" sz="2400" dirty="0"/>
              <a:t>Rather than developing trainings in-house, we contracted with training partners in our area who specialize in this type of work to offer these trainings to employers.  </a:t>
            </a:r>
          </a:p>
        </p:txBody>
      </p:sp>
      <p:pic>
        <p:nvPicPr>
          <p:cNvPr id="5" name="Picture 4">
            <a:extLst>
              <a:ext uri="{FF2B5EF4-FFF2-40B4-BE49-F238E27FC236}">
                <a16:creationId xmlns:a16="http://schemas.microsoft.com/office/drawing/2014/main" id="{D6903B94-68A0-432F-AFB6-AD59C230E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999" y="1142179"/>
            <a:ext cx="6096000" cy="1295400"/>
          </a:xfrm>
          <a:prstGeom prst="rect">
            <a:avLst/>
          </a:prstGeom>
        </p:spPr>
      </p:pic>
      <p:pic>
        <p:nvPicPr>
          <p:cNvPr id="7" name="Picture 6">
            <a:extLst>
              <a:ext uri="{FF2B5EF4-FFF2-40B4-BE49-F238E27FC236}">
                <a16:creationId xmlns:a16="http://schemas.microsoft.com/office/drawing/2014/main" id="{5B92B652-2CC0-4F5E-973F-9D2AC82064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6053" y="1296101"/>
            <a:ext cx="2743583" cy="962159"/>
          </a:xfrm>
          <a:prstGeom prst="rect">
            <a:avLst/>
          </a:prstGeom>
        </p:spPr>
      </p:pic>
    </p:spTree>
    <p:extLst>
      <p:ext uri="{BB962C8B-B14F-4D97-AF65-F5344CB8AC3E}">
        <p14:creationId xmlns:p14="http://schemas.microsoft.com/office/powerpoint/2010/main" val="37602026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8EAA0-1A53-4B6A-A5C6-655D234F4667}"/>
              </a:ext>
            </a:extLst>
          </p:cNvPr>
          <p:cNvSpPr>
            <a:spLocks noGrp="1"/>
          </p:cNvSpPr>
          <p:nvPr>
            <p:ph type="title"/>
          </p:nvPr>
        </p:nvSpPr>
        <p:spPr/>
        <p:txBody>
          <a:bodyPr/>
          <a:lstStyle/>
          <a:p>
            <a:r>
              <a:rPr lang="en-US" dirty="0"/>
              <a:t>WDI CFA Grant Application</a:t>
            </a:r>
          </a:p>
        </p:txBody>
      </p:sp>
      <p:sp>
        <p:nvSpPr>
          <p:cNvPr id="3" name="Text Placeholder 2">
            <a:extLst>
              <a:ext uri="{FF2B5EF4-FFF2-40B4-BE49-F238E27FC236}">
                <a16:creationId xmlns:a16="http://schemas.microsoft.com/office/drawing/2014/main" id="{686FC724-B24C-4B20-9164-483B2FD5E1E0}"/>
              </a:ext>
            </a:extLst>
          </p:cNvPr>
          <p:cNvSpPr>
            <a:spLocks noGrp="1"/>
          </p:cNvSpPr>
          <p:nvPr>
            <p:ph type="body" idx="1"/>
          </p:nvPr>
        </p:nvSpPr>
        <p:spPr>
          <a:xfrm>
            <a:off x="1080001" y="4594521"/>
            <a:ext cx="5935264" cy="1687829"/>
          </a:xfrm>
        </p:spPr>
        <p:txBody>
          <a:bodyPr/>
          <a:lstStyle/>
          <a:p>
            <a:r>
              <a:rPr lang="en-US" sz="2000" dirty="0"/>
              <a:t>Timeline: </a:t>
            </a:r>
          </a:p>
          <a:p>
            <a:r>
              <a:rPr lang="en-US" sz="2000" dirty="0"/>
              <a:t>Submitted Application:	December 2021</a:t>
            </a:r>
          </a:p>
          <a:p>
            <a:r>
              <a:rPr lang="en-US" sz="2000" dirty="0"/>
              <a:t>Received Approval: 		February 2022</a:t>
            </a:r>
          </a:p>
          <a:p>
            <a:r>
              <a:rPr lang="en-US" sz="2000" dirty="0"/>
              <a:t>Completion date: 			August 2022</a:t>
            </a:r>
          </a:p>
        </p:txBody>
      </p:sp>
      <p:sp>
        <p:nvSpPr>
          <p:cNvPr id="4" name="Text Placeholder 3">
            <a:extLst>
              <a:ext uri="{FF2B5EF4-FFF2-40B4-BE49-F238E27FC236}">
                <a16:creationId xmlns:a16="http://schemas.microsoft.com/office/drawing/2014/main" id="{729D5D32-1EDB-4F24-87CC-FA039738F917}"/>
              </a:ext>
            </a:extLst>
          </p:cNvPr>
          <p:cNvSpPr>
            <a:spLocks noGrp="1"/>
          </p:cNvSpPr>
          <p:nvPr>
            <p:ph type="body" sz="quarter" idx="16"/>
          </p:nvPr>
        </p:nvSpPr>
        <p:spPr>
          <a:xfrm>
            <a:off x="7574642" y="1081456"/>
            <a:ext cx="3810001" cy="4648784"/>
          </a:xfrm>
        </p:spPr>
        <p:txBody>
          <a:bodyPr>
            <a:normAutofit fontScale="92500" lnSpcReduction="20000"/>
          </a:bodyPr>
          <a:lstStyle/>
          <a:p>
            <a:r>
              <a:rPr lang="en-US" sz="2000" dirty="0"/>
              <a:t>3 month grant application process which included development of partnerships and employer commitment</a:t>
            </a:r>
          </a:p>
          <a:p>
            <a:endParaRPr lang="en-US" sz="2000" dirty="0"/>
          </a:p>
          <a:p>
            <a:r>
              <a:rPr lang="en-US" sz="2000" dirty="0"/>
              <a:t>Received commitments from 7 employers, established n expected number of participants, and determined required cash/in kind match</a:t>
            </a:r>
          </a:p>
          <a:p>
            <a:endParaRPr lang="en-US" sz="2000" dirty="0"/>
          </a:p>
          <a:p>
            <a:r>
              <a:rPr lang="en-US" sz="2000" dirty="0"/>
              <a:t>Received quotes from training partners on cost to provide the trainings</a:t>
            </a:r>
          </a:p>
          <a:p>
            <a:endParaRPr lang="en-US" sz="2000" dirty="0"/>
          </a:p>
          <a:p>
            <a:r>
              <a:rPr lang="en-US" sz="2000" dirty="0"/>
              <a:t>Created narrative and budget  </a:t>
            </a:r>
          </a:p>
        </p:txBody>
      </p:sp>
      <p:sp>
        <p:nvSpPr>
          <p:cNvPr id="5" name="Rectangle: Rounded Corners 4">
            <a:extLst>
              <a:ext uri="{FF2B5EF4-FFF2-40B4-BE49-F238E27FC236}">
                <a16:creationId xmlns:a16="http://schemas.microsoft.com/office/drawing/2014/main" id="{EE659C71-75A3-4BA8-8AB3-EBC918203AB2}"/>
              </a:ext>
            </a:extLst>
          </p:cNvPr>
          <p:cNvSpPr/>
          <p:nvPr/>
        </p:nvSpPr>
        <p:spPr>
          <a:xfrm>
            <a:off x="7285704" y="737418"/>
            <a:ext cx="4291780" cy="5541461"/>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1369584-A81F-4FAC-A2CC-1E39588E0BD1}"/>
              </a:ext>
            </a:extLst>
          </p:cNvPr>
          <p:cNvSpPr/>
          <p:nvPr/>
        </p:nvSpPr>
        <p:spPr>
          <a:xfrm>
            <a:off x="575187" y="4388443"/>
            <a:ext cx="6517676" cy="2099987"/>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500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C43C4-F359-4C53-99D7-947CAFB5B1FD}"/>
              </a:ext>
            </a:extLst>
          </p:cNvPr>
          <p:cNvSpPr>
            <a:spLocks noGrp="1"/>
          </p:cNvSpPr>
          <p:nvPr>
            <p:ph type="title"/>
          </p:nvPr>
        </p:nvSpPr>
        <p:spPr/>
        <p:txBody>
          <a:bodyPr/>
          <a:lstStyle/>
          <a:p>
            <a:r>
              <a:rPr lang="en-US" dirty="0"/>
              <a:t>Training Management</a:t>
            </a:r>
          </a:p>
        </p:txBody>
      </p:sp>
      <p:sp>
        <p:nvSpPr>
          <p:cNvPr id="3" name="Content Placeholder 2">
            <a:extLst>
              <a:ext uri="{FF2B5EF4-FFF2-40B4-BE49-F238E27FC236}">
                <a16:creationId xmlns:a16="http://schemas.microsoft.com/office/drawing/2014/main" id="{6C24E630-2998-4C82-AF58-43FA516D8835}"/>
              </a:ext>
            </a:extLst>
          </p:cNvPr>
          <p:cNvSpPr>
            <a:spLocks noGrp="1"/>
          </p:cNvSpPr>
          <p:nvPr>
            <p:ph sz="half" idx="1"/>
          </p:nvPr>
        </p:nvSpPr>
        <p:spPr>
          <a:xfrm>
            <a:off x="818712" y="2222287"/>
            <a:ext cx="5185873" cy="4188525"/>
          </a:xfrm>
        </p:spPr>
        <p:txBody>
          <a:bodyPr>
            <a:normAutofit/>
          </a:bodyPr>
          <a:lstStyle/>
          <a:p>
            <a:r>
              <a:rPr lang="en-US" sz="2400" dirty="0"/>
              <a:t>Upon approval, a timetable was established </a:t>
            </a:r>
          </a:p>
          <a:p>
            <a:r>
              <a:rPr lang="en-US" sz="2400" dirty="0"/>
              <a:t>Developed marketing documents to share with employers </a:t>
            </a:r>
          </a:p>
          <a:p>
            <a:r>
              <a:rPr lang="en-US" sz="2400" dirty="0"/>
              <a:t>Developed registration and billing process to manage grant funds and employer match</a:t>
            </a:r>
          </a:p>
        </p:txBody>
      </p:sp>
      <p:sp>
        <p:nvSpPr>
          <p:cNvPr id="4" name="Content Placeholder 3">
            <a:extLst>
              <a:ext uri="{FF2B5EF4-FFF2-40B4-BE49-F238E27FC236}">
                <a16:creationId xmlns:a16="http://schemas.microsoft.com/office/drawing/2014/main" id="{240722F9-FAFF-40EF-99B3-D0D30C092BD7}"/>
              </a:ext>
            </a:extLst>
          </p:cNvPr>
          <p:cNvSpPr>
            <a:spLocks noGrp="1"/>
          </p:cNvSpPr>
          <p:nvPr>
            <p:ph sz="half" idx="2"/>
          </p:nvPr>
        </p:nvSpPr>
        <p:spPr/>
        <p:txBody>
          <a:bodyPr>
            <a:normAutofit/>
          </a:bodyPr>
          <a:lstStyle/>
          <a:p>
            <a:r>
              <a:rPr lang="en-US" sz="2400" dirty="0"/>
              <a:t>Shared registration information with trainer who then managed online/in-person training from their platform</a:t>
            </a:r>
          </a:p>
          <a:p>
            <a:r>
              <a:rPr lang="en-US" sz="2400" dirty="0"/>
              <a:t>Created spreadsheets for attendance and outcome tracking for grant report</a:t>
            </a:r>
          </a:p>
        </p:txBody>
      </p:sp>
    </p:spTree>
    <p:extLst>
      <p:ext uri="{BB962C8B-B14F-4D97-AF65-F5344CB8AC3E}">
        <p14:creationId xmlns:p14="http://schemas.microsoft.com/office/powerpoint/2010/main" val="1605762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072AE-B21A-4C58-8C53-F636B1239BF3}"/>
              </a:ext>
            </a:extLst>
          </p:cNvPr>
          <p:cNvSpPr>
            <a:spLocks noGrp="1"/>
          </p:cNvSpPr>
          <p:nvPr>
            <p:ph type="title"/>
          </p:nvPr>
        </p:nvSpPr>
        <p:spPr/>
        <p:txBody>
          <a:bodyPr/>
          <a:lstStyle/>
          <a:p>
            <a:r>
              <a:rPr lang="en-US" dirty="0"/>
              <a:t>Outcome Evaluation: </a:t>
            </a:r>
            <a:br>
              <a:rPr lang="en-US" dirty="0"/>
            </a:br>
            <a:r>
              <a:rPr lang="en-US" dirty="0"/>
              <a:t>Customer Service</a:t>
            </a:r>
          </a:p>
        </p:txBody>
      </p:sp>
      <p:sp>
        <p:nvSpPr>
          <p:cNvPr id="3" name="Content Placeholder 2">
            <a:extLst>
              <a:ext uri="{FF2B5EF4-FFF2-40B4-BE49-F238E27FC236}">
                <a16:creationId xmlns:a16="http://schemas.microsoft.com/office/drawing/2014/main" id="{897394EE-9B17-4343-9F75-962E22EBB9B5}"/>
              </a:ext>
            </a:extLst>
          </p:cNvPr>
          <p:cNvSpPr>
            <a:spLocks noGrp="1"/>
          </p:cNvSpPr>
          <p:nvPr>
            <p:ph idx="1"/>
          </p:nvPr>
        </p:nvSpPr>
        <p:spPr>
          <a:xfrm>
            <a:off x="247650" y="2190750"/>
            <a:ext cx="11311330" cy="4829483"/>
          </a:xfrm>
        </p:spPr>
        <p:txBody>
          <a:bodyPr>
            <a:normAutofit fontScale="85000" lnSpcReduction="10000"/>
          </a:bodyPr>
          <a:lstStyle/>
          <a:p>
            <a:pPr marL="0" indent="0">
              <a:buNone/>
            </a:pPr>
            <a:r>
              <a:rPr lang="en-US" sz="2800" b="1" u="sng" dirty="0"/>
              <a:t>Successes:</a:t>
            </a:r>
          </a:p>
          <a:p>
            <a:endParaRPr lang="en-US" sz="1900" b="1" dirty="0"/>
          </a:p>
          <a:p>
            <a:pPr marL="0" indent="0">
              <a:buNone/>
            </a:pPr>
            <a:r>
              <a:rPr lang="en-US" sz="1900" b="1" dirty="0"/>
              <a:t>20 hour Customer Service Training</a:t>
            </a:r>
            <a:endParaRPr lang="en-US" sz="1900" dirty="0"/>
          </a:p>
          <a:p>
            <a:pPr marL="0" indent="0">
              <a:buNone/>
            </a:pPr>
            <a:r>
              <a:rPr lang="en-US" sz="1900" dirty="0"/>
              <a:t> 7 employers participated sending 55 employees to the training</a:t>
            </a:r>
          </a:p>
          <a:p>
            <a:pPr lvl="0"/>
            <a:r>
              <a:rPr lang="en-US" sz="1900" dirty="0"/>
              <a:t>Employee retention and promotion;</a:t>
            </a:r>
          </a:p>
          <a:p>
            <a:pPr lvl="0"/>
            <a:r>
              <a:rPr lang="en-US" sz="1900" dirty="0"/>
              <a:t>Increased productivity and communication/teambuilding; </a:t>
            </a:r>
          </a:p>
          <a:p>
            <a:pPr lvl="0"/>
            <a:r>
              <a:rPr lang="en-US" sz="1900" dirty="0"/>
              <a:t>Improved customer service and improved company culture</a:t>
            </a:r>
          </a:p>
          <a:p>
            <a:pPr marL="0" lvl="0" indent="0">
              <a:buNone/>
            </a:pPr>
            <a:endParaRPr lang="en-US" sz="1900" dirty="0"/>
          </a:p>
          <a:p>
            <a:pPr marL="0" lvl="0" indent="0">
              <a:buNone/>
            </a:pPr>
            <a:endParaRPr lang="en-US" sz="1900" dirty="0"/>
          </a:p>
          <a:p>
            <a:pPr marL="0" lvl="0" indent="0">
              <a:buNone/>
            </a:pPr>
            <a:endParaRPr lang="en-US" sz="1900" dirty="0"/>
          </a:p>
          <a:p>
            <a:pPr marL="0" indent="0">
              <a:lnSpc>
                <a:spcPct val="110000"/>
              </a:lnSpc>
              <a:buNone/>
            </a:pPr>
            <a:r>
              <a:rPr lang="en-US" sz="1900" i="1" dirty="0"/>
              <a:t>“Our employees have not had many professional development opportunities since the pandemic. This training was well received by our community as we have many front line and middle management participants. This training provided learning topics that we could learn, discuss and apply to the work that we do each day.”</a:t>
            </a:r>
          </a:p>
          <a:p>
            <a:pPr marL="0" indent="0">
              <a:lnSpc>
                <a:spcPct val="110000"/>
              </a:lnSpc>
              <a:buNone/>
            </a:pPr>
            <a:r>
              <a:rPr lang="en-US" sz="1900" i="1" dirty="0"/>
              <a:t>~</a:t>
            </a:r>
            <a:r>
              <a:rPr lang="en-US" sz="1900" dirty="0"/>
              <a:t>A. Hobb ARC of Rensselaer County</a:t>
            </a:r>
          </a:p>
          <a:p>
            <a:pPr marL="0" indent="0">
              <a:buNone/>
            </a:pPr>
            <a:endParaRPr lang="en-US" sz="2400" dirty="0"/>
          </a:p>
          <a:p>
            <a:endParaRPr lang="en-US" dirty="0"/>
          </a:p>
        </p:txBody>
      </p:sp>
      <p:sp>
        <p:nvSpPr>
          <p:cNvPr id="5" name="Content Placeholder 2">
            <a:extLst>
              <a:ext uri="{FF2B5EF4-FFF2-40B4-BE49-F238E27FC236}">
                <a16:creationId xmlns:a16="http://schemas.microsoft.com/office/drawing/2014/main" id="{905FAD1C-4BAC-4973-9F56-583F8A295654}"/>
              </a:ext>
            </a:extLst>
          </p:cNvPr>
          <p:cNvSpPr txBox="1">
            <a:spLocks/>
          </p:cNvSpPr>
          <p:nvPr/>
        </p:nvSpPr>
        <p:spPr>
          <a:xfrm>
            <a:off x="6568344" y="2536723"/>
            <a:ext cx="4990636" cy="4483510"/>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endParaRPr lang="en-US" dirty="0"/>
          </a:p>
        </p:txBody>
      </p:sp>
      <p:pic>
        <p:nvPicPr>
          <p:cNvPr id="7" name="Picture 6">
            <a:extLst>
              <a:ext uri="{FF2B5EF4-FFF2-40B4-BE49-F238E27FC236}">
                <a16:creationId xmlns:a16="http://schemas.microsoft.com/office/drawing/2014/main" id="{C98BF9D5-ED41-4DA5-9AF3-A4CE6AA1F62B}"/>
              </a:ext>
            </a:extLst>
          </p:cNvPr>
          <p:cNvPicPr>
            <a:picLocks noChangeAspect="1"/>
          </p:cNvPicPr>
          <p:nvPr/>
        </p:nvPicPr>
        <p:blipFill>
          <a:blip r:embed="rId2"/>
          <a:stretch>
            <a:fillRect/>
          </a:stretch>
        </p:blipFill>
        <p:spPr>
          <a:xfrm>
            <a:off x="8214850" y="533771"/>
            <a:ext cx="3167148" cy="4244707"/>
          </a:xfrm>
          <a:prstGeom prst="rect">
            <a:avLst/>
          </a:prstGeom>
        </p:spPr>
      </p:pic>
    </p:spTree>
    <p:extLst>
      <p:ext uri="{BB962C8B-B14F-4D97-AF65-F5344CB8AC3E}">
        <p14:creationId xmlns:p14="http://schemas.microsoft.com/office/powerpoint/2010/main" val="38069551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072AE-B21A-4C58-8C53-F636B1239BF3}"/>
              </a:ext>
            </a:extLst>
          </p:cNvPr>
          <p:cNvSpPr>
            <a:spLocks noGrp="1"/>
          </p:cNvSpPr>
          <p:nvPr>
            <p:ph type="title"/>
          </p:nvPr>
        </p:nvSpPr>
        <p:spPr/>
        <p:txBody>
          <a:bodyPr/>
          <a:lstStyle/>
          <a:p>
            <a:r>
              <a:rPr lang="en-US" dirty="0"/>
              <a:t>Outcome Evaluation: </a:t>
            </a:r>
            <a:br>
              <a:rPr lang="en-US" dirty="0"/>
            </a:br>
            <a:r>
              <a:rPr lang="en-US" dirty="0"/>
              <a:t>Supervisory Leadership</a:t>
            </a:r>
          </a:p>
        </p:txBody>
      </p:sp>
      <p:sp>
        <p:nvSpPr>
          <p:cNvPr id="3" name="Content Placeholder 2">
            <a:extLst>
              <a:ext uri="{FF2B5EF4-FFF2-40B4-BE49-F238E27FC236}">
                <a16:creationId xmlns:a16="http://schemas.microsoft.com/office/drawing/2014/main" id="{897394EE-9B17-4343-9F75-962E22EBB9B5}"/>
              </a:ext>
            </a:extLst>
          </p:cNvPr>
          <p:cNvSpPr>
            <a:spLocks noGrp="1"/>
          </p:cNvSpPr>
          <p:nvPr>
            <p:ph idx="1"/>
          </p:nvPr>
        </p:nvSpPr>
        <p:spPr>
          <a:xfrm>
            <a:off x="117988" y="2138517"/>
            <a:ext cx="11264010" cy="4866968"/>
          </a:xfrm>
        </p:spPr>
        <p:txBody>
          <a:bodyPr>
            <a:normAutofit fontScale="25000" lnSpcReduction="20000"/>
          </a:bodyPr>
          <a:lstStyle/>
          <a:p>
            <a:pPr marL="0" indent="0">
              <a:buNone/>
            </a:pPr>
            <a:r>
              <a:rPr lang="en-US" sz="7200" b="1" u="sng" dirty="0"/>
              <a:t>Successes:</a:t>
            </a:r>
          </a:p>
          <a:p>
            <a:pPr marL="0" indent="0">
              <a:buNone/>
            </a:pPr>
            <a:r>
              <a:rPr lang="en-US" sz="7200" b="1" dirty="0"/>
              <a:t>18 Hour Supervisory Leadership Training</a:t>
            </a:r>
            <a:endParaRPr lang="en-US" sz="21600" b="1" dirty="0"/>
          </a:p>
          <a:p>
            <a:pPr marL="0" indent="0">
              <a:buNone/>
            </a:pPr>
            <a:r>
              <a:rPr lang="en-US" sz="6400" dirty="0"/>
              <a:t>11 employers participated sending 78 employees to the training</a:t>
            </a:r>
          </a:p>
          <a:p>
            <a:pPr lvl="0"/>
            <a:r>
              <a:rPr lang="en-US" sz="6400" dirty="0"/>
              <a:t>Employee retention/ decreased turnover</a:t>
            </a:r>
          </a:p>
          <a:p>
            <a:pPr lvl="0"/>
            <a:r>
              <a:rPr lang="en-US" sz="6400" dirty="0"/>
              <a:t>Increased productivity and communication/teambuilding </a:t>
            </a:r>
          </a:p>
          <a:p>
            <a:pPr lvl="0"/>
            <a:r>
              <a:rPr lang="en-US" sz="6400" dirty="0"/>
              <a:t>Increased Employee confidence, quality and efficiency</a:t>
            </a:r>
          </a:p>
          <a:p>
            <a:pPr lvl="0"/>
            <a:r>
              <a:rPr lang="en-US" sz="6400" dirty="0"/>
              <a:t>Improved customer service</a:t>
            </a:r>
          </a:p>
          <a:p>
            <a:pPr lvl="0"/>
            <a:endParaRPr lang="en-US" sz="6400" dirty="0"/>
          </a:p>
          <a:p>
            <a:pPr lvl="0"/>
            <a:endParaRPr lang="en-US" sz="6400" dirty="0"/>
          </a:p>
          <a:p>
            <a:pPr marL="0" indent="0">
              <a:lnSpc>
                <a:spcPct val="120000"/>
              </a:lnSpc>
              <a:buNone/>
            </a:pPr>
            <a:r>
              <a:rPr lang="en-US" sz="6400" i="1" dirty="0"/>
              <a:t>“Many of our supervisory and management employees have been employed by us for many years and we promoted from within without any formal supervisory training. Participants really enjoyed engaging with peers from other organizations and learning about their experiences. Participants reported that they acquired tangible strategies and skills that they plan to implement into their daily routine all participants recommended that other supervisors and managers within our organization be provided the same training in the future.” </a:t>
            </a:r>
          </a:p>
          <a:p>
            <a:pPr marL="0" indent="0">
              <a:lnSpc>
                <a:spcPct val="120000"/>
              </a:lnSpc>
              <a:buNone/>
            </a:pPr>
            <a:r>
              <a:rPr lang="en-US" sz="6400" i="1" dirty="0"/>
              <a:t>~K. Biehler </a:t>
            </a:r>
            <a:r>
              <a:rPr lang="en-US" sz="6400" i="1" dirty="0" err="1"/>
              <a:t>OrthoNY</a:t>
            </a:r>
            <a:endParaRPr lang="en-US" sz="6400" dirty="0"/>
          </a:p>
          <a:p>
            <a:pPr marL="0" indent="0">
              <a:buNone/>
            </a:pPr>
            <a:endParaRPr lang="en-US" sz="2400" dirty="0"/>
          </a:p>
          <a:p>
            <a:endParaRPr lang="en-US" dirty="0"/>
          </a:p>
        </p:txBody>
      </p:sp>
      <p:sp>
        <p:nvSpPr>
          <p:cNvPr id="5" name="Content Placeholder 2">
            <a:extLst>
              <a:ext uri="{FF2B5EF4-FFF2-40B4-BE49-F238E27FC236}">
                <a16:creationId xmlns:a16="http://schemas.microsoft.com/office/drawing/2014/main" id="{905FAD1C-4BAC-4973-9F56-583F8A295654}"/>
              </a:ext>
            </a:extLst>
          </p:cNvPr>
          <p:cNvSpPr txBox="1">
            <a:spLocks/>
          </p:cNvSpPr>
          <p:nvPr/>
        </p:nvSpPr>
        <p:spPr>
          <a:xfrm>
            <a:off x="6625780" y="2591619"/>
            <a:ext cx="4756218" cy="3636511"/>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endParaRPr lang="en-US" dirty="0"/>
          </a:p>
        </p:txBody>
      </p:sp>
      <p:pic>
        <p:nvPicPr>
          <p:cNvPr id="4" name="Picture 3">
            <a:extLst>
              <a:ext uri="{FF2B5EF4-FFF2-40B4-BE49-F238E27FC236}">
                <a16:creationId xmlns:a16="http://schemas.microsoft.com/office/drawing/2014/main" id="{0625A673-BAD1-42A4-A50D-662071E16D27}"/>
              </a:ext>
            </a:extLst>
          </p:cNvPr>
          <p:cNvPicPr>
            <a:picLocks noChangeAspect="1"/>
          </p:cNvPicPr>
          <p:nvPr/>
        </p:nvPicPr>
        <p:blipFill>
          <a:blip r:embed="rId2"/>
          <a:stretch>
            <a:fillRect/>
          </a:stretch>
        </p:blipFill>
        <p:spPr>
          <a:xfrm>
            <a:off x="8045723" y="447188"/>
            <a:ext cx="3336275" cy="4381744"/>
          </a:xfrm>
          <a:prstGeom prst="rect">
            <a:avLst/>
          </a:prstGeom>
        </p:spPr>
      </p:pic>
    </p:spTree>
    <p:extLst>
      <p:ext uri="{BB962C8B-B14F-4D97-AF65-F5344CB8AC3E}">
        <p14:creationId xmlns:p14="http://schemas.microsoft.com/office/powerpoint/2010/main" val="3828785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072AE-B21A-4C58-8C53-F636B1239BF3}"/>
              </a:ext>
            </a:extLst>
          </p:cNvPr>
          <p:cNvSpPr>
            <a:spLocks noGrp="1"/>
          </p:cNvSpPr>
          <p:nvPr>
            <p:ph type="title"/>
          </p:nvPr>
        </p:nvSpPr>
        <p:spPr/>
        <p:txBody>
          <a:bodyPr/>
          <a:lstStyle/>
          <a:p>
            <a:r>
              <a:rPr lang="en-US" dirty="0"/>
              <a:t>Outcome Evaluation: </a:t>
            </a:r>
            <a:br>
              <a:rPr lang="en-US" dirty="0"/>
            </a:br>
            <a:r>
              <a:rPr lang="en-US" dirty="0"/>
              <a:t>Diversity, Equity &amp; Inclusion</a:t>
            </a:r>
          </a:p>
        </p:txBody>
      </p:sp>
      <p:sp>
        <p:nvSpPr>
          <p:cNvPr id="3" name="Content Placeholder 2">
            <a:extLst>
              <a:ext uri="{FF2B5EF4-FFF2-40B4-BE49-F238E27FC236}">
                <a16:creationId xmlns:a16="http://schemas.microsoft.com/office/drawing/2014/main" id="{897394EE-9B17-4343-9F75-962E22EBB9B5}"/>
              </a:ext>
            </a:extLst>
          </p:cNvPr>
          <p:cNvSpPr>
            <a:spLocks noGrp="1"/>
          </p:cNvSpPr>
          <p:nvPr>
            <p:ph idx="1"/>
          </p:nvPr>
        </p:nvSpPr>
        <p:spPr>
          <a:xfrm>
            <a:off x="529780" y="2488380"/>
            <a:ext cx="10748979" cy="4266381"/>
          </a:xfrm>
        </p:spPr>
        <p:txBody>
          <a:bodyPr>
            <a:normAutofit fontScale="85000" lnSpcReduction="20000"/>
          </a:bodyPr>
          <a:lstStyle/>
          <a:p>
            <a:pPr marL="0" indent="0">
              <a:buNone/>
            </a:pPr>
            <a:r>
              <a:rPr lang="en-US" sz="2400" b="1" u="sng" dirty="0"/>
              <a:t>Successes:</a:t>
            </a:r>
          </a:p>
          <a:p>
            <a:endParaRPr lang="en-US" sz="1900" b="1" dirty="0"/>
          </a:p>
          <a:p>
            <a:pPr marL="0" indent="0">
              <a:buNone/>
            </a:pPr>
            <a:r>
              <a:rPr lang="en-US" sz="1900" b="1" dirty="0"/>
              <a:t>3 hour Diversity Equity and Inclusion training</a:t>
            </a:r>
            <a:endParaRPr lang="en-US" sz="1900" dirty="0"/>
          </a:p>
          <a:p>
            <a:pPr marL="0" indent="0">
              <a:buNone/>
            </a:pPr>
            <a:r>
              <a:rPr lang="en-US" sz="1900" dirty="0"/>
              <a:t>3 employers participated sending 17 employees</a:t>
            </a:r>
          </a:p>
          <a:p>
            <a:pPr lvl="0"/>
            <a:r>
              <a:rPr lang="en-US" sz="1900" dirty="0"/>
              <a:t>increased communication/teambuilding</a:t>
            </a:r>
          </a:p>
          <a:p>
            <a:pPr lvl="0"/>
            <a:r>
              <a:rPr lang="en-US" sz="1900" dirty="0"/>
              <a:t>improved company culture</a:t>
            </a:r>
          </a:p>
          <a:p>
            <a:pPr lvl="0"/>
            <a:r>
              <a:rPr lang="en-US" sz="1900" dirty="0"/>
              <a:t>increased quality and employee confidence</a:t>
            </a:r>
          </a:p>
          <a:p>
            <a:pPr marL="0" indent="0">
              <a:buNone/>
            </a:pPr>
            <a:endParaRPr lang="en-US" sz="1900" i="1" dirty="0"/>
          </a:p>
          <a:p>
            <a:pPr marL="0" indent="0">
              <a:buNone/>
            </a:pPr>
            <a:endParaRPr lang="en-US" sz="1900" i="1" dirty="0"/>
          </a:p>
          <a:p>
            <a:pPr marL="0" indent="0">
              <a:lnSpc>
                <a:spcPct val="160000"/>
              </a:lnSpc>
              <a:buNone/>
            </a:pPr>
            <a:r>
              <a:rPr lang="en-US" sz="1900" i="1" dirty="0"/>
              <a:t>“This program offered a concrete and understandable overview of DEI. It provided a useful “roadmap” to continue to develop our DEI goals and initiatives.”</a:t>
            </a:r>
          </a:p>
          <a:p>
            <a:pPr marL="0" indent="0">
              <a:lnSpc>
                <a:spcPct val="160000"/>
              </a:lnSpc>
              <a:buNone/>
            </a:pPr>
            <a:r>
              <a:rPr lang="en-US" sz="1900" i="1" dirty="0"/>
              <a:t>~J. Canale Schenectady County ARC</a:t>
            </a:r>
            <a:endParaRPr lang="en-US" sz="1900" dirty="0"/>
          </a:p>
          <a:p>
            <a:pPr marL="0" indent="0">
              <a:buNone/>
            </a:pPr>
            <a:endParaRPr lang="en-US" sz="2400" dirty="0"/>
          </a:p>
          <a:p>
            <a:endParaRPr lang="en-US" dirty="0"/>
          </a:p>
        </p:txBody>
      </p:sp>
      <p:sp>
        <p:nvSpPr>
          <p:cNvPr id="5" name="Content Placeholder 2">
            <a:extLst>
              <a:ext uri="{FF2B5EF4-FFF2-40B4-BE49-F238E27FC236}">
                <a16:creationId xmlns:a16="http://schemas.microsoft.com/office/drawing/2014/main" id="{905FAD1C-4BAC-4973-9F56-583F8A295654}"/>
              </a:ext>
            </a:extLst>
          </p:cNvPr>
          <p:cNvSpPr txBox="1">
            <a:spLocks/>
          </p:cNvSpPr>
          <p:nvPr/>
        </p:nvSpPr>
        <p:spPr>
          <a:xfrm>
            <a:off x="6625780" y="2591619"/>
            <a:ext cx="4756218" cy="3636511"/>
          </a:xfrm>
          <a:prstGeom prst="rect">
            <a:avLst/>
          </a:prstGeom>
          <a:effectLst>
            <a:outerShdw blurRad="50800" dir="14400000">
              <a:srgbClr val="000000">
                <a:alpha val="40000"/>
              </a:srgbClr>
            </a:outerShdw>
          </a:effectLst>
        </p:spPr>
        <p:txBody>
          <a:bodyPr vert="horz" lIns="91440" tIns="45720" rIns="91440" bIns="45720" rtlCol="0" anchor="ctr">
            <a:normAutofit/>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endParaRPr lang="en-US" dirty="0"/>
          </a:p>
        </p:txBody>
      </p:sp>
      <p:pic>
        <p:nvPicPr>
          <p:cNvPr id="4" name="Picture 3">
            <a:extLst>
              <a:ext uri="{FF2B5EF4-FFF2-40B4-BE49-F238E27FC236}">
                <a16:creationId xmlns:a16="http://schemas.microsoft.com/office/drawing/2014/main" id="{83796A8F-6234-4A94-BC2E-925A20A57F6E}"/>
              </a:ext>
            </a:extLst>
          </p:cNvPr>
          <p:cNvPicPr>
            <a:picLocks noChangeAspect="1"/>
          </p:cNvPicPr>
          <p:nvPr/>
        </p:nvPicPr>
        <p:blipFill>
          <a:blip r:embed="rId2"/>
          <a:stretch>
            <a:fillRect/>
          </a:stretch>
        </p:blipFill>
        <p:spPr>
          <a:xfrm>
            <a:off x="8026813" y="216211"/>
            <a:ext cx="3635407" cy="4750816"/>
          </a:xfrm>
          <a:prstGeom prst="rect">
            <a:avLst/>
          </a:prstGeom>
        </p:spPr>
      </p:pic>
    </p:spTree>
    <p:extLst>
      <p:ext uri="{BB962C8B-B14F-4D97-AF65-F5344CB8AC3E}">
        <p14:creationId xmlns:p14="http://schemas.microsoft.com/office/powerpoint/2010/main" val="2954672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072AE-B21A-4C58-8C53-F636B1239BF3}"/>
              </a:ext>
            </a:extLst>
          </p:cNvPr>
          <p:cNvSpPr>
            <a:spLocks noGrp="1"/>
          </p:cNvSpPr>
          <p:nvPr>
            <p:ph type="title"/>
          </p:nvPr>
        </p:nvSpPr>
        <p:spPr/>
        <p:txBody>
          <a:bodyPr/>
          <a:lstStyle/>
          <a:p>
            <a:r>
              <a:rPr lang="en-US" dirty="0"/>
              <a:t>Challenges &amp; Lessons Learned</a:t>
            </a:r>
          </a:p>
        </p:txBody>
      </p:sp>
      <p:sp>
        <p:nvSpPr>
          <p:cNvPr id="3" name="Content Placeholder 2">
            <a:extLst>
              <a:ext uri="{FF2B5EF4-FFF2-40B4-BE49-F238E27FC236}">
                <a16:creationId xmlns:a16="http://schemas.microsoft.com/office/drawing/2014/main" id="{897394EE-9B17-4343-9F75-962E22EBB9B5}"/>
              </a:ext>
            </a:extLst>
          </p:cNvPr>
          <p:cNvSpPr>
            <a:spLocks noGrp="1"/>
          </p:cNvSpPr>
          <p:nvPr>
            <p:ph idx="1"/>
          </p:nvPr>
        </p:nvSpPr>
        <p:spPr>
          <a:xfrm>
            <a:off x="810000" y="2591619"/>
            <a:ext cx="4493520" cy="3636511"/>
          </a:xfrm>
        </p:spPr>
        <p:txBody>
          <a:bodyPr>
            <a:normAutofit fontScale="92500" lnSpcReduction="10000"/>
          </a:bodyPr>
          <a:lstStyle/>
          <a:p>
            <a:pPr marL="0" indent="0">
              <a:buNone/>
            </a:pPr>
            <a:r>
              <a:rPr lang="en-US" sz="2400" b="1" u="sng" dirty="0"/>
              <a:t>Challenges:</a:t>
            </a:r>
          </a:p>
          <a:p>
            <a:r>
              <a:rPr lang="en-US" sz="2400" dirty="0"/>
              <a:t>Tight timeframe to offer trainings within grant framework</a:t>
            </a:r>
          </a:p>
          <a:p>
            <a:r>
              <a:rPr lang="en-US" sz="2400" dirty="0"/>
              <a:t>Employers over-promised on # of employees they would register</a:t>
            </a:r>
          </a:p>
          <a:p>
            <a:r>
              <a:rPr lang="en-US" sz="2400" dirty="0"/>
              <a:t>Grant income was based on per student reimbursement model</a:t>
            </a:r>
          </a:p>
          <a:p>
            <a:endParaRPr lang="en-US" dirty="0"/>
          </a:p>
        </p:txBody>
      </p:sp>
      <p:sp>
        <p:nvSpPr>
          <p:cNvPr id="5" name="Content Placeholder 2">
            <a:extLst>
              <a:ext uri="{FF2B5EF4-FFF2-40B4-BE49-F238E27FC236}">
                <a16:creationId xmlns:a16="http://schemas.microsoft.com/office/drawing/2014/main" id="{905FAD1C-4BAC-4973-9F56-583F8A295654}"/>
              </a:ext>
            </a:extLst>
          </p:cNvPr>
          <p:cNvSpPr txBox="1">
            <a:spLocks/>
          </p:cNvSpPr>
          <p:nvPr/>
        </p:nvSpPr>
        <p:spPr>
          <a:xfrm>
            <a:off x="6389806" y="2591619"/>
            <a:ext cx="4756218" cy="3636511"/>
          </a:xfrm>
          <a:prstGeom prst="rect">
            <a:avLst/>
          </a:prstGeom>
          <a:effectLst>
            <a:outerShdw blurRad="50800" dir="14400000">
              <a:srgbClr val="000000">
                <a:alpha val="40000"/>
              </a:srgbClr>
            </a:outerShdw>
          </a:effectLst>
        </p:spPr>
        <p:txBody>
          <a:bodyPr vert="horz" lIns="91440" tIns="45720" rIns="91440" bIns="45720" rtlCol="0" anchor="ctr">
            <a:normAutofit fontScale="92500" lnSpcReduction="10000"/>
          </a:bodyPr>
          <a:lst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a:lstStyle>
          <a:p>
            <a:pPr marL="0" indent="0">
              <a:buNone/>
            </a:pPr>
            <a:r>
              <a:rPr lang="en-US" sz="2400" b="1" u="sng" dirty="0"/>
              <a:t>Lessons Learned:</a:t>
            </a:r>
          </a:p>
          <a:p>
            <a:r>
              <a:rPr lang="en-US" sz="2400" dirty="0"/>
              <a:t>Offer training at multiple times throughout the year</a:t>
            </a:r>
          </a:p>
          <a:p>
            <a:r>
              <a:rPr lang="en-US" sz="2400" dirty="0"/>
              <a:t>Don’t use employer’s maximum number of employees for budget development</a:t>
            </a:r>
          </a:p>
          <a:p>
            <a:r>
              <a:rPr lang="en-US" sz="2400" dirty="0"/>
              <a:t>Structure grant reimbursement on training sessions offered rather than # of students</a:t>
            </a:r>
          </a:p>
          <a:p>
            <a:endParaRPr lang="en-US" dirty="0"/>
          </a:p>
        </p:txBody>
      </p:sp>
    </p:spTree>
    <p:extLst>
      <p:ext uri="{BB962C8B-B14F-4D97-AF65-F5344CB8AC3E}">
        <p14:creationId xmlns:p14="http://schemas.microsoft.com/office/powerpoint/2010/main" val="332047806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docProps/app.xml><?xml version="1.0" encoding="utf-8"?>
<Properties xmlns="http://schemas.openxmlformats.org/officeDocument/2006/extended-properties" xmlns:vt="http://schemas.openxmlformats.org/officeDocument/2006/docPropsVTypes">
  <TotalTime>552</TotalTime>
  <Words>1076</Words>
  <Application>Microsoft Office PowerPoint</Application>
  <PresentationFormat>Widescreen</PresentationFormat>
  <Paragraphs>123</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Century Gothic</vt:lpstr>
      <vt:lpstr>Wingdings 2</vt:lpstr>
      <vt:lpstr>Quotable</vt:lpstr>
      <vt:lpstr>Sector Neutral Concepts in Customer Service/Leadership Training Partnership project</vt:lpstr>
      <vt:lpstr>Partnering with Community Organizations  and Employers</vt:lpstr>
      <vt:lpstr>Collaboration not Duplication</vt:lpstr>
      <vt:lpstr>WDI CFA Grant Application</vt:lpstr>
      <vt:lpstr>Training Management</vt:lpstr>
      <vt:lpstr>Outcome Evaluation:  Customer Service</vt:lpstr>
      <vt:lpstr>Outcome Evaluation:  Supervisory Leadership</vt:lpstr>
      <vt:lpstr>Outcome Evaluation:  Diversity, Equity &amp; Inclusion</vt:lpstr>
      <vt:lpstr>Challenges &amp; Lessons Learned</vt:lpstr>
      <vt:lpstr>Future Offerings &amp; Sustainability</vt:lpstr>
      <vt:lpstr>Next Steps: How can this work be best capitalized upon to grow partnerships in your region?</vt:lpstr>
      <vt:lpstr> Training Development Process: Let’s Talk About it</vt:lpstr>
      <vt:lpstr> Training Development Process: Let’s Talk About it</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A Kraines</dc:creator>
  <cp:lastModifiedBy>Bartkovich, Lori (Financial Aid)</cp:lastModifiedBy>
  <cp:revision>29</cp:revision>
  <dcterms:created xsi:type="dcterms:W3CDTF">2022-10-10T19:42:30Z</dcterms:created>
  <dcterms:modified xsi:type="dcterms:W3CDTF">2022-11-22T18:43:27Z</dcterms:modified>
</cp:coreProperties>
</file>