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8288000" cy="10287000"/>
  <p:notesSz cx="6954838" cy="9239250"/>
  <p:embeddedFontLst>
    <p:embeddedFont>
      <p:font typeface="League Gothic" panose="020B0604020202020204" charset="0"/>
      <p:regular r:id="rId31"/>
    </p:embeddedFont>
    <p:embeddedFont>
      <p:font typeface="Open Sans Bold" panose="020B0604020202020204" charset="0"/>
      <p:regular r:id="rId32"/>
    </p:embeddedFont>
    <p:embeddedFont>
      <p:font typeface="Canva Sans Bold" panose="020B0604020202020204" charset="0"/>
      <p:regular r:id="rId33"/>
    </p:embeddedFont>
    <p:embeddedFont>
      <p:font typeface="Canva Sans" panose="020B0604020202020204" charset="0"/>
      <p:regular r:id="rId34"/>
    </p:embeddedFont>
    <p:embeddedFont>
      <p:font typeface="League Spartan" panose="020B0604020202020204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Open Sans" panose="020B060402020202020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40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9466" y="0"/>
            <a:ext cx="3013763" cy="463567"/>
          </a:xfrm>
          <a:prstGeom prst="rect">
            <a:avLst/>
          </a:prstGeom>
        </p:spPr>
        <p:txBody>
          <a:bodyPr vert="horz" lIns="92537" tIns="46269" rIns="92537" bIns="46269" rtlCol="0"/>
          <a:lstStyle>
            <a:lvl1pPr algn="r">
              <a:defRPr sz="1200"/>
            </a:lvl1pPr>
          </a:lstStyle>
          <a:p>
            <a:fld id="{0DDC307A-913E-4B62-A842-80786771AF5B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9466" y="8775684"/>
            <a:ext cx="3013763" cy="463566"/>
          </a:xfrm>
          <a:prstGeom prst="rect">
            <a:avLst/>
          </a:prstGeom>
        </p:spPr>
        <p:txBody>
          <a:bodyPr vert="horz" lIns="92537" tIns="46269" rIns="92537" bIns="46269" rtlCol="0" anchor="b"/>
          <a:lstStyle>
            <a:lvl1pPr algn="r">
              <a:defRPr sz="1200"/>
            </a:lvl1pPr>
          </a:lstStyle>
          <a:p>
            <a:fld id="{8CD66A6D-9651-4256-859B-B838A5785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23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1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40.svg"/><Relationship Id="rId2" Type="http://schemas.openxmlformats.org/officeDocument/2006/relationships/hyperlink" Target="https://www.linkedin.com/pulse/healthcare-employee-training-programs-empower-your-dsps-grow-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3.sv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sv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sv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51.sv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8.png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03897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975932" y="2554709"/>
            <a:ext cx="6534491" cy="5511342"/>
            <a:chOff x="0" y="0"/>
            <a:chExt cx="1721018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678705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08783" y="94477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3393797" y="9447772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402618" y="2220949"/>
            <a:ext cx="6709253" cy="5845101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9728005" y="2520315"/>
            <a:ext cx="6058479" cy="5246370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l="-39969" r="-39969"/>
              </a:stretch>
            </a:blipFill>
          </p:spPr>
        </p:sp>
      </p:grpSp>
      <p:sp>
        <p:nvSpPr>
          <p:cNvPr id="30" name="AutoShape 30"/>
          <p:cNvSpPr/>
          <p:nvPr/>
        </p:nvSpPr>
        <p:spPr>
          <a:xfrm rot="-3668934">
            <a:off x="15043627" y="6561403"/>
            <a:ext cx="3490620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1" name="AutoShape 31"/>
          <p:cNvSpPr/>
          <p:nvPr/>
        </p:nvSpPr>
        <p:spPr>
          <a:xfrm rot="-7186693">
            <a:off x="15148985" y="3639560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2" name="TextBox 32"/>
          <p:cNvSpPr txBox="1"/>
          <p:nvPr/>
        </p:nvSpPr>
        <p:spPr>
          <a:xfrm>
            <a:off x="411196" y="1331528"/>
            <a:ext cx="8330776" cy="38119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827"/>
              </a:lnSpc>
            </a:pPr>
            <a:r>
              <a:rPr lang="en-US" sz="9827">
                <a:solidFill>
                  <a:srgbClr val="000000"/>
                </a:solidFill>
                <a:latin typeface="League Gothic"/>
              </a:rPr>
              <a:t>Providing Solutions to Your Community's Healthcare Job Demand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411196" y="7575775"/>
            <a:ext cx="5497081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4"/>
              </a:lnSpc>
            </a:pPr>
            <a:r>
              <a:rPr lang="en-US" sz="2499">
                <a:solidFill>
                  <a:srgbClr val="606060"/>
                </a:solidFill>
                <a:latin typeface="Canva Sans"/>
              </a:rPr>
              <a:t>Amber Cloke, Program Coordinator</a:t>
            </a:r>
          </a:p>
          <a:p>
            <a:pPr>
              <a:lnSpc>
                <a:spcPts val="2124"/>
              </a:lnSpc>
            </a:pPr>
            <a:r>
              <a:rPr lang="en-US" sz="2499">
                <a:solidFill>
                  <a:srgbClr val="CB2026"/>
                </a:solidFill>
                <a:latin typeface="Canva Sans Bold"/>
              </a:rPr>
              <a:t>SUNY Corning Community College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411196" y="8521646"/>
            <a:ext cx="8425572" cy="57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4"/>
              </a:lnSpc>
            </a:pPr>
            <a:r>
              <a:rPr lang="en-US" sz="2499">
                <a:solidFill>
                  <a:srgbClr val="606060"/>
                </a:solidFill>
                <a:latin typeface="Canva Sans"/>
              </a:rPr>
              <a:t>Lori Mendicino, Academic Partner Account Executive</a:t>
            </a:r>
          </a:p>
          <a:p>
            <a:pPr>
              <a:lnSpc>
                <a:spcPts val="2124"/>
              </a:lnSpc>
            </a:pPr>
            <a:r>
              <a:rPr lang="en-US" sz="2499">
                <a:solidFill>
                  <a:srgbClr val="1A9C97"/>
                </a:solidFill>
                <a:latin typeface="Canva Sans Bold"/>
              </a:rPr>
              <a:t>CareerStep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11196" y="6845525"/>
            <a:ext cx="5497081" cy="31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24"/>
              </a:lnSpc>
            </a:pPr>
            <a:r>
              <a:rPr lang="en-US" sz="2499">
                <a:solidFill>
                  <a:srgbClr val="000000"/>
                </a:solidFill>
                <a:latin typeface="Canva Sans Bold"/>
              </a:rPr>
              <a:t>Presented By: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0593203" y="2220949"/>
            <a:ext cx="6709253" cy="5845101"/>
            <a:chOff x="0" y="0"/>
            <a:chExt cx="6350000" cy="5532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369337" y="2166026"/>
            <a:ext cx="5156985" cy="5954948"/>
            <a:chOff x="0" y="0"/>
            <a:chExt cx="54991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32999" r="-40319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028700" y="1160896"/>
            <a:ext cx="7525249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8499">
                <a:solidFill>
                  <a:srgbClr val="000000"/>
                </a:solidFill>
                <a:latin typeface="League Gothic"/>
              </a:rPr>
              <a:t>Pharmacy Technician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4323" y="3112459"/>
            <a:ext cx="7227208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LEARNER SELECTS ONE OF THE FOLLOWING NATIONAL CERTIFICATION EXAMS: 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3845884"/>
            <a:ext cx="8894535" cy="94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Pharmacy Technician Certification Board Exam (PTCE)</a:t>
            </a:r>
          </a:p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Exam for the Certification of Pharmacy Technicians (ExCPT)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82435" y="2251751"/>
            <a:ext cx="334120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League Gothic"/>
              </a:rPr>
              <a:t>WITH EXTERNSHIP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34323" y="5118316"/>
            <a:ext cx="7227208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DIFFERENCE BETWEEN PTCB &amp; ExCPT: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5518366"/>
            <a:ext cx="8894535" cy="1442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The ExCPT (NHA) exam features 100 questions</a:t>
            </a:r>
          </a:p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The PTCB (PTCE) exam includes 90 questions over a 2-hour period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492450" y="1148088"/>
            <a:ext cx="2734489" cy="993988"/>
            <a:chOff x="0" y="0"/>
            <a:chExt cx="1591741" cy="57859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91741" cy="578599"/>
            </a:xfrm>
            <a:custGeom>
              <a:avLst/>
              <a:gdLst/>
              <a:ahLst/>
              <a:cxnLst/>
              <a:rect l="l" t="t" r="r" b="b"/>
              <a:pathLst>
                <a:path w="1591741" h="578599">
                  <a:moveTo>
                    <a:pt x="1591741" y="289299"/>
                  </a:moveTo>
                  <a:lnTo>
                    <a:pt x="1388541" y="578599"/>
                  </a:lnTo>
                  <a:lnTo>
                    <a:pt x="203200" y="578599"/>
                  </a:lnTo>
                  <a:lnTo>
                    <a:pt x="0" y="289299"/>
                  </a:lnTo>
                  <a:lnTo>
                    <a:pt x="203200" y="0"/>
                  </a:lnTo>
                  <a:lnTo>
                    <a:pt x="1388541" y="0"/>
                  </a:lnTo>
                  <a:lnTo>
                    <a:pt x="1591741" y="289299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492450" y="1242527"/>
            <a:ext cx="273448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NY OPENINGS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61531" y="1617178"/>
            <a:ext cx="139632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2,297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1013394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1512115" y="2220949"/>
            <a:ext cx="6709253" cy="5845101"/>
            <a:chOff x="0" y="0"/>
            <a:chExt cx="6350000" cy="5532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2288249" y="2166026"/>
            <a:ext cx="5156985" cy="5954948"/>
            <a:chOff x="0" y="0"/>
            <a:chExt cx="54991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73318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730659" y="2359220"/>
            <a:ext cx="7525249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8499">
                <a:solidFill>
                  <a:srgbClr val="000000"/>
                </a:solidFill>
                <a:latin typeface="League Gothic"/>
              </a:rPr>
              <a:t>Phlebotomy Technician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697824" y="3646343"/>
            <a:ext cx="8894535" cy="45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Certified Phlebotomy Technician (CPT)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0659" y="5107479"/>
            <a:ext cx="7525249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8499">
                <a:solidFill>
                  <a:srgbClr val="000000"/>
                </a:solidFill>
                <a:latin typeface="League Gothic"/>
              </a:rPr>
              <a:t>Mental Health Technician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879679" y="6131861"/>
            <a:ext cx="7227208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2 NATIONAL CERTIFICATION EXAMS: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879679" y="6455711"/>
            <a:ext cx="8894535" cy="946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Mental Health Technician (AHT)</a:t>
            </a:r>
          </a:p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Certified Electronic Health Records Specialist (CEHRS)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879679" y="3322830"/>
            <a:ext cx="7227208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WITH EXTERNSHIP</a:t>
            </a:r>
          </a:p>
        </p:txBody>
      </p:sp>
      <p:grpSp>
        <p:nvGrpSpPr>
          <p:cNvPr id="34" name="Group 34"/>
          <p:cNvGrpSpPr/>
          <p:nvPr/>
        </p:nvGrpSpPr>
        <p:grpSpPr>
          <a:xfrm>
            <a:off x="7776755" y="2433280"/>
            <a:ext cx="2734489" cy="993988"/>
            <a:chOff x="0" y="0"/>
            <a:chExt cx="1591741" cy="57859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591741" cy="578599"/>
            </a:xfrm>
            <a:custGeom>
              <a:avLst/>
              <a:gdLst/>
              <a:ahLst/>
              <a:cxnLst/>
              <a:rect l="l" t="t" r="r" b="b"/>
              <a:pathLst>
                <a:path w="1591741" h="578599">
                  <a:moveTo>
                    <a:pt x="1591741" y="289299"/>
                  </a:moveTo>
                  <a:lnTo>
                    <a:pt x="1388541" y="578599"/>
                  </a:lnTo>
                  <a:lnTo>
                    <a:pt x="203200" y="578599"/>
                  </a:lnTo>
                  <a:lnTo>
                    <a:pt x="0" y="289299"/>
                  </a:lnTo>
                  <a:lnTo>
                    <a:pt x="203200" y="0"/>
                  </a:lnTo>
                  <a:lnTo>
                    <a:pt x="1388541" y="0"/>
                  </a:lnTo>
                  <a:lnTo>
                    <a:pt x="1591741" y="289299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776755" y="2557655"/>
            <a:ext cx="273448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NY OPENINGS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377886" y="2882649"/>
            <a:ext cx="139632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657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8377886" y="5137872"/>
            <a:ext cx="2734489" cy="993988"/>
            <a:chOff x="0" y="0"/>
            <a:chExt cx="1591741" cy="578599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1591741" cy="578599"/>
            </a:xfrm>
            <a:custGeom>
              <a:avLst/>
              <a:gdLst/>
              <a:ahLst/>
              <a:cxnLst/>
              <a:rect l="l" t="t" r="r" b="b"/>
              <a:pathLst>
                <a:path w="1591741" h="578599">
                  <a:moveTo>
                    <a:pt x="1591741" y="289299"/>
                  </a:moveTo>
                  <a:lnTo>
                    <a:pt x="1388541" y="578599"/>
                  </a:lnTo>
                  <a:lnTo>
                    <a:pt x="203200" y="578599"/>
                  </a:lnTo>
                  <a:lnTo>
                    <a:pt x="0" y="289299"/>
                  </a:lnTo>
                  <a:lnTo>
                    <a:pt x="203200" y="0"/>
                  </a:lnTo>
                  <a:lnTo>
                    <a:pt x="1388541" y="0"/>
                  </a:lnTo>
                  <a:lnTo>
                    <a:pt x="1591741" y="289299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2" name="TextBox 42"/>
          <p:cNvSpPr txBox="1"/>
          <p:nvPr/>
        </p:nvSpPr>
        <p:spPr>
          <a:xfrm>
            <a:off x="8406969" y="5212591"/>
            <a:ext cx="273448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NY OPENINGS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046966" y="5587241"/>
            <a:ext cx="139632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764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60950" y="855676"/>
            <a:ext cx="18809900" cy="7436733"/>
            <a:chOff x="0" y="0"/>
            <a:chExt cx="4954048" cy="195864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4048" cy="1958646"/>
            </a:xfrm>
            <a:custGeom>
              <a:avLst/>
              <a:gdLst/>
              <a:ahLst/>
              <a:cxnLst/>
              <a:rect l="l" t="t" r="r" b="b"/>
              <a:pathLst>
                <a:path w="4954048" h="1958646">
                  <a:moveTo>
                    <a:pt x="0" y="0"/>
                  </a:moveTo>
                  <a:lnTo>
                    <a:pt x="4954048" y="0"/>
                  </a:lnTo>
                  <a:lnTo>
                    <a:pt x="4954048" y="1958646"/>
                  </a:lnTo>
                  <a:lnTo>
                    <a:pt x="0" y="1958646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38975" y="9447772"/>
            <a:ext cx="4393457" cy="839228"/>
            <a:chOff x="0" y="0"/>
            <a:chExt cx="1157124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78202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88612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rcRect l="2267" t="13694"/>
          <a:stretch>
            <a:fillRect/>
          </a:stretch>
        </p:blipFill>
        <p:spPr>
          <a:xfrm>
            <a:off x="8246937" y="2193053"/>
            <a:ext cx="9751650" cy="4761978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9139238" y="4219575"/>
            <a:ext cx="9525" cy="160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endParaRPr/>
          </a:p>
        </p:txBody>
      </p:sp>
      <p:sp>
        <p:nvSpPr>
          <p:cNvPr id="16" name="TextBox 16"/>
          <p:cNvSpPr txBox="1"/>
          <p:nvPr/>
        </p:nvSpPr>
        <p:spPr>
          <a:xfrm>
            <a:off x="1610410" y="1943100"/>
            <a:ext cx="5142625" cy="5200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9999" spc="919">
                <a:solidFill>
                  <a:srgbClr val="FFFFFF"/>
                </a:solidFill>
                <a:latin typeface="League Gothic"/>
              </a:rPr>
              <a:t>THE LEARNER JOURNEY OVERVIEW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C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21488" y="2239633"/>
            <a:ext cx="3379046" cy="2903867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521488" y="5102211"/>
            <a:ext cx="3379046" cy="2903867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3691566"/>
            <a:ext cx="3379046" cy="2903867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318445" y="3940566"/>
            <a:ext cx="2799556" cy="2405868"/>
            <a:chOff x="0" y="0"/>
            <a:chExt cx="812800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811233" y="2488632"/>
            <a:ext cx="2799556" cy="2405868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3811233" y="5392500"/>
            <a:ext cx="2799556" cy="2405868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991123" y="3691566"/>
            <a:ext cx="3379046" cy="2903867"/>
            <a:chOff x="0" y="0"/>
            <a:chExt cx="812800" cy="6985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345916" y="3940566"/>
            <a:ext cx="2799556" cy="2405868"/>
            <a:chOff x="0" y="0"/>
            <a:chExt cx="812800" cy="698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372979" y="-315699"/>
            <a:ext cx="10686704" cy="10918398"/>
            <a:chOff x="0" y="0"/>
            <a:chExt cx="878585" cy="897633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 rot="-7193308">
            <a:off x="8290367" y="7750981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AutoShape 30"/>
          <p:cNvSpPr/>
          <p:nvPr/>
        </p:nvSpPr>
        <p:spPr>
          <a:xfrm rot="-3598859">
            <a:off x="8296490" y="2369885"/>
            <a:ext cx="6297185" cy="0"/>
          </a:xfrm>
          <a:prstGeom prst="line">
            <a:avLst/>
          </a:prstGeom>
          <a:ln w="1619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1" name="Group 31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-891476" y="9446514"/>
            <a:ext cx="4393457" cy="839228"/>
            <a:chOff x="0" y="0"/>
            <a:chExt cx="1157124" cy="2210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2625702" y="9257042"/>
            <a:ext cx="2664422" cy="1218172"/>
            <a:chOff x="0" y="0"/>
            <a:chExt cx="483446" cy="2210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4236111" y="9257042"/>
            <a:ext cx="2664422" cy="1218172"/>
            <a:chOff x="0" y="0"/>
            <a:chExt cx="483446" cy="221031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2581390" y="5698478"/>
            <a:ext cx="5058045" cy="45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939598"/>
                </a:solidFill>
                <a:latin typeface="Open Sans Bold"/>
              </a:rPr>
              <a:t>ENROLLMENTS FOR FISCAL YEARS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2581390" y="3742677"/>
            <a:ext cx="4597075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League Gothic"/>
              </a:rPr>
              <a:t>PARTNERSHIP ENROLLMENTS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3811233" y="3405816"/>
            <a:ext cx="279955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2018-2019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280868" y="4816461"/>
            <a:ext cx="279955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2019-2020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3743669" y="6309684"/>
            <a:ext cx="279955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2020-2021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25924" y="4776226"/>
            <a:ext cx="279955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2021-2022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10593203" y="2220949"/>
            <a:ext cx="6709253" cy="5845101"/>
            <a:chOff x="0" y="0"/>
            <a:chExt cx="6350000" cy="5532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>
            <a:off x="11369337" y="2166026"/>
            <a:ext cx="5156985" cy="5954948"/>
            <a:chOff x="0" y="0"/>
            <a:chExt cx="5499100" cy="63500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36659" r="-36659"/>
              </a:stretch>
            </a:blipFill>
          </p:spPr>
        </p:sp>
      </p:grpSp>
      <p:sp>
        <p:nvSpPr>
          <p:cNvPr id="15" name="TextBox 15"/>
          <p:cNvSpPr txBox="1"/>
          <p:nvPr/>
        </p:nvSpPr>
        <p:spPr>
          <a:xfrm>
            <a:off x="518415" y="718898"/>
            <a:ext cx="7371824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League Gothic"/>
              </a:rPr>
              <a:t>SUNY Corning | CareerStep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437091" y="2118401"/>
            <a:ext cx="5534471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en Sans Bold"/>
              </a:rPr>
              <a:t>PARTNERSHIP ENROLLMENTS</a:t>
            </a:r>
          </a:p>
        </p:txBody>
      </p:sp>
      <p:sp>
        <p:nvSpPr>
          <p:cNvPr id="26" name="AutoShape 26"/>
          <p:cNvSpPr/>
          <p:nvPr/>
        </p:nvSpPr>
        <p:spPr>
          <a:xfrm>
            <a:off x="844959" y="1855548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2327604" y="2651801"/>
            <a:ext cx="3753445" cy="264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Open Sans Bold"/>
              </a:rPr>
              <a:t>(SUNY FISCAL YEAR: SEPT. 1 - AUG. 31)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8700" y="3594100"/>
            <a:ext cx="7720958" cy="436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Bold"/>
              </a:rPr>
              <a:t>October 2018 - August 2019: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  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2*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Bold"/>
              </a:rPr>
              <a:t>September 2019 - August 2020: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  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4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Bold"/>
              </a:rPr>
              <a:t>September 2020 - August 2021:</a:t>
            </a:r>
            <a:r>
              <a:rPr lang="en-US" sz="2499">
                <a:solidFill>
                  <a:srgbClr val="000000"/>
                </a:solidFill>
                <a:latin typeface="Open Sans"/>
              </a:rPr>
              <a:t>   </a:t>
            </a:r>
            <a:r>
              <a:rPr lang="en-US" sz="2499">
                <a:solidFill>
                  <a:srgbClr val="000000"/>
                </a:solidFill>
                <a:latin typeface="Open Sans Bold"/>
              </a:rPr>
              <a:t>17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 Bold"/>
              </a:rPr>
              <a:t>September 2021 - August 2022:  78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Open Sans Bold"/>
            </a:endParaRPr>
          </a:p>
          <a:p>
            <a:pPr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*Partnership began October 2018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844959" y="1855548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/>
          <p:nvPr/>
        </p:nvGrpSpPr>
        <p:grpSpPr>
          <a:xfrm>
            <a:off x="113709" y="3089078"/>
            <a:ext cx="7776530" cy="2207232"/>
            <a:chOff x="0" y="0"/>
            <a:chExt cx="2048139" cy="58132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048140" cy="581329"/>
            </a:xfrm>
            <a:custGeom>
              <a:avLst/>
              <a:gdLst/>
              <a:ahLst/>
              <a:cxnLst/>
              <a:rect l="l" t="t" r="r" b="b"/>
              <a:pathLst>
                <a:path w="2048140" h="581329">
                  <a:moveTo>
                    <a:pt x="1844940" y="0"/>
                  </a:moveTo>
                  <a:lnTo>
                    <a:pt x="203200" y="0"/>
                  </a:lnTo>
                  <a:lnTo>
                    <a:pt x="0" y="290664"/>
                  </a:lnTo>
                  <a:lnTo>
                    <a:pt x="203200" y="581329"/>
                  </a:lnTo>
                  <a:lnTo>
                    <a:pt x="1844940" y="581329"/>
                  </a:lnTo>
                  <a:lnTo>
                    <a:pt x="2048140" y="290664"/>
                  </a:lnTo>
                  <a:lnTo>
                    <a:pt x="184494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518415" y="718898"/>
            <a:ext cx="7371824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League Gothic"/>
              </a:rPr>
              <a:t>SUNY Corning | CareerStep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6105" y="2118401"/>
            <a:ext cx="6776442" cy="495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Open Sans Bold"/>
              </a:rPr>
              <a:t>TOTAL ENROLLMENTS BY PROGRAM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27969" y="3205839"/>
            <a:ext cx="6747589" cy="183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MEDICAL ASSISTANT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Medical Assistant w/ Externship (49)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Medical Assistant (31)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Medical Coding &amp; Billing for Outpatient Services (1)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Medical Coding &amp; Billing (1)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13709" y="5934485"/>
            <a:ext cx="7776530" cy="2207232"/>
            <a:chOff x="0" y="0"/>
            <a:chExt cx="2048139" cy="581329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2048140" cy="581329"/>
            </a:xfrm>
            <a:custGeom>
              <a:avLst/>
              <a:gdLst/>
              <a:ahLst/>
              <a:cxnLst/>
              <a:rect l="l" t="t" r="r" b="b"/>
              <a:pathLst>
                <a:path w="2048140" h="581329">
                  <a:moveTo>
                    <a:pt x="1844940" y="0"/>
                  </a:moveTo>
                  <a:lnTo>
                    <a:pt x="203200" y="0"/>
                  </a:lnTo>
                  <a:lnTo>
                    <a:pt x="0" y="290664"/>
                  </a:lnTo>
                  <a:lnTo>
                    <a:pt x="203200" y="581329"/>
                  </a:lnTo>
                  <a:lnTo>
                    <a:pt x="1844940" y="581329"/>
                  </a:lnTo>
                  <a:lnTo>
                    <a:pt x="2048140" y="290664"/>
                  </a:lnTo>
                  <a:lnTo>
                    <a:pt x="184494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27969" y="6429785"/>
            <a:ext cx="6148008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MENTAL HEALTH TECHNICIAN 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Behavioral &amp; Psychiatric Technician (1)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Mental Health Technician (1)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9069471" y="3045198"/>
            <a:ext cx="7776530" cy="2207232"/>
            <a:chOff x="0" y="0"/>
            <a:chExt cx="2048139" cy="581329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048140" cy="581329"/>
            </a:xfrm>
            <a:custGeom>
              <a:avLst/>
              <a:gdLst/>
              <a:ahLst/>
              <a:cxnLst/>
              <a:rect l="l" t="t" r="r" b="b"/>
              <a:pathLst>
                <a:path w="2048140" h="581329">
                  <a:moveTo>
                    <a:pt x="1844940" y="0"/>
                  </a:moveTo>
                  <a:lnTo>
                    <a:pt x="203200" y="0"/>
                  </a:lnTo>
                  <a:lnTo>
                    <a:pt x="0" y="290664"/>
                  </a:lnTo>
                  <a:lnTo>
                    <a:pt x="203200" y="581329"/>
                  </a:lnTo>
                  <a:lnTo>
                    <a:pt x="1844940" y="581329"/>
                  </a:lnTo>
                  <a:lnTo>
                    <a:pt x="2048140" y="290664"/>
                  </a:lnTo>
                  <a:lnTo>
                    <a:pt x="184494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9069471" y="5916719"/>
            <a:ext cx="7776530" cy="2207232"/>
            <a:chOff x="0" y="0"/>
            <a:chExt cx="2048139" cy="581329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2048140" cy="581329"/>
            </a:xfrm>
            <a:custGeom>
              <a:avLst/>
              <a:gdLst/>
              <a:ahLst/>
              <a:cxnLst/>
              <a:rect l="l" t="t" r="r" b="b"/>
              <a:pathLst>
                <a:path w="2048140" h="581329">
                  <a:moveTo>
                    <a:pt x="1844940" y="0"/>
                  </a:moveTo>
                  <a:lnTo>
                    <a:pt x="203200" y="0"/>
                  </a:lnTo>
                  <a:lnTo>
                    <a:pt x="0" y="290664"/>
                  </a:lnTo>
                  <a:lnTo>
                    <a:pt x="203200" y="581329"/>
                  </a:lnTo>
                  <a:lnTo>
                    <a:pt x="1844940" y="581329"/>
                  </a:lnTo>
                  <a:lnTo>
                    <a:pt x="2048140" y="290664"/>
                  </a:lnTo>
                  <a:lnTo>
                    <a:pt x="184494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52400" y="-38100"/>
              <a:ext cx="50800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0098412" y="3558264"/>
            <a:ext cx="6747589" cy="1485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PHARMACY TECHNICIAN 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Pharmacy Technician w/ Externship (3)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Pharmacy Technician (2)</a:t>
            </a:r>
          </a:p>
          <a:p>
            <a:pPr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Open Sans"/>
            </a:endParaRPr>
          </a:p>
        </p:txBody>
      </p:sp>
      <p:sp>
        <p:nvSpPr>
          <p:cNvPr id="38" name="TextBox 38"/>
          <p:cNvSpPr txBox="1"/>
          <p:nvPr/>
        </p:nvSpPr>
        <p:spPr>
          <a:xfrm>
            <a:off x="10098412" y="6429785"/>
            <a:ext cx="6747589" cy="1133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PHLEBOTOMY TECHNICIAN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Phlebotomy Technician (9)</a:t>
            </a:r>
          </a:p>
          <a:p>
            <a:pPr marL="431802" lvl="1" indent="-215901">
              <a:lnSpc>
                <a:spcPts val="28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Phlebotomy Technician w/ Externship (2)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28282" y="1587739"/>
            <a:ext cx="10029514" cy="8279647"/>
            <a:chOff x="0" y="0"/>
            <a:chExt cx="2641518" cy="21806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1518" cy="2180648"/>
            </a:xfrm>
            <a:custGeom>
              <a:avLst/>
              <a:gdLst/>
              <a:ahLst/>
              <a:cxnLst/>
              <a:rect l="l" t="t" r="r" b="b"/>
              <a:pathLst>
                <a:path w="2641518" h="2180648">
                  <a:moveTo>
                    <a:pt x="0" y="0"/>
                  </a:moveTo>
                  <a:lnTo>
                    <a:pt x="2641518" y="0"/>
                  </a:lnTo>
                  <a:lnTo>
                    <a:pt x="2641518" y="2180648"/>
                  </a:lnTo>
                  <a:lnTo>
                    <a:pt x="0" y="2180648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 l="5334" r="5334"/>
          <a:stretch>
            <a:fillRect/>
          </a:stretch>
        </p:blipFill>
        <p:spPr>
          <a:xfrm>
            <a:off x="8200793" y="1788089"/>
            <a:ext cx="9684492" cy="787894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405167" y="375678"/>
            <a:ext cx="7371824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League Gothic"/>
              </a:rPr>
              <a:t>SUNY Corning | CareerStep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72474" y="3675062"/>
            <a:ext cx="6037211" cy="2870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CB2026"/>
                </a:solidFill>
                <a:latin typeface="Open Sans Bold"/>
              </a:rPr>
              <a:t>TOP THREE PROGRAMS</a:t>
            </a:r>
          </a:p>
          <a:p>
            <a:pPr algn="ctr">
              <a:lnSpc>
                <a:spcPts val="1399"/>
              </a:lnSpc>
            </a:pPr>
            <a:endParaRPr lang="en-US" sz="3500">
              <a:solidFill>
                <a:srgbClr val="CB2026"/>
              </a:solidFill>
              <a:latin typeface="Open Sans Bold"/>
            </a:endParaRP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en Sans Bold"/>
              </a:rPr>
              <a:t>MEDICAL ASSISTANT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en Sans Bold"/>
              </a:rPr>
              <a:t>PHLEBOTOMY TECHNICIAN</a:t>
            </a:r>
          </a:p>
          <a:p>
            <a:pPr marL="647697" lvl="1" indent="-323848" algn="just">
              <a:lnSpc>
                <a:spcPts val="4199"/>
              </a:lnSpc>
              <a:buFont typeface="Arial"/>
              <a:buChar char="•"/>
            </a:pPr>
            <a:r>
              <a:rPr lang="en-US" sz="2999">
                <a:solidFill>
                  <a:srgbClr val="000000"/>
                </a:solidFill>
                <a:latin typeface="Open Sans Bold"/>
              </a:rPr>
              <a:t>PHARMACY TECHNICIAN </a:t>
            </a:r>
          </a:p>
          <a:p>
            <a:pPr algn="ctr">
              <a:lnSpc>
                <a:spcPts val="4199"/>
              </a:lnSpc>
              <a:spcBef>
                <a:spcPct val="0"/>
              </a:spcBef>
            </a:pPr>
            <a:endParaRPr lang="en-US" sz="2999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26" name="AutoShape 26"/>
          <p:cNvSpPr/>
          <p:nvPr/>
        </p:nvSpPr>
        <p:spPr>
          <a:xfrm>
            <a:off x="844959" y="1521853"/>
            <a:ext cx="6492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2774882" y="-306174"/>
            <a:ext cx="10686704" cy="10918398"/>
            <a:chOff x="0" y="0"/>
            <a:chExt cx="878585" cy="8976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78585" cy="897633"/>
            </a:xfrm>
            <a:custGeom>
              <a:avLst/>
              <a:gdLst/>
              <a:ahLst/>
              <a:cxnLst/>
              <a:rect l="l" t="t" r="r" b="b"/>
              <a:pathLst>
                <a:path w="878585" h="897633">
                  <a:moveTo>
                    <a:pt x="878585" y="448817"/>
                  </a:moveTo>
                  <a:lnTo>
                    <a:pt x="675385" y="897633"/>
                  </a:lnTo>
                  <a:lnTo>
                    <a:pt x="203200" y="897633"/>
                  </a:lnTo>
                  <a:lnTo>
                    <a:pt x="0" y="448817"/>
                  </a:lnTo>
                  <a:lnTo>
                    <a:pt x="203200" y="0"/>
                  </a:lnTo>
                  <a:lnTo>
                    <a:pt x="675385" y="0"/>
                  </a:lnTo>
                  <a:lnTo>
                    <a:pt x="878585" y="448817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rot="3606691">
            <a:off x="3709495" y="2373306"/>
            <a:ext cx="6297185" cy="0"/>
          </a:xfrm>
          <a:prstGeom prst="line">
            <a:avLst/>
          </a:prstGeom>
          <a:ln w="161925" cap="flat">
            <a:solidFill>
              <a:srgbClr val="93959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7201140">
            <a:off x="3703373" y="7754403"/>
            <a:ext cx="6297185" cy="0"/>
          </a:xfrm>
          <a:prstGeom prst="line">
            <a:avLst/>
          </a:prstGeom>
          <a:ln w="161925" cap="flat">
            <a:solidFill>
              <a:srgbClr val="93959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1718414" y="9447772"/>
            <a:ext cx="4393457" cy="839228"/>
            <a:chOff x="0" y="0"/>
            <a:chExt cx="1157124" cy="22103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35591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846001" y="9258300"/>
            <a:ext cx="2664422" cy="1218172"/>
            <a:chOff x="0" y="0"/>
            <a:chExt cx="483446" cy="221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3020485" y="5453624"/>
            <a:ext cx="1644126" cy="752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74"/>
              </a:lnSpc>
            </a:pPr>
            <a:r>
              <a:rPr lang="en-US" sz="5499" spc="577">
                <a:solidFill>
                  <a:srgbClr val="FFFFFF"/>
                </a:solidFill>
                <a:latin typeface="League Gothic"/>
              </a:rPr>
              <a:t>2022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6636" y="4155048"/>
            <a:ext cx="7371824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FFFFFF"/>
                </a:solidFill>
                <a:latin typeface="League Gothic"/>
              </a:rPr>
              <a:t>SUNY Corning | CareerStep</a:t>
            </a:r>
          </a:p>
        </p:txBody>
      </p:sp>
      <p:sp>
        <p:nvSpPr>
          <p:cNvPr id="27" name="AutoShape 27"/>
          <p:cNvSpPr/>
          <p:nvPr/>
        </p:nvSpPr>
        <p:spPr>
          <a:xfrm>
            <a:off x="596428" y="5282174"/>
            <a:ext cx="649224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TextBox 28"/>
          <p:cNvSpPr txBox="1"/>
          <p:nvPr/>
        </p:nvSpPr>
        <p:spPr>
          <a:xfrm>
            <a:off x="8580619" y="3587954"/>
            <a:ext cx="9597593" cy="3076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92"/>
              </a:lnSpc>
            </a:pPr>
            <a:r>
              <a:rPr lang="en-US" sz="7612" spc="205">
                <a:solidFill>
                  <a:srgbClr val="000000"/>
                </a:solidFill>
                <a:latin typeface="League Gothic"/>
              </a:rPr>
              <a:t>Expanding our partnership to aid in our community's ongoing healthcare situation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2093482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92937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2482402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AutoShape 19"/>
          <p:cNvSpPr/>
          <p:nvPr/>
        </p:nvSpPr>
        <p:spPr>
          <a:xfrm rot="1788959">
            <a:off x="13703365" y="1809816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9045464">
            <a:off x="10877874" y="1795575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11369337" y="2427478"/>
            <a:ext cx="5156985" cy="5954948"/>
            <a:chOff x="0" y="0"/>
            <a:chExt cx="54991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t="-14868" b="-14868"/>
              </a:stretch>
            </a:blipFill>
          </p:spPr>
        </p:sp>
      </p:grpSp>
      <p:sp>
        <p:nvSpPr>
          <p:cNvPr id="23" name="TextBox 23"/>
          <p:cNvSpPr txBox="1"/>
          <p:nvPr/>
        </p:nvSpPr>
        <p:spPr>
          <a:xfrm>
            <a:off x="1028700" y="889040"/>
            <a:ext cx="3908119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500"/>
              </a:lnSpc>
              <a:spcBef>
                <a:spcPct val="0"/>
              </a:spcBef>
            </a:pPr>
            <a:r>
              <a:rPr lang="en-US" sz="7500">
                <a:solidFill>
                  <a:srgbClr val="000000"/>
                </a:solidFill>
                <a:latin typeface="League Gothic"/>
              </a:rPr>
              <a:t>SUNY Corning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2354395"/>
            <a:ext cx="6203454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Open Sans"/>
              </a:rPr>
              <a:t>GROWING OUR PARTNERSHIP</a:t>
            </a:r>
          </a:p>
        </p:txBody>
      </p:sp>
      <p:sp>
        <p:nvSpPr>
          <p:cNvPr id="25" name="AutoShape 25"/>
          <p:cNvSpPr/>
          <p:nvPr/>
        </p:nvSpPr>
        <p:spPr>
          <a:xfrm>
            <a:off x="1160221" y="2050326"/>
            <a:ext cx="297020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816825" y="3785702"/>
            <a:ext cx="9660463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Working together on serving local healthcare community</a:t>
            </a:r>
          </a:p>
          <a:p>
            <a:pPr>
              <a:lnSpc>
                <a:spcPts val="21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Reviewing local job demands for healthcare</a:t>
            </a:r>
          </a:p>
          <a:p>
            <a:pPr>
              <a:lnSpc>
                <a:spcPts val="21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In very beginning stages of this next step in our partnership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60979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546426" y="2425991"/>
            <a:ext cx="6712874" cy="1562099"/>
            <a:chOff x="0" y="0"/>
            <a:chExt cx="3001693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546426" y="4318254"/>
            <a:ext cx="6712874" cy="1562099"/>
            <a:chOff x="0" y="0"/>
            <a:chExt cx="3001693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546426" y="6210517"/>
            <a:ext cx="6712874" cy="1562099"/>
            <a:chOff x="0" y="0"/>
            <a:chExt cx="3001693" cy="698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853916" y="4582503"/>
            <a:ext cx="1202736" cy="1033601"/>
            <a:chOff x="0" y="0"/>
            <a:chExt cx="812800" cy="698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853916" y="6474766"/>
            <a:ext cx="1202736" cy="1033601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37928" y="2387829"/>
            <a:ext cx="6534491" cy="5511342"/>
            <a:chOff x="0" y="0"/>
            <a:chExt cx="1721018" cy="1451547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721018" cy="1451547"/>
            </a:xfrm>
            <a:custGeom>
              <a:avLst/>
              <a:gdLst/>
              <a:ahLst/>
              <a:cxnLst/>
              <a:rect l="l" t="t" r="r" b="b"/>
              <a:pathLst>
                <a:path w="1721018" h="1451547">
                  <a:moveTo>
                    <a:pt x="0" y="0"/>
                  </a:moveTo>
                  <a:lnTo>
                    <a:pt x="1721018" y="0"/>
                  </a:lnTo>
                  <a:lnTo>
                    <a:pt x="1721018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1507703" y="2220949"/>
            <a:ext cx="6709253" cy="5845101"/>
            <a:chOff x="0" y="0"/>
            <a:chExt cx="6350000" cy="553212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43" name="AutoShape 43"/>
          <p:cNvSpPr/>
          <p:nvPr/>
        </p:nvSpPr>
        <p:spPr>
          <a:xfrm rot="-7193308">
            <a:off x="-497852" y="6516002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4" name="AutoShape 44"/>
          <p:cNvSpPr/>
          <p:nvPr/>
        </p:nvSpPr>
        <p:spPr>
          <a:xfrm rot="-3598859">
            <a:off x="-501078" y="3680979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5" name="Group 45"/>
          <p:cNvGrpSpPr/>
          <p:nvPr/>
        </p:nvGrpSpPr>
        <p:grpSpPr>
          <a:xfrm>
            <a:off x="10853916" y="2690241"/>
            <a:ext cx="1202736" cy="1033601"/>
            <a:chOff x="0" y="0"/>
            <a:chExt cx="812800" cy="6985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012761" y="2852112"/>
            <a:ext cx="887322" cy="709857"/>
          </a:xfrm>
          <a:prstGeom prst="rect">
            <a:avLst/>
          </a:prstGeom>
        </p:spPr>
      </p:pic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098771" y="4794954"/>
            <a:ext cx="715301" cy="697093"/>
          </a:xfrm>
          <a:prstGeom prst="rect">
            <a:avLst/>
          </a:prstGeom>
        </p:spPr>
      </p:pic>
      <p:pic>
        <p:nvPicPr>
          <p:cNvPr id="50" name="Picture 5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128935" y="6688882"/>
            <a:ext cx="654974" cy="654974"/>
          </a:xfrm>
          <a:prstGeom prst="rect">
            <a:avLst/>
          </a:prstGeom>
        </p:spPr>
      </p:pic>
      <p:sp>
        <p:nvSpPr>
          <p:cNvPr id="51" name="TextBox 51"/>
          <p:cNvSpPr txBox="1"/>
          <p:nvPr/>
        </p:nvSpPr>
        <p:spPr>
          <a:xfrm>
            <a:off x="2658458" y="3086931"/>
            <a:ext cx="4407742" cy="48297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91"/>
              </a:lnSpc>
            </a:pPr>
            <a:r>
              <a:rPr lang="en-US" sz="6300">
                <a:solidFill>
                  <a:srgbClr val="FFFFFF"/>
                </a:solidFill>
                <a:latin typeface="League Gothic"/>
              </a:rPr>
              <a:t>COMMUNITY'S HEALTHCARE SITUATION</a:t>
            </a:r>
          </a:p>
          <a:p>
            <a:pPr algn="ctr">
              <a:lnSpc>
                <a:spcPts val="7200"/>
              </a:lnSpc>
            </a:pPr>
            <a:r>
              <a:rPr lang="en-US" sz="7200">
                <a:solidFill>
                  <a:srgbClr val="FFFFFF"/>
                </a:solidFill>
                <a:latin typeface="League Gothic"/>
              </a:rPr>
              <a:t> 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2151924" y="2937801"/>
            <a:ext cx="4934219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"/>
              </a:rPr>
              <a:t>HEALTHCARE PARTNERS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12246301" y="4851491"/>
            <a:ext cx="5107376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"/>
              </a:rPr>
              <a:t>ALLIED HEALTH DEMAND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2246301" y="6747128"/>
            <a:ext cx="4830922" cy="481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FFFFFF"/>
                </a:solidFill>
                <a:latin typeface="Open Sans"/>
              </a:rPr>
              <a:t>WHAT EMPLOYEES WANT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9877819" y="1703660"/>
            <a:ext cx="8074647" cy="7034633"/>
            <a:chOff x="0" y="0"/>
            <a:chExt cx="6350000" cy="5532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CB2026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771970" y="3718470"/>
            <a:ext cx="6286346" cy="3005012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1539248"/>
            <a:ext cx="5826463" cy="2079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League Gothic"/>
              </a:rPr>
              <a:t>SUNY Corning Community College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3594645"/>
            <a:ext cx="8454109" cy="34232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A public community college in Corning, New York - initiated in 1957 &amp; moved to Spencer Hill Campus in 1963. SUNY Corning serves 3 counties: Steuben, Chemung &amp; Schuyler.</a:t>
            </a:r>
          </a:p>
          <a:p>
            <a:pPr>
              <a:lnSpc>
                <a:spcPts val="3959"/>
              </a:lnSpc>
            </a:pPr>
            <a:endParaRPr lang="en-US" sz="2199" spc="87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Workforce Education &amp; Academic Pathways (WEAP) offers a variety of non-credit training, certification training, credit programs, short-term trainings &amp; micro-credentials.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468" y="572104"/>
            <a:ext cx="7861127" cy="1562099"/>
            <a:chOff x="0" y="0"/>
            <a:chExt cx="351514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5140" cy="698500"/>
            </a:xfrm>
            <a:custGeom>
              <a:avLst/>
              <a:gdLst/>
              <a:ahLst/>
              <a:cxnLst/>
              <a:rect l="l" t="t" r="r" b="b"/>
              <a:pathLst>
                <a:path w="3515140" h="698500">
                  <a:moveTo>
                    <a:pt x="3515140" y="349250"/>
                  </a:moveTo>
                  <a:lnTo>
                    <a:pt x="331194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311940" y="0"/>
                  </a:lnTo>
                  <a:lnTo>
                    <a:pt x="351514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9062" y="836354"/>
            <a:ext cx="1202736" cy="1033601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6769" y="998225"/>
            <a:ext cx="887322" cy="70985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108955" y="4019550"/>
            <a:ext cx="12687096" cy="2305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Who are the healthcare organizations your school partners with?</a:t>
            </a:r>
          </a:p>
          <a:p>
            <a:pPr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What opportunities exist to partner with other healthcare organizations?</a:t>
            </a:r>
          </a:p>
          <a:p>
            <a:pPr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Do you know who to reach out to for training?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63577" y="1021367"/>
            <a:ext cx="5201621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pen Sans"/>
              </a:rPr>
              <a:t>HEALTHCARE PARTNERS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9324" y="2961439"/>
            <a:ext cx="226501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45">
                <a:solidFill>
                  <a:srgbClr val="000000"/>
                </a:solidFill>
                <a:latin typeface="League Gothic"/>
              </a:rPr>
              <a:t>IDENTIFY:</a:t>
            </a:r>
          </a:p>
        </p:txBody>
      </p:sp>
      <p:grpSp>
        <p:nvGrpSpPr>
          <p:cNvPr id="12" name="Group 12"/>
          <p:cNvGrpSpPr/>
          <p:nvPr/>
        </p:nvGrpSpPr>
        <p:grpSpPr>
          <a:xfrm rot="-1848649">
            <a:off x="12622696" y="4676738"/>
            <a:ext cx="5787423" cy="5042003"/>
            <a:chOff x="0" y="0"/>
            <a:chExt cx="6350000" cy="553212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13304933" y="4644074"/>
            <a:ext cx="4422949" cy="5107332"/>
            <a:chOff x="0" y="0"/>
            <a:chExt cx="5499100" cy="63500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36659" r="-36659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468" y="572104"/>
            <a:ext cx="7861127" cy="1562099"/>
            <a:chOff x="0" y="0"/>
            <a:chExt cx="351514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5140" cy="698500"/>
            </a:xfrm>
            <a:custGeom>
              <a:avLst/>
              <a:gdLst/>
              <a:ahLst/>
              <a:cxnLst/>
              <a:rect l="l" t="t" r="r" b="b"/>
              <a:pathLst>
                <a:path w="3515140" h="698500">
                  <a:moveTo>
                    <a:pt x="3515140" y="349250"/>
                  </a:moveTo>
                  <a:lnTo>
                    <a:pt x="331194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311940" y="0"/>
                  </a:lnTo>
                  <a:lnTo>
                    <a:pt x="351514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9062" y="836354"/>
            <a:ext cx="1202736" cy="1033601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08955" y="4019550"/>
            <a:ext cx="12687096" cy="344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What are the job openings with your healthcare partners? </a:t>
            </a:r>
          </a:p>
          <a:p>
            <a:pPr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Where is the biggest need?</a:t>
            </a:r>
          </a:p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How long have jobs been posted? </a:t>
            </a:r>
          </a:p>
          <a:p>
            <a:pPr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How are healthcare partners filling roles? </a:t>
            </a:r>
          </a:p>
          <a:p>
            <a:pPr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What is retention like for your healthcare partners? </a:t>
            </a:r>
          </a:p>
        </p:txBody>
      </p:sp>
      <p:grpSp>
        <p:nvGrpSpPr>
          <p:cNvPr id="9" name="Group 9"/>
          <p:cNvGrpSpPr/>
          <p:nvPr/>
        </p:nvGrpSpPr>
        <p:grpSpPr>
          <a:xfrm rot="-1848649">
            <a:off x="12622696" y="4676738"/>
            <a:ext cx="5787423" cy="5042003"/>
            <a:chOff x="0" y="0"/>
            <a:chExt cx="6350000" cy="5532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304933" y="4644074"/>
            <a:ext cx="4422949" cy="5107332"/>
            <a:chOff x="0" y="0"/>
            <a:chExt cx="54991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110429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42780" y="1004608"/>
            <a:ext cx="715301" cy="697093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263577" y="1021367"/>
            <a:ext cx="554767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pen Sans"/>
              </a:rPr>
              <a:t>ALLIED HEALTH DEMAND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365343" y="2961439"/>
            <a:ext cx="2612975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45">
                <a:solidFill>
                  <a:srgbClr val="000000"/>
                </a:solidFill>
                <a:latin typeface="League Gothic"/>
              </a:rPr>
              <a:t>OPENINGS: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468" y="572104"/>
            <a:ext cx="7861127" cy="1562099"/>
            <a:chOff x="0" y="0"/>
            <a:chExt cx="351514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5140" cy="698500"/>
            </a:xfrm>
            <a:custGeom>
              <a:avLst/>
              <a:gdLst/>
              <a:ahLst/>
              <a:cxnLst/>
              <a:rect l="l" t="t" r="r" b="b"/>
              <a:pathLst>
                <a:path w="3515140" h="698500">
                  <a:moveTo>
                    <a:pt x="3515140" y="349250"/>
                  </a:moveTo>
                  <a:lnTo>
                    <a:pt x="331194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311940" y="0"/>
                  </a:lnTo>
                  <a:lnTo>
                    <a:pt x="351514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99062" y="836354"/>
            <a:ext cx="1202736" cy="1033601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901798" y="4210050"/>
            <a:ext cx="1268709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Do your healthcare partners invest in their employees' career goals? </a:t>
            </a:r>
          </a:p>
          <a:p>
            <a:pPr marL="1295406" lvl="2" indent="-431802">
              <a:lnSpc>
                <a:spcPts val="30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If yes, how do they do this? </a:t>
            </a:r>
          </a:p>
          <a:p>
            <a:pPr>
              <a:lnSpc>
                <a:spcPts val="30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What efforts are made to drive retention? </a:t>
            </a:r>
          </a:p>
        </p:txBody>
      </p:sp>
      <p:grpSp>
        <p:nvGrpSpPr>
          <p:cNvPr id="9" name="Group 9"/>
          <p:cNvGrpSpPr/>
          <p:nvPr/>
        </p:nvGrpSpPr>
        <p:grpSpPr>
          <a:xfrm rot="-1848649">
            <a:off x="12622696" y="4676738"/>
            <a:ext cx="5787423" cy="5042003"/>
            <a:chOff x="0" y="0"/>
            <a:chExt cx="6350000" cy="5532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304933" y="4644074"/>
            <a:ext cx="4422949" cy="5107332"/>
            <a:chOff x="0" y="0"/>
            <a:chExt cx="5499100" cy="6350000"/>
          </a:xfrm>
        </p:grpSpPr>
        <p:sp>
          <p:nvSpPr>
            <p:cNvPr id="12" name="Freeform 12">
              <a:hlinkClick r:id="rId2" tooltip="https://www.linkedin.com/pulse/healthcare-employee-training-programs-empower-your-dsps-grow-/"/>
            </p:cNvPr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3"/>
              <a:stretch>
                <a:fillRect l="-53923" r="-19070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72943" y="1025667"/>
            <a:ext cx="654974" cy="654974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543544">
            <a:off x="11294627" y="7646354"/>
            <a:ext cx="2462770" cy="182245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263577" y="1021367"/>
            <a:ext cx="554767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pen Sans"/>
              </a:rPr>
              <a:t>WHAT EMPLOYEES WANT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99062" y="3066183"/>
            <a:ext cx="7923300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45">
                <a:solidFill>
                  <a:srgbClr val="000000"/>
                </a:solidFill>
                <a:latin typeface="League Gothic"/>
              </a:rPr>
              <a:t>UNDERSTANDING &amp; LISTENING: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667587" y="6759761"/>
            <a:ext cx="3269456" cy="1050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spc="150">
                <a:solidFill>
                  <a:srgbClr val="000000"/>
                </a:solidFill>
                <a:latin typeface="League Gothic"/>
              </a:rPr>
              <a:t>HEALTHCARE EMPLOYEE </a:t>
            </a:r>
          </a:p>
          <a:p>
            <a:pPr algn="ctr">
              <a:lnSpc>
                <a:spcPts val="2100"/>
              </a:lnSpc>
            </a:pPr>
            <a:r>
              <a:rPr lang="en-US" sz="3500" spc="150">
                <a:solidFill>
                  <a:srgbClr val="000000"/>
                </a:solidFill>
                <a:latin typeface="League Gothic"/>
              </a:rPr>
              <a:t>TRAINING PROGRAMS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25468" y="522587"/>
            <a:ext cx="7861127" cy="1562099"/>
            <a:chOff x="0" y="0"/>
            <a:chExt cx="351514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515140" cy="698500"/>
            </a:xfrm>
            <a:custGeom>
              <a:avLst/>
              <a:gdLst/>
              <a:ahLst/>
              <a:cxnLst/>
              <a:rect l="l" t="t" r="r" b="b"/>
              <a:pathLst>
                <a:path w="3515140" h="698500">
                  <a:moveTo>
                    <a:pt x="3515140" y="349250"/>
                  </a:moveTo>
                  <a:lnTo>
                    <a:pt x="331194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3311940" y="0"/>
                  </a:lnTo>
                  <a:lnTo>
                    <a:pt x="3515140" y="34925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2133" y="645427"/>
            <a:ext cx="1531834" cy="1316420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3733800"/>
            <a:ext cx="10726026" cy="287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Discuss open positions with your healthcare partners</a:t>
            </a:r>
          </a:p>
          <a:p>
            <a:pPr>
              <a:lnSpc>
                <a:spcPts val="15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Share training programs available that help fill roles</a:t>
            </a:r>
          </a:p>
          <a:p>
            <a:pPr>
              <a:lnSpc>
                <a:spcPts val="15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Share benefits of training employees</a:t>
            </a:r>
          </a:p>
          <a:p>
            <a:pPr marL="1295406" lvl="2" indent="-431802">
              <a:lnSpc>
                <a:spcPts val="3000"/>
              </a:lnSpc>
              <a:buFont typeface="Arial"/>
              <a:buChar char="⚬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advancement, certifications, improved retention</a:t>
            </a:r>
          </a:p>
          <a:p>
            <a:pPr>
              <a:lnSpc>
                <a:spcPts val="1500"/>
              </a:lnSpc>
            </a:pPr>
            <a:endParaRPr lang="en-US" sz="3000">
              <a:solidFill>
                <a:srgbClr val="000000"/>
              </a:solidFill>
              <a:latin typeface="Open Sans"/>
            </a:endParaRPr>
          </a:p>
          <a:p>
            <a:pPr marL="647703" lvl="1" indent="-323852">
              <a:lnSpc>
                <a:spcPts val="3000"/>
              </a:lnSpc>
              <a:buFont typeface="Arial"/>
              <a:buChar char="•"/>
            </a:pPr>
            <a:r>
              <a:rPr lang="en-US" sz="3000">
                <a:solidFill>
                  <a:srgbClr val="000000"/>
                </a:solidFill>
                <a:latin typeface="Open Sans"/>
              </a:rPr>
              <a:t>Discuss academic partnership with CareerStep, like SUNY Corning is starting to do</a:t>
            </a:r>
          </a:p>
        </p:txBody>
      </p:sp>
      <p:grpSp>
        <p:nvGrpSpPr>
          <p:cNvPr id="9" name="Group 9"/>
          <p:cNvGrpSpPr/>
          <p:nvPr/>
        </p:nvGrpSpPr>
        <p:grpSpPr>
          <a:xfrm rot="-1848649">
            <a:off x="12622696" y="4676738"/>
            <a:ext cx="5787423" cy="5042003"/>
            <a:chOff x="0" y="0"/>
            <a:chExt cx="6350000" cy="553212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3304933" y="4644074"/>
            <a:ext cx="4422949" cy="5107332"/>
            <a:chOff x="0" y="0"/>
            <a:chExt cx="5499100" cy="63500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2"/>
              <a:stretch>
                <a:fillRect l="-13534" r="-13534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56888" y="670215"/>
            <a:ext cx="1144910" cy="1266844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2480669" y="1021367"/>
            <a:ext cx="554767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pen Sans"/>
              </a:rPr>
              <a:t>NEXT STEPS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92133" y="2659364"/>
            <a:ext cx="483115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  <a:spcBef>
                <a:spcPct val="0"/>
              </a:spcBef>
            </a:pPr>
            <a:r>
              <a:rPr lang="en-US" sz="5000" spc="545">
                <a:solidFill>
                  <a:srgbClr val="000000"/>
                </a:solidFill>
                <a:latin typeface="League Gothic"/>
              </a:rPr>
              <a:t>WHAT CAN YOU DO?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92133" y="7296150"/>
            <a:ext cx="10726026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>
                <a:solidFill>
                  <a:srgbClr val="000000"/>
                </a:solidFill>
                <a:latin typeface="Open Sans Bold"/>
              </a:rPr>
              <a:t>Overall, when healthcare organizations invest in their employees, the completion rate is almost always 100%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22671" y="2220949"/>
            <a:ext cx="6709253" cy="5845101"/>
            <a:chOff x="0" y="0"/>
            <a:chExt cx="6350000" cy="55321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939598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32415" y="2640048"/>
            <a:ext cx="422417" cy="43055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32415" y="3743659"/>
            <a:ext cx="422417" cy="430552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1903015" y="3575295"/>
            <a:ext cx="6148566" cy="3914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000000"/>
                </a:solidFill>
                <a:latin typeface="League Gothic"/>
              </a:rPr>
              <a:t>BREAK </a:t>
            </a:r>
          </a:p>
          <a:p>
            <a:pPr algn="ctr">
              <a:lnSpc>
                <a:spcPts val="15000"/>
              </a:lnSpc>
            </a:pPr>
            <a:r>
              <a:rPr lang="en-US" sz="15000">
                <a:solidFill>
                  <a:srgbClr val="000000"/>
                </a:solidFill>
                <a:latin typeface="League Gothic"/>
              </a:rPr>
              <a:t>OUT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066041" y="2612119"/>
            <a:ext cx="6686223" cy="438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PAIR WITH PERSON NEXT TO YOU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57346" y="1989798"/>
            <a:ext cx="7239903" cy="6307403"/>
            <a:chOff x="0" y="0"/>
            <a:chExt cx="6350000" cy="553212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939598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083971" y="1751634"/>
            <a:ext cx="7786654" cy="6783733"/>
            <a:chOff x="0" y="0"/>
            <a:chExt cx="6350000" cy="55321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939598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0066041" y="3487130"/>
            <a:ext cx="6686223" cy="895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DISCUSS IDEAS/THOUGHTS YOU HAVE ON HOW YOU COULD GET STARTED</a:t>
            </a:r>
          </a:p>
        </p:txBody>
      </p:sp>
      <p:pic>
        <p:nvPicPr>
          <p:cNvPr id="31" name="Picture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32415" y="5143500"/>
            <a:ext cx="422417" cy="430552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066041" y="5001498"/>
            <a:ext cx="7098080" cy="3181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WHO ARE YOUR HEALTHCARE PARTNERS?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606060"/>
              </a:solidFill>
              <a:latin typeface="League Spartan"/>
            </a:endParaRP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WHO MANAGES EMPLOYEE TRAINING?</a:t>
            </a:r>
          </a:p>
          <a:p>
            <a:pPr>
              <a:lnSpc>
                <a:spcPts val="3640"/>
              </a:lnSpc>
            </a:pPr>
            <a:endParaRPr lang="en-US" sz="2600">
              <a:solidFill>
                <a:srgbClr val="606060"/>
              </a:solidFill>
              <a:latin typeface="League Spartan"/>
            </a:endParaRPr>
          </a:p>
          <a:p>
            <a:pPr>
              <a:lnSpc>
                <a:spcPts val="3640"/>
              </a:lnSpc>
            </a:pPr>
            <a:r>
              <a:rPr lang="en-US" sz="2600">
                <a:solidFill>
                  <a:srgbClr val="606060"/>
                </a:solidFill>
                <a:latin typeface="League Spartan"/>
              </a:rPr>
              <a:t>WHAT IS THEIR TURNOVER RATE?</a:t>
            </a:r>
          </a:p>
        </p:txBody>
      </p:sp>
      <p:pic>
        <p:nvPicPr>
          <p:cNvPr id="33" name="Picture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432415" y="6401027"/>
            <a:ext cx="422417" cy="43055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432415" y="7274794"/>
            <a:ext cx="422417" cy="43055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909" y="206062"/>
            <a:ext cx="6328592" cy="1372873"/>
            <a:chOff x="0" y="0"/>
            <a:chExt cx="2829860" cy="61388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9860" cy="613887"/>
            </a:xfrm>
            <a:custGeom>
              <a:avLst/>
              <a:gdLst/>
              <a:ahLst/>
              <a:cxnLst/>
              <a:rect l="l" t="t" r="r" b="b"/>
              <a:pathLst>
                <a:path w="2829860" h="613887">
                  <a:moveTo>
                    <a:pt x="2829860" y="306943"/>
                  </a:moveTo>
                  <a:lnTo>
                    <a:pt x="2626660" y="613887"/>
                  </a:lnTo>
                  <a:lnTo>
                    <a:pt x="203200" y="613887"/>
                  </a:lnTo>
                  <a:lnTo>
                    <a:pt x="0" y="306943"/>
                  </a:lnTo>
                  <a:lnTo>
                    <a:pt x="203200" y="0"/>
                  </a:lnTo>
                  <a:lnTo>
                    <a:pt x="2626660" y="0"/>
                  </a:lnTo>
                  <a:lnTo>
                    <a:pt x="2829860" y="306943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92133" y="338255"/>
            <a:ext cx="1289876" cy="1108487"/>
            <a:chOff x="0" y="0"/>
            <a:chExt cx="812800" cy="6985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742348" y="2520199"/>
            <a:ext cx="16776976" cy="651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You, the healthcare organization, &amp; CareerStep agree on training model and expectations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Healthcare partner provides you with roster of employees enrolling in training program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You submit enrollment roster to CareerStep with training start date (individual or cohort)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CareerStep enrolls healthcare partner employees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Healthcare employees receive Welcome Email and Onboarding Call schedule request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Cohort or individual training begins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Employees practice in labs; upon demonstrating skills and knowledge...then.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Employees work with Sr. Medical Assistant or higher level role to assist with patients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Employees prepare and take national certification exams: CCMA, CMAA, CPT, CET, CEHRS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Training models with Career Coach or Preceptor can view &amp; discuss progress with learner</a:t>
            </a:r>
          </a:p>
          <a:p>
            <a:pPr>
              <a:lnSpc>
                <a:spcPts val="1399"/>
              </a:lnSpc>
            </a:pPr>
            <a:endParaRPr lang="en-US" sz="2499">
              <a:solidFill>
                <a:srgbClr val="000000"/>
              </a:solidFill>
              <a:latin typeface="Open Sans"/>
            </a:endParaRPr>
          </a:p>
          <a:p>
            <a:pPr marL="539749" lvl="1" indent="-269875">
              <a:lnSpc>
                <a:spcPts val="3499"/>
              </a:lnSpc>
              <a:spcBef>
                <a:spcPct val="0"/>
              </a:spcBef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Open Sans"/>
              </a:rPr>
              <a:t>CareerStep provides learner progress reports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793790" y="3166528"/>
            <a:ext cx="469819" cy="467028"/>
            <a:chOff x="0" y="0"/>
            <a:chExt cx="726330" cy="72201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793790" y="3766906"/>
            <a:ext cx="469819" cy="467028"/>
            <a:chOff x="0" y="0"/>
            <a:chExt cx="726330" cy="72201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93790" y="4367284"/>
            <a:ext cx="469819" cy="467028"/>
            <a:chOff x="0" y="0"/>
            <a:chExt cx="726330" cy="72201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793790" y="4967661"/>
            <a:ext cx="469819" cy="467028"/>
            <a:chOff x="0" y="0"/>
            <a:chExt cx="726330" cy="72201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793790" y="5569635"/>
            <a:ext cx="469819" cy="467028"/>
            <a:chOff x="0" y="0"/>
            <a:chExt cx="726330" cy="72201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93790" y="6170013"/>
            <a:ext cx="469819" cy="467028"/>
            <a:chOff x="0" y="0"/>
            <a:chExt cx="726330" cy="72201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793790" y="6770391"/>
            <a:ext cx="469819" cy="467028"/>
            <a:chOff x="0" y="0"/>
            <a:chExt cx="726330" cy="72201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793790" y="7370769"/>
            <a:ext cx="469819" cy="467028"/>
            <a:chOff x="0" y="0"/>
            <a:chExt cx="726330" cy="72201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93790" y="7971146"/>
            <a:ext cx="469819" cy="467028"/>
            <a:chOff x="0" y="0"/>
            <a:chExt cx="726330" cy="722014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726330" cy="722014"/>
            </a:xfrm>
            <a:custGeom>
              <a:avLst/>
              <a:gdLst/>
              <a:ahLst/>
              <a:cxnLst/>
              <a:rect l="l" t="t" r="r" b="b"/>
              <a:pathLst>
                <a:path w="726330" h="722014">
                  <a:moveTo>
                    <a:pt x="363165" y="722014"/>
                  </a:moveTo>
                  <a:lnTo>
                    <a:pt x="0" y="315614"/>
                  </a:lnTo>
                  <a:lnTo>
                    <a:pt x="203200" y="315614"/>
                  </a:lnTo>
                  <a:lnTo>
                    <a:pt x="203200" y="0"/>
                  </a:lnTo>
                  <a:lnTo>
                    <a:pt x="523130" y="0"/>
                  </a:lnTo>
                  <a:lnTo>
                    <a:pt x="523130" y="315614"/>
                  </a:lnTo>
                  <a:lnTo>
                    <a:pt x="726330" y="315614"/>
                  </a:lnTo>
                  <a:lnTo>
                    <a:pt x="363165" y="722014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203200" y="-38100"/>
              <a:ext cx="406400" cy="749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54869" y="2464405"/>
            <a:ext cx="347662" cy="568773"/>
          </a:xfrm>
          <a:prstGeom prst="rect">
            <a:avLst/>
          </a:prstGeom>
        </p:spPr>
      </p:pic>
      <p:grpSp>
        <p:nvGrpSpPr>
          <p:cNvPr id="46" name="Group 46"/>
          <p:cNvGrpSpPr/>
          <p:nvPr/>
        </p:nvGrpSpPr>
        <p:grpSpPr>
          <a:xfrm>
            <a:off x="742348" y="8656621"/>
            <a:ext cx="572704" cy="572704"/>
            <a:chOff x="0" y="0"/>
            <a:chExt cx="812800" cy="812800"/>
          </a:xfrm>
        </p:grpSpPr>
        <p:sp>
          <p:nvSpPr>
            <p:cNvPr id="47" name="Freeform 4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9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41844">
            <a:off x="661963" y="8563241"/>
            <a:ext cx="733474" cy="499985"/>
          </a:xfrm>
          <a:prstGeom prst="rect">
            <a:avLst/>
          </a:prstGeom>
        </p:spPr>
      </p:pic>
      <p:grpSp>
        <p:nvGrpSpPr>
          <p:cNvPr id="50" name="Group 50"/>
          <p:cNvGrpSpPr/>
          <p:nvPr/>
        </p:nvGrpSpPr>
        <p:grpSpPr>
          <a:xfrm rot="-1848649">
            <a:off x="14365589" y="2913688"/>
            <a:ext cx="5787423" cy="5042003"/>
            <a:chOff x="0" y="0"/>
            <a:chExt cx="6350000" cy="5532120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grpSp>
        <p:nvGrpSpPr>
          <p:cNvPr id="52" name="Group 52"/>
          <p:cNvGrpSpPr>
            <a:grpSpLocks noChangeAspect="1"/>
          </p:cNvGrpSpPr>
          <p:nvPr/>
        </p:nvGrpSpPr>
        <p:grpSpPr>
          <a:xfrm>
            <a:off x="15047825" y="2881023"/>
            <a:ext cx="4422949" cy="5107332"/>
            <a:chOff x="0" y="0"/>
            <a:chExt cx="5499100" cy="63500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6"/>
              <a:stretch>
                <a:fillRect l="-55099" r="-18219"/>
              </a:stretch>
            </a:blipFill>
          </p:spPr>
        </p:sp>
      </p:grpSp>
      <p:pic>
        <p:nvPicPr>
          <p:cNvPr id="54" name="Picture 5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5371" y="435339"/>
            <a:ext cx="914320" cy="914320"/>
          </a:xfrm>
          <a:prstGeom prst="rect">
            <a:avLst/>
          </a:prstGeom>
        </p:spPr>
      </p:pic>
      <p:sp>
        <p:nvSpPr>
          <p:cNvPr id="55" name="TextBox 55"/>
          <p:cNvSpPr txBox="1"/>
          <p:nvPr/>
        </p:nvSpPr>
        <p:spPr>
          <a:xfrm>
            <a:off x="2078817" y="560711"/>
            <a:ext cx="5547670" cy="596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Open Sans"/>
              </a:rPr>
              <a:t>IMPLEMENTATION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26909" y="1732799"/>
            <a:ext cx="4831157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  <a:spcBef>
                <a:spcPct val="0"/>
              </a:spcBef>
            </a:pPr>
            <a:r>
              <a:rPr lang="en-US" sz="3500" spc="381">
                <a:solidFill>
                  <a:srgbClr val="000000"/>
                </a:solidFill>
                <a:latin typeface="League Gothic"/>
              </a:rPr>
              <a:t>HOW DOES THIS WORK?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028700" y="2272126"/>
            <a:ext cx="12338286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1028700" y="1383126"/>
            <a:ext cx="13686416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000000"/>
                </a:solidFill>
                <a:latin typeface="League Gothic"/>
              </a:rPr>
              <a:t>COMMUNITY'S HEALTHCARE SITUATION RECAP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2500240"/>
            <a:ext cx="12754922" cy="6300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Assess</a:t>
            </a:r>
            <a:r>
              <a:rPr lang="en-US" sz="3011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local community allied health Job demand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Review</a:t>
            </a:r>
            <a:r>
              <a:rPr lang="en-US" sz="3011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and compare school's program offerings to CareerStep's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Seek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 feedback from current SUNY/CUNY academic partners 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Discuss</a:t>
            </a:r>
            <a:r>
              <a:rPr lang="en-US" sz="3011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benefits of an academic partnership with CareerStep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Obtain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 school approvals for CareerStep partnership  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Schedule</a:t>
            </a:r>
            <a:r>
              <a:rPr lang="en-US" sz="3011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partnership implementation meeting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Setup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 partnership account information and partner site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Confirm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 marketing initiatives and timing; website, social media, etc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Begin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 enrollments; direct, funded, cohorts, etc.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Receive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 Learner progress reports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Advance</a:t>
            </a:r>
            <a:r>
              <a:rPr lang="en-US" sz="3011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healthcare employees</a:t>
            </a:r>
          </a:p>
          <a:p>
            <a:pPr marL="650115" lvl="1" indent="-325058">
              <a:lnSpc>
                <a:spcPts val="4215"/>
              </a:lnSpc>
              <a:buFont typeface="Arial"/>
              <a:buChar char="•"/>
            </a:pPr>
            <a:r>
              <a:rPr lang="en-US" sz="3011">
                <a:solidFill>
                  <a:srgbClr val="CB2026"/>
                </a:solidFill>
                <a:latin typeface="Open Sans Bold"/>
              </a:rPr>
              <a:t>Improve</a:t>
            </a:r>
            <a:r>
              <a:rPr lang="en-US" sz="3011">
                <a:solidFill>
                  <a:srgbClr val="000000"/>
                </a:solidFill>
                <a:latin typeface="Open Sans"/>
              </a:rPr>
              <a:t> healthcare staff retention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4335103" y="1010854"/>
            <a:ext cx="9617795" cy="8265292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7422548" y="6168229"/>
            <a:ext cx="3442903" cy="5511342"/>
            <a:chOff x="0" y="0"/>
            <a:chExt cx="906773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5400000">
            <a:off x="7434859" y="-1392571"/>
            <a:ext cx="3442903" cy="5511342"/>
            <a:chOff x="0" y="0"/>
            <a:chExt cx="906773" cy="145154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06773" cy="1451547"/>
            </a:xfrm>
            <a:custGeom>
              <a:avLst/>
              <a:gdLst/>
              <a:ahLst/>
              <a:cxnLst/>
              <a:rect l="l" t="t" r="r" b="b"/>
              <a:pathLst>
                <a:path w="906773" h="1451547">
                  <a:moveTo>
                    <a:pt x="0" y="0"/>
                  </a:moveTo>
                  <a:lnTo>
                    <a:pt x="906773" y="0"/>
                  </a:lnTo>
                  <a:lnTo>
                    <a:pt x="906773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4957496" y="1496218"/>
            <a:ext cx="8373008" cy="7294564"/>
            <a:chOff x="0" y="0"/>
            <a:chExt cx="6350000" cy="5532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3" name="AutoShape 13"/>
          <p:cNvSpPr/>
          <p:nvPr/>
        </p:nvSpPr>
        <p:spPr>
          <a:xfrm rot="-1715946">
            <a:off x="8894443" y="9327390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9084053">
            <a:off x="6088205" y="873885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-8950593">
            <a:off x="6057734" y="9272285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1849406">
            <a:off x="8924914" y="928990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7" name="Group 17"/>
          <p:cNvGrpSpPr/>
          <p:nvPr/>
        </p:nvGrpSpPr>
        <p:grpSpPr>
          <a:xfrm>
            <a:off x="-1805930" y="9447772"/>
            <a:ext cx="4393457" cy="839228"/>
            <a:chOff x="0" y="0"/>
            <a:chExt cx="1157124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11247" y="9258300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3321657" y="9258300"/>
            <a:ext cx="2664422" cy="1218172"/>
            <a:chOff x="0" y="0"/>
            <a:chExt cx="483446" cy="22103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2311849" y="0"/>
            <a:ext cx="4393457" cy="839228"/>
            <a:chOff x="0" y="0"/>
            <a:chExt cx="1157124" cy="22103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5829027" y="-189472"/>
            <a:ext cx="2664422" cy="1218172"/>
            <a:chOff x="0" y="0"/>
            <a:chExt cx="483446" cy="22103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7439436" y="-189472"/>
            <a:ext cx="2664422" cy="1218172"/>
            <a:chOff x="0" y="0"/>
            <a:chExt cx="483446" cy="22103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8038821" y="4282405"/>
            <a:ext cx="2370343" cy="3651610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6694396" y="2574255"/>
            <a:ext cx="4923830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  <a:spcBef>
                <a:spcPct val="0"/>
              </a:spcBef>
            </a:pPr>
            <a:r>
              <a:rPr lang="en-US" sz="9999" spc="1009">
                <a:solidFill>
                  <a:srgbClr val="FFFFFF"/>
                </a:solidFill>
                <a:latin typeface="League Gothic"/>
              </a:rPr>
              <a:t>QUESTIONS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805930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1247" y="9258300"/>
            <a:ext cx="2664422" cy="1218172"/>
            <a:chOff x="0" y="0"/>
            <a:chExt cx="483446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321657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311849" y="0"/>
            <a:ext cx="4393457" cy="839228"/>
            <a:chOff x="0" y="0"/>
            <a:chExt cx="1157124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829027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7439436" y="-189472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114753" y="4324128"/>
            <a:ext cx="5808251" cy="2776471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84587" y="3916500"/>
            <a:ext cx="6331283" cy="3191499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5824836" y="1234323"/>
            <a:ext cx="6294388" cy="21494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0"/>
              </a:lnSpc>
              <a:spcBef>
                <a:spcPct val="0"/>
              </a:spcBef>
            </a:pPr>
            <a:r>
              <a:rPr lang="en-US" sz="12500" spc="1262">
                <a:solidFill>
                  <a:srgbClr val="000000"/>
                </a:solidFill>
                <a:latin typeface="League Gothic"/>
              </a:rPr>
              <a:t>THANK YOU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6277085" y="2899610"/>
            <a:ext cx="5598468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505">
                <a:solidFill>
                  <a:srgbClr val="000000"/>
                </a:solidFill>
                <a:latin typeface="League Gothic"/>
              </a:rPr>
              <a:t>from your colleagues at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27093" y="3459300"/>
            <a:ext cx="1553205" cy="40489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50"/>
              </a:lnSpc>
              <a:spcBef>
                <a:spcPct val="0"/>
              </a:spcBef>
            </a:pPr>
            <a:r>
              <a:rPr lang="en-US" sz="23607" spc="2384">
                <a:solidFill>
                  <a:srgbClr val="000000"/>
                </a:solidFill>
                <a:latin typeface="League Gothic"/>
              </a:rPr>
              <a:t>&amp;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 rot="-5400000">
            <a:off x="9877819" y="1703660"/>
            <a:ext cx="8074647" cy="7034633"/>
            <a:chOff x="0" y="0"/>
            <a:chExt cx="6350000" cy="553212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005210" y="3754126"/>
            <a:ext cx="5819865" cy="2933701"/>
          </a:xfrm>
          <a:prstGeom prst="rect">
            <a:avLst/>
          </a:prstGeom>
        </p:spPr>
      </p:pic>
      <p:sp>
        <p:nvSpPr>
          <p:cNvPr id="23" name="TextBox 23"/>
          <p:cNvSpPr txBox="1"/>
          <p:nvPr/>
        </p:nvSpPr>
        <p:spPr>
          <a:xfrm>
            <a:off x="1028700" y="2199886"/>
            <a:ext cx="5826463" cy="10699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8000">
                <a:solidFill>
                  <a:srgbClr val="1D3C6F"/>
                </a:solidFill>
                <a:latin typeface="League Gothic"/>
              </a:rPr>
              <a:t>CareerStep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3594645"/>
            <a:ext cx="8454109" cy="2927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59"/>
              </a:lnSpc>
            </a:pPr>
            <a:r>
              <a:rPr lang="en-US" sz="2199" spc="87">
                <a:solidFill>
                  <a:srgbClr val="1D3C6F"/>
                </a:solidFill>
                <a:latin typeface="Open Sans"/>
              </a:rPr>
              <a:t>A private organization based in Lehi, Utah that began providing allied healthcare training 25+ years ago. CareerStep partners with academic &amp; healthcare institutions to offer non-credit training programs where learners prepare for national certifications so they can begin new careers in healthcare or advance their career.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570577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0849608" y="5224598"/>
            <a:ext cx="6196442" cy="5511342"/>
            <a:chOff x="0" y="0"/>
            <a:chExt cx="1631985" cy="145154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31985" cy="1451547"/>
            </a:xfrm>
            <a:custGeom>
              <a:avLst/>
              <a:gdLst/>
              <a:ahLst/>
              <a:cxnLst/>
              <a:rect l="l" t="t" r="r" b="b"/>
              <a:pathLst>
                <a:path w="1631985" h="1451547">
                  <a:moveTo>
                    <a:pt x="0" y="0"/>
                  </a:moveTo>
                  <a:lnTo>
                    <a:pt x="1631985" y="0"/>
                  </a:lnTo>
                  <a:lnTo>
                    <a:pt x="1631985" y="1451547"/>
                  </a:lnTo>
                  <a:lnTo>
                    <a:pt x="0" y="1451547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036508" y="9457297"/>
            <a:ext cx="4393457" cy="839228"/>
            <a:chOff x="0" y="0"/>
            <a:chExt cx="1157124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5400000">
            <a:off x="10593203" y="1959497"/>
            <a:ext cx="6709253" cy="5845101"/>
            <a:chOff x="0" y="0"/>
            <a:chExt cx="6350000" cy="553212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AutoShape 19"/>
          <p:cNvSpPr/>
          <p:nvPr/>
        </p:nvSpPr>
        <p:spPr>
          <a:xfrm rot="-1715946">
            <a:off x="13698272" y="8383758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rot="-8950593">
            <a:off x="10861563" y="8328653"/>
            <a:ext cx="3317663" cy="0"/>
          </a:xfrm>
          <a:prstGeom prst="line">
            <a:avLst/>
          </a:prstGeom>
          <a:ln w="857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368922" y="3640167"/>
            <a:ext cx="5195915" cy="248376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853983" y="1165759"/>
            <a:ext cx="2848597" cy="313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League Spartan"/>
              </a:rPr>
              <a:t>THYNK UNLIMITED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29140" y="1765114"/>
            <a:ext cx="9907218" cy="6718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Jeanne Eschbach returned to CCC in 2016</a:t>
            </a:r>
          </a:p>
          <a:p>
            <a:pPr>
              <a:lnSpc>
                <a:spcPts val="1256"/>
              </a:lnSpc>
            </a:pPr>
            <a:endParaRPr lang="en-US" sz="2467" spc="98">
              <a:solidFill>
                <a:srgbClr val="000000"/>
              </a:solidFill>
              <a:latin typeface="Open Sans"/>
            </a:endParaRPr>
          </a:p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CCC Workforce had no staff &amp; very few trainers</a:t>
            </a:r>
          </a:p>
          <a:p>
            <a:pPr>
              <a:lnSpc>
                <a:spcPts val="1256"/>
              </a:lnSpc>
            </a:pPr>
            <a:endParaRPr lang="en-US" sz="2467" spc="98">
              <a:solidFill>
                <a:srgbClr val="000000"/>
              </a:solidFill>
              <a:latin typeface="Open Sans"/>
            </a:endParaRPr>
          </a:p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Faced with building an entirely new portfolio</a:t>
            </a:r>
          </a:p>
          <a:p>
            <a:pPr>
              <a:lnSpc>
                <a:spcPts val="1256"/>
              </a:lnSpc>
            </a:pPr>
            <a:endParaRPr lang="en-US" sz="2467" spc="98">
              <a:solidFill>
                <a:srgbClr val="000000"/>
              </a:solidFill>
              <a:latin typeface="Open Sans"/>
            </a:endParaRPr>
          </a:p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Jeanne reviewed Jobs in Demand data &amp; our Workforce Development Board's Occupation List</a:t>
            </a:r>
          </a:p>
          <a:p>
            <a:pPr>
              <a:lnSpc>
                <a:spcPts val="1256"/>
              </a:lnSpc>
            </a:pPr>
            <a:endParaRPr lang="en-US" sz="2467" spc="98">
              <a:solidFill>
                <a:srgbClr val="000000"/>
              </a:solidFill>
              <a:latin typeface="Open Sans"/>
            </a:endParaRPr>
          </a:p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Pharmacy Technician was on both lists</a:t>
            </a:r>
          </a:p>
          <a:p>
            <a:pPr>
              <a:lnSpc>
                <a:spcPts val="1256"/>
              </a:lnSpc>
            </a:pPr>
            <a:endParaRPr lang="en-US" sz="2467" spc="98">
              <a:solidFill>
                <a:srgbClr val="000000"/>
              </a:solidFill>
              <a:latin typeface="Open Sans"/>
            </a:endParaRPr>
          </a:p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Workforce had previously offered this program in-person, but our curriculum was not nationally certified, our previous instructors were no longer available &amp; was struggled to fill a class (at least 8 people)</a:t>
            </a:r>
          </a:p>
          <a:p>
            <a:pPr>
              <a:lnSpc>
                <a:spcPts val="1256"/>
              </a:lnSpc>
            </a:pPr>
            <a:endParaRPr lang="en-US" sz="2467" spc="98">
              <a:solidFill>
                <a:srgbClr val="000000"/>
              </a:solidFill>
              <a:latin typeface="Open Sans"/>
            </a:endParaRPr>
          </a:p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At this same time, a representative from CareerStep reached out to Jeanne</a:t>
            </a:r>
          </a:p>
          <a:p>
            <a:pPr>
              <a:lnSpc>
                <a:spcPts val="1256"/>
              </a:lnSpc>
            </a:pPr>
            <a:endParaRPr lang="en-US" sz="2467" spc="98">
              <a:solidFill>
                <a:srgbClr val="000000"/>
              </a:solidFill>
              <a:latin typeface="Open Sans"/>
            </a:endParaRPr>
          </a:p>
          <a:p>
            <a:pPr marL="532807" lvl="1" indent="-266404">
              <a:lnSpc>
                <a:spcPts val="3454"/>
              </a:lnSpc>
              <a:buFont typeface="Arial"/>
              <a:buChar char="•"/>
            </a:pPr>
            <a:r>
              <a:rPr lang="en-US" sz="2467" spc="98">
                <a:solidFill>
                  <a:srgbClr val="000000"/>
                </a:solidFill>
                <a:latin typeface="Open Sans"/>
              </a:rPr>
              <a:t>We started with one program: Pharmacy Technician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29140" y="756184"/>
            <a:ext cx="5726801" cy="100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00"/>
              </a:lnSpc>
            </a:pPr>
            <a:r>
              <a:rPr lang="en-US" sz="7500">
                <a:solidFill>
                  <a:srgbClr val="000000"/>
                </a:solidFill>
                <a:latin typeface="League Gothic"/>
              </a:rPr>
              <a:t>WHERE WE STARTED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580721" y="2219144"/>
            <a:ext cx="5447475" cy="7648242"/>
            <a:chOff x="0" y="0"/>
            <a:chExt cx="1434726" cy="20143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34726" cy="2014352"/>
            </a:xfrm>
            <a:custGeom>
              <a:avLst/>
              <a:gdLst/>
              <a:ahLst/>
              <a:cxnLst/>
              <a:rect l="l" t="t" r="r" b="b"/>
              <a:pathLst>
                <a:path w="1434726" h="2014352">
                  <a:moveTo>
                    <a:pt x="0" y="0"/>
                  </a:moveTo>
                  <a:lnTo>
                    <a:pt x="1434726" y="0"/>
                  </a:lnTo>
                  <a:lnTo>
                    <a:pt x="1434726" y="2014352"/>
                  </a:lnTo>
                  <a:lnTo>
                    <a:pt x="0" y="2014352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5458841" y="0"/>
            <a:ext cx="4393457" cy="839228"/>
            <a:chOff x="0" y="0"/>
            <a:chExt cx="1157124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91285" y="-341589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171146" y="-341589"/>
            <a:ext cx="2664422" cy="1218172"/>
            <a:chOff x="0" y="0"/>
            <a:chExt cx="483446" cy="22103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79515" y="3700064"/>
            <a:ext cx="5598135" cy="4440637"/>
            <a:chOff x="0" y="0"/>
            <a:chExt cx="1474406" cy="116955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74406" cy="1169551"/>
            </a:xfrm>
            <a:custGeom>
              <a:avLst/>
              <a:gdLst/>
              <a:ahLst/>
              <a:cxnLst/>
              <a:rect l="l" t="t" r="r" b="b"/>
              <a:pathLst>
                <a:path w="1474406" h="1169551">
                  <a:moveTo>
                    <a:pt x="0" y="0"/>
                  </a:moveTo>
                  <a:lnTo>
                    <a:pt x="1474406" y="0"/>
                  </a:lnTo>
                  <a:lnTo>
                    <a:pt x="1474406" y="1169551"/>
                  </a:lnTo>
                  <a:lnTo>
                    <a:pt x="0" y="1169551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rcRect t="923" b="586"/>
          <a:stretch>
            <a:fillRect/>
          </a:stretch>
        </p:blipFill>
        <p:spPr>
          <a:xfrm>
            <a:off x="338761" y="3869717"/>
            <a:ext cx="5279642" cy="4093007"/>
          </a:xfrm>
          <a:prstGeom prst="rect">
            <a:avLst/>
          </a:prstGeom>
        </p:spPr>
      </p:pic>
      <p:grpSp>
        <p:nvGrpSpPr>
          <p:cNvPr id="27" name="Group 27"/>
          <p:cNvGrpSpPr/>
          <p:nvPr/>
        </p:nvGrpSpPr>
        <p:grpSpPr>
          <a:xfrm>
            <a:off x="6082449" y="3536234"/>
            <a:ext cx="6197940" cy="4820668"/>
            <a:chOff x="0" y="0"/>
            <a:chExt cx="1632379" cy="126964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632379" cy="1269641"/>
            </a:xfrm>
            <a:custGeom>
              <a:avLst/>
              <a:gdLst/>
              <a:ahLst/>
              <a:cxnLst/>
              <a:rect l="l" t="t" r="r" b="b"/>
              <a:pathLst>
                <a:path w="1632379" h="1269641">
                  <a:moveTo>
                    <a:pt x="0" y="0"/>
                  </a:moveTo>
                  <a:lnTo>
                    <a:pt x="1632379" y="0"/>
                  </a:lnTo>
                  <a:lnTo>
                    <a:pt x="1632379" y="1269641"/>
                  </a:lnTo>
                  <a:lnTo>
                    <a:pt x="0" y="1269641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30" name="Picture 30"/>
          <p:cNvPicPr>
            <a:picLocks noChangeAspect="1"/>
          </p:cNvPicPr>
          <p:nvPr/>
        </p:nvPicPr>
        <p:blipFill>
          <a:blip r:embed="rId3"/>
          <a:srcRect l="537" t="8015" r="2319" b="1126"/>
          <a:stretch>
            <a:fillRect/>
          </a:stretch>
        </p:blipFill>
        <p:spPr>
          <a:xfrm>
            <a:off x="6212943" y="3700064"/>
            <a:ext cx="5936953" cy="4522851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2733121" y="2388479"/>
            <a:ext cx="5141695" cy="7335171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28700" y="774663"/>
            <a:ext cx="8203461" cy="110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99"/>
              </a:lnSpc>
            </a:pPr>
            <a:r>
              <a:rPr lang="en-US" sz="8299">
                <a:solidFill>
                  <a:srgbClr val="000000"/>
                </a:solidFill>
                <a:latin typeface="League Gothic"/>
              </a:rPr>
              <a:t>ALLIED HEALTH JOB DEMAND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28700" y="3248578"/>
            <a:ext cx="3638074" cy="45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CORNING, NEW YORK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231413" y="1697189"/>
            <a:ext cx="2454856" cy="45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UNITED STATES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432355" y="3045089"/>
            <a:ext cx="5423290" cy="45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NEW YORK STATE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7027905" y="5031771"/>
            <a:ext cx="5845101" cy="0"/>
          </a:xfrm>
          <a:prstGeom prst="line">
            <a:avLst/>
          </a:prstGeom>
          <a:ln w="114300" cap="flat">
            <a:solidFill>
              <a:srgbClr val="1A9C9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9669200" y="2973523"/>
            <a:ext cx="543461" cy="467036"/>
            <a:chOff x="0" y="0"/>
            <a:chExt cx="812800" cy="6985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69200" y="4865785"/>
            <a:ext cx="543461" cy="467036"/>
            <a:chOff x="0" y="0"/>
            <a:chExt cx="812800" cy="698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96939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669200" y="6758048"/>
            <a:ext cx="543461" cy="467036"/>
            <a:chOff x="0" y="0"/>
            <a:chExt cx="812800" cy="6985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546426" y="2425991"/>
            <a:ext cx="6712874" cy="1562099"/>
            <a:chOff x="0" y="0"/>
            <a:chExt cx="3001693" cy="6985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546426" y="4318254"/>
            <a:ext cx="6712874" cy="1562099"/>
            <a:chOff x="0" y="0"/>
            <a:chExt cx="3001693" cy="6985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546426" y="6210517"/>
            <a:ext cx="6712874" cy="1562099"/>
            <a:chOff x="0" y="0"/>
            <a:chExt cx="3001693" cy="698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001693" cy="698500"/>
            </a:xfrm>
            <a:custGeom>
              <a:avLst/>
              <a:gdLst/>
              <a:ahLst/>
              <a:cxnLst/>
              <a:rect l="l" t="t" r="r" b="b"/>
              <a:pathLst>
                <a:path w="3001693" h="698500">
                  <a:moveTo>
                    <a:pt x="3001693" y="349250"/>
                  </a:moveTo>
                  <a:lnTo>
                    <a:pt x="2798493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2798493" y="0"/>
                  </a:lnTo>
                  <a:lnTo>
                    <a:pt x="3001693" y="34925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0746078" y="2650084"/>
            <a:ext cx="1310574" cy="1126274"/>
            <a:chOff x="0" y="0"/>
            <a:chExt cx="812800" cy="6985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764518" y="4547272"/>
            <a:ext cx="1387406" cy="1135307"/>
            <a:chOff x="0" y="0"/>
            <a:chExt cx="812800" cy="66511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665110"/>
            </a:xfrm>
            <a:custGeom>
              <a:avLst/>
              <a:gdLst/>
              <a:ahLst/>
              <a:cxnLst/>
              <a:rect l="l" t="t" r="r" b="b"/>
              <a:pathLst>
                <a:path w="812800" h="665110">
                  <a:moveTo>
                    <a:pt x="812800" y="332555"/>
                  </a:moveTo>
                  <a:lnTo>
                    <a:pt x="609600" y="665110"/>
                  </a:lnTo>
                  <a:lnTo>
                    <a:pt x="203200" y="665110"/>
                  </a:lnTo>
                  <a:lnTo>
                    <a:pt x="0" y="332555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325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0746078" y="6428429"/>
            <a:ext cx="1310574" cy="1126274"/>
            <a:chOff x="0" y="0"/>
            <a:chExt cx="812800" cy="698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48" name="Picture 4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479025" y="3440559"/>
            <a:ext cx="4633997" cy="2335924"/>
          </a:xfrm>
          <a:prstGeom prst="rect">
            <a:avLst/>
          </a:prstGeom>
        </p:spPr>
      </p:pic>
      <p:grpSp>
        <p:nvGrpSpPr>
          <p:cNvPr id="49" name="Group 49"/>
          <p:cNvGrpSpPr/>
          <p:nvPr/>
        </p:nvGrpSpPr>
        <p:grpSpPr>
          <a:xfrm>
            <a:off x="1456732" y="2275528"/>
            <a:ext cx="6583958" cy="5735944"/>
            <a:chOff x="0" y="0"/>
            <a:chExt cx="6350000" cy="553212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pic>
        <p:nvPicPr>
          <p:cNvPr id="51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85472" y="2767971"/>
            <a:ext cx="631786" cy="878140"/>
          </a:xfrm>
          <a:prstGeom prst="rect">
            <a:avLst/>
          </a:prstGeom>
        </p:spPr>
      </p:pic>
      <p:pic>
        <p:nvPicPr>
          <p:cNvPr id="52" name="Picture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039057" y="4686660"/>
            <a:ext cx="838329" cy="856530"/>
          </a:xfrm>
          <a:prstGeom prst="rect">
            <a:avLst/>
          </a:prstGeom>
        </p:spPr>
      </p:pic>
      <p:pic>
        <p:nvPicPr>
          <p:cNvPr id="53" name="Picture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953654" y="6532587"/>
            <a:ext cx="923731" cy="917958"/>
          </a:xfrm>
          <a:prstGeom prst="rect">
            <a:avLst/>
          </a:prstGeom>
        </p:spPr>
      </p:pic>
      <p:sp>
        <p:nvSpPr>
          <p:cNvPr id="54" name="TextBox 54"/>
          <p:cNvSpPr txBox="1"/>
          <p:nvPr/>
        </p:nvSpPr>
        <p:spPr>
          <a:xfrm>
            <a:off x="12151924" y="2504633"/>
            <a:ext cx="32338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League Gothic"/>
              </a:rPr>
              <a:t>CERTIFICATIONS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2151924" y="3038033"/>
            <a:ext cx="4702677" cy="81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6"/>
              </a:lnSpc>
            </a:pPr>
            <a:r>
              <a:rPr lang="en-US" sz="1800" spc="72">
                <a:solidFill>
                  <a:srgbClr val="FFFFFF"/>
                </a:solidFill>
                <a:latin typeface="Open Sans"/>
              </a:rPr>
              <a:t>Requirements Validation, Voucher Distribution, Exam Scheduling, Certification Data Passback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12285959" y="4681455"/>
            <a:ext cx="32338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League Gothic"/>
              </a:rPr>
              <a:t>LEARNING FRAMEWORK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2285959" y="5265964"/>
            <a:ext cx="4702677" cy="262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6"/>
              </a:lnSpc>
            </a:pPr>
            <a:r>
              <a:rPr lang="en-US" sz="1800" spc="72">
                <a:solidFill>
                  <a:srgbClr val="FFFFFF"/>
                </a:solidFill>
                <a:latin typeface="Open Sans"/>
              </a:rPr>
              <a:t>Quality, Convenience, Service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2285959" y="6280403"/>
            <a:ext cx="323380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FFFFFF"/>
                </a:solidFill>
                <a:latin typeface="League Gothic"/>
              </a:rPr>
              <a:t>OUTSTANDING CONTENT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12285959" y="6861428"/>
            <a:ext cx="4702677" cy="8145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96"/>
              </a:lnSpc>
            </a:pPr>
            <a:r>
              <a:rPr lang="en-US" sz="1800" spc="72">
                <a:solidFill>
                  <a:srgbClr val="FFFFFF"/>
                </a:solidFill>
                <a:latin typeface="Open Sans"/>
              </a:rPr>
              <a:t>Regularly updated courses, industry expert instruction, innovative education, pathways to certification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3131807" y="5667628"/>
            <a:ext cx="3233808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1259">
                <a:solidFill>
                  <a:srgbClr val="0D7377"/>
                </a:solidFill>
                <a:latin typeface="League Gothic"/>
              </a:rPr>
              <a:t>BENEFITS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38153" y="0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79025" y="-189472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4089434" y="-189472"/>
            <a:ext cx="2664422" cy="1218172"/>
            <a:chOff x="0" y="0"/>
            <a:chExt cx="483446" cy="22103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788820" y="2687295"/>
            <a:ext cx="6709253" cy="5845101"/>
            <a:chOff x="0" y="0"/>
            <a:chExt cx="6350000" cy="553212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1A9C97"/>
            </a:solidFill>
          </p:spPr>
        </p:sp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43624" y="3526502"/>
            <a:ext cx="422417" cy="43055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43624" y="4459193"/>
            <a:ext cx="422417" cy="430552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643624" y="5394570"/>
            <a:ext cx="422417" cy="43055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03849" y="3526502"/>
            <a:ext cx="422417" cy="430552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503849" y="4459193"/>
            <a:ext cx="422417" cy="43055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826449" y="4176115"/>
            <a:ext cx="4633997" cy="2335924"/>
          </a:xfrm>
          <a:prstGeom prst="rect">
            <a:avLst/>
          </a:prstGeom>
        </p:spPr>
      </p:pic>
      <p:sp>
        <p:nvSpPr>
          <p:cNvPr id="28" name="TextBox 28"/>
          <p:cNvSpPr txBox="1"/>
          <p:nvPr/>
        </p:nvSpPr>
        <p:spPr>
          <a:xfrm>
            <a:off x="10169597" y="3400465"/>
            <a:ext cx="323069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1D3C6F"/>
                </a:solidFill>
                <a:latin typeface="League Gothic"/>
              </a:rPr>
              <a:t>ADVOCATES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69597" y="4333156"/>
            <a:ext cx="323069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1D3C6F"/>
                </a:solidFill>
                <a:latin typeface="League Gothic"/>
              </a:rPr>
              <a:t>SUPPORT AGENTS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169597" y="5263431"/>
            <a:ext cx="323069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1D3C6F"/>
                </a:solidFill>
                <a:latin typeface="League Gothic"/>
              </a:rPr>
              <a:t>INSTRUCTORS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031042" y="3400465"/>
            <a:ext cx="3230696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00"/>
              </a:lnSpc>
            </a:pPr>
            <a:r>
              <a:rPr lang="en-US" sz="3500">
                <a:solidFill>
                  <a:srgbClr val="1D3C6F"/>
                </a:solidFill>
                <a:latin typeface="League Gothic"/>
              </a:rPr>
              <a:t>TECHNICAL SUPPORT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031042" y="4495081"/>
            <a:ext cx="3230696" cy="848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90"/>
              </a:lnSpc>
            </a:pPr>
            <a:r>
              <a:rPr lang="en-US" sz="3500">
                <a:solidFill>
                  <a:srgbClr val="1D3C6F"/>
                </a:solidFill>
                <a:latin typeface="League Gothic"/>
              </a:rPr>
              <a:t>PARTNER SUCCESS MANAGERS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27014" y="9447772"/>
            <a:ext cx="4393457" cy="839228"/>
            <a:chOff x="0" y="0"/>
            <a:chExt cx="1157124" cy="22103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898384" y="9447772"/>
            <a:ext cx="4905032" cy="839228"/>
            <a:chOff x="0" y="0"/>
            <a:chExt cx="1291860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91860" cy="221031"/>
            </a:xfrm>
            <a:custGeom>
              <a:avLst/>
              <a:gdLst/>
              <a:ahLst/>
              <a:cxnLst/>
              <a:rect l="l" t="t" r="r" b="b"/>
              <a:pathLst>
                <a:path w="1291860" h="221031">
                  <a:moveTo>
                    <a:pt x="203200" y="0"/>
                  </a:moveTo>
                  <a:lnTo>
                    <a:pt x="1291860" y="0"/>
                  </a:lnTo>
                  <a:lnTo>
                    <a:pt x="1088660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44191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854601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10800000">
            <a:off x="1798366" y="4444463"/>
            <a:ext cx="4063686" cy="1608973"/>
            <a:chOff x="0" y="0"/>
            <a:chExt cx="980827" cy="38834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 rot="-10800000">
            <a:off x="8883420" y="4444463"/>
            <a:ext cx="4063686" cy="1608973"/>
            <a:chOff x="0" y="0"/>
            <a:chExt cx="980827" cy="38834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980827" cy="388348"/>
            </a:xfrm>
            <a:custGeom>
              <a:avLst/>
              <a:gdLst/>
              <a:ahLst/>
              <a:cxnLst/>
              <a:rect l="l" t="t" r="r" b="b"/>
              <a:pathLst>
                <a:path w="980827" h="388348">
                  <a:moveTo>
                    <a:pt x="203200" y="388348"/>
                  </a:moveTo>
                  <a:lnTo>
                    <a:pt x="777627" y="388348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8348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5340893" y="6113423"/>
            <a:ext cx="4063686" cy="1615044"/>
            <a:chOff x="0" y="0"/>
            <a:chExt cx="980827" cy="38981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425948" y="6113423"/>
            <a:ext cx="4063686" cy="1615044"/>
            <a:chOff x="0" y="0"/>
            <a:chExt cx="980827" cy="389813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80827" cy="389813"/>
            </a:xfrm>
            <a:custGeom>
              <a:avLst/>
              <a:gdLst/>
              <a:ahLst/>
              <a:cxnLst/>
              <a:rect l="l" t="t" r="r" b="b"/>
              <a:pathLst>
                <a:path w="980827" h="389813">
                  <a:moveTo>
                    <a:pt x="203200" y="389813"/>
                  </a:moveTo>
                  <a:lnTo>
                    <a:pt x="777627" y="389813"/>
                  </a:lnTo>
                  <a:lnTo>
                    <a:pt x="980827" y="0"/>
                  </a:lnTo>
                  <a:lnTo>
                    <a:pt x="0" y="0"/>
                  </a:lnTo>
                  <a:lnTo>
                    <a:pt x="203200" y="389813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127000" y="-38100"/>
              <a:ext cx="5588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5862052" y="4783351"/>
            <a:ext cx="3021368" cy="2616369"/>
            <a:chOff x="0" y="0"/>
            <a:chExt cx="4282440" cy="37084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2"/>
              <a:stretch>
                <a:fillRect r="-29974"/>
              </a:stretch>
            </a:blipFill>
          </p:spPr>
        </p:sp>
      </p:grpSp>
      <p:grpSp>
        <p:nvGrpSpPr>
          <p:cNvPr id="28" name="Group 28"/>
          <p:cNvGrpSpPr>
            <a:grpSpLocks noChangeAspect="1"/>
          </p:cNvGrpSpPr>
          <p:nvPr/>
        </p:nvGrpSpPr>
        <p:grpSpPr>
          <a:xfrm>
            <a:off x="2319525" y="4783351"/>
            <a:ext cx="3021368" cy="2616369"/>
            <a:chOff x="0" y="0"/>
            <a:chExt cx="4282440" cy="37084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3"/>
              <a:stretch>
                <a:fillRect l="-14987" r="-14987"/>
              </a:stretch>
            </a:blipFill>
          </p:spPr>
        </p:sp>
      </p:grpSp>
      <p:grpSp>
        <p:nvGrpSpPr>
          <p:cNvPr id="30" name="Group 30"/>
          <p:cNvGrpSpPr>
            <a:grpSpLocks noChangeAspect="1"/>
          </p:cNvGrpSpPr>
          <p:nvPr/>
        </p:nvGrpSpPr>
        <p:grpSpPr>
          <a:xfrm>
            <a:off x="9404580" y="4773826"/>
            <a:ext cx="3021368" cy="2616369"/>
            <a:chOff x="0" y="0"/>
            <a:chExt cx="4282440" cy="3708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t="-377" b="-377"/>
              </a:stretch>
            </a:blipFill>
          </p:spPr>
        </p:sp>
      </p:grpSp>
      <p:grpSp>
        <p:nvGrpSpPr>
          <p:cNvPr id="32" name="Group 32"/>
          <p:cNvGrpSpPr>
            <a:grpSpLocks noChangeAspect="1"/>
          </p:cNvGrpSpPr>
          <p:nvPr/>
        </p:nvGrpSpPr>
        <p:grpSpPr>
          <a:xfrm>
            <a:off x="12947107" y="4783351"/>
            <a:ext cx="3021368" cy="2616369"/>
            <a:chOff x="0" y="0"/>
            <a:chExt cx="4282440" cy="3708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15232" r="-15232"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939598"/>
            </a:solidFill>
          </p:spPr>
        </p:sp>
        <p:sp>
          <p:nvSpPr>
            <p:cNvPr id="39" name="TextBox 3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9937756" y="9258300"/>
            <a:ext cx="2664422" cy="1218172"/>
            <a:chOff x="0" y="0"/>
            <a:chExt cx="483446" cy="221031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5" name="TextBox 45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-306869" y="-436854"/>
            <a:ext cx="18901739" cy="4595566"/>
            <a:chOff x="0" y="0"/>
            <a:chExt cx="4978236" cy="121035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978236" cy="1210355"/>
            </a:xfrm>
            <a:custGeom>
              <a:avLst/>
              <a:gdLst/>
              <a:ahLst/>
              <a:cxnLst/>
              <a:rect l="l" t="t" r="r" b="b"/>
              <a:pathLst>
                <a:path w="4978236" h="1210355">
                  <a:moveTo>
                    <a:pt x="0" y="0"/>
                  </a:moveTo>
                  <a:lnTo>
                    <a:pt x="4978236" y="0"/>
                  </a:lnTo>
                  <a:lnTo>
                    <a:pt x="4978236" y="1210355"/>
                  </a:lnTo>
                  <a:lnTo>
                    <a:pt x="0" y="1210355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5898384" y="724928"/>
            <a:ext cx="6378839" cy="1106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99"/>
              </a:lnSpc>
            </a:pPr>
            <a:r>
              <a:rPr lang="en-US" sz="8299">
                <a:solidFill>
                  <a:srgbClr val="000000"/>
                </a:solidFill>
                <a:latin typeface="League Gothic"/>
              </a:rPr>
              <a:t>OUR PARTNERSHIP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2182026" y="1665210"/>
            <a:ext cx="13811554" cy="451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STARTED OCTOBER 31, 2018 - JUST OVER 4 YEARS AGO 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2480669" y="7902383"/>
            <a:ext cx="2465878" cy="606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000000"/>
                </a:solidFill>
                <a:latin typeface="League Gothic"/>
              </a:rPr>
              <a:t>Medical Assistant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6147658" y="8045258"/>
            <a:ext cx="2643416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500">
                <a:solidFill>
                  <a:srgbClr val="000000"/>
                </a:solidFill>
                <a:latin typeface="League Gothic"/>
              </a:rPr>
              <a:t>Mental Health Technician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944079" y="8045258"/>
            <a:ext cx="1998558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5"/>
              </a:lnSpc>
            </a:pPr>
            <a:r>
              <a:rPr lang="en-US" sz="3500">
                <a:solidFill>
                  <a:srgbClr val="000000"/>
                </a:solidFill>
                <a:latin typeface="League Gothic"/>
              </a:rPr>
              <a:t>Pharmacy Technician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3095643" y="8090417"/>
            <a:ext cx="3021368" cy="873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25"/>
              </a:lnSpc>
            </a:pPr>
            <a:r>
              <a:rPr lang="en-US" sz="3500">
                <a:solidFill>
                  <a:srgbClr val="000000"/>
                </a:solidFill>
                <a:latin typeface="League Gothic"/>
              </a:rPr>
              <a:t>Phlebotomy </a:t>
            </a:r>
          </a:p>
          <a:p>
            <a:pPr algn="ctr">
              <a:lnSpc>
                <a:spcPts val="3325"/>
              </a:lnSpc>
            </a:pPr>
            <a:r>
              <a:rPr lang="en-US" sz="3500">
                <a:solidFill>
                  <a:srgbClr val="000000"/>
                </a:solidFill>
                <a:latin typeface="League Gothic"/>
              </a:rPr>
              <a:t>Technician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105565" y="2354821"/>
            <a:ext cx="14598029" cy="1937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5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Purpose: </a:t>
            </a:r>
            <a:r>
              <a:rPr lang="en-US" sz="2199" spc="87">
                <a:solidFill>
                  <a:srgbClr val="000000"/>
                </a:solidFill>
                <a:latin typeface="Open Sans"/>
              </a:rPr>
              <a:t>To offer quality allied health training to SUNY Corning's community so learners can gain the skills &amp; knowledge, become nationally certified, &amp; begin new careers in healthcare. Learners are hired at various types of healthcare facilities - hospitals, clinics, assisted living, doctor offices, pharmacies, etc.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0094482" y="1832029"/>
            <a:ext cx="7706695" cy="6622941"/>
            <a:chOff x="0" y="0"/>
            <a:chExt cx="812800" cy="698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036508" y="9447772"/>
            <a:ext cx="4393457" cy="839228"/>
            <a:chOff x="0" y="0"/>
            <a:chExt cx="1157124" cy="22103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0669" y="9258300"/>
            <a:ext cx="2664422" cy="1218172"/>
            <a:chOff x="0" y="0"/>
            <a:chExt cx="483446" cy="22103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091079" y="9258300"/>
            <a:ext cx="2664422" cy="1218172"/>
            <a:chOff x="0" y="0"/>
            <a:chExt cx="483446" cy="22103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-5400000">
            <a:off x="10593203" y="2220949"/>
            <a:ext cx="6709253" cy="5845101"/>
            <a:chOff x="0" y="0"/>
            <a:chExt cx="6350000" cy="553212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5532120"/>
            </a:xfrm>
            <a:custGeom>
              <a:avLst/>
              <a:gdLst/>
              <a:ahLst/>
              <a:cxnLst/>
              <a:rect l="l" t="t" r="r" b="b"/>
              <a:pathLst>
                <a:path w="6350000" h="5532120">
                  <a:moveTo>
                    <a:pt x="4762500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4762500" y="5532120"/>
                  </a:lnTo>
                  <a:lnTo>
                    <a:pt x="6350000" y="2766060"/>
                  </a:lnTo>
                  <a:lnTo>
                    <a:pt x="4762500" y="0"/>
                  </a:lnTo>
                  <a:lnTo>
                    <a:pt x="4762500" y="0"/>
                  </a:lnTo>
                  <a:close/>
                  <a:moveTo>
                    <a:pt x="4676140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4676140" y="149860"/>
                  </a:lnTo>
                  <a:lnTo>
                    <a:pt x="6177280" y="2766060"/>
                  </a:lnTo>
                  <a:lnTo>
                    <a:pt x="4676140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074243" y="983157"/>
            <a:ext cx="616383" cy="707469"/>
          </a:xfrm>
          <a:prstGeom prst="rect">
            <a:avLst/>
          </a:prstGeom>
        </p:spPr>
      </p:pic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11369337" y="2166026"/>
            <a:ext cx="5156985" cy="5954948"/>
            <a:chOff x="0" y="0"/>
            <a:chExt cx="54991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499100" cy="6350000"/>
            </a:xfrm>
            <a:custGeom>
              <a:avLst/>
              <a:gdLst/>
              <a:ahLst/>
              <a:cxnLst/>
              <a:rect l="l" t="t" r="r" b="b"/>
              <a:pathLst>
                <a:path w="5499100" h="6350000">
                  <a:moveTo>
                    <a:pt x="2749550" y="6350000"/>
                  </a:moveTo>
                  <a:lnTo>
                    <a:pt x="0" y="4762500"/>
                  </a:lnTo>
                  <a:lnTo>
                    <a:pt x="0" y="1587500"/>
                  </a:lnTo>
                  <a:lnTo>
                    <a:pt x="2749550" y="0"/>
                  </a:lnTo>
                  <a:lnTo>
                    <a:pt x="5499100" y="1587500"/>
                  </a:lnTo>
                  <a:lnTo>
                    <a:pt x="5499100" y="4762500"/>
                  </a:lnTo>
                  <a:lnTo>
                    <a:pt x="2749550" y="6350000"/>
                  </a:lnTo>
                  <a:close/>
                </a:path>
              </a:pathLst>
            </a:custGeom>
            <a:blipFill>
              <a:blip r:embed="rId4"/>
              <a:stretch>
                <a:fillRect l="-61365" r="-11953"/>
              </a:stretch>
            </a:blipFill>
          </p:spPr>
        </p:sp>
      </p:grpSp>
      <p:sp>
        <p:nvSpPr>
          <p:cNvPr id="19" name="TextBox 19"/>
          <p:cNvSpPr txBox="1"/>
          <p:nvPr/>
        </p:nvSpPr>
        <p:spPr>
          <a:xfrm>
            <a:off x="1028700" y="1200582"/>
            <a:ext cx="5826463" cy="11302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499"/>
              </a:lnSpc>
            </a:pPr>
            <a:r>
              <a:rPr lang="en-US" sz="8499">
                <a:solidFill>
                  <a:srgbClr val="000000"/>
                </a:solidFill>
                <a:latin typeface="League Gothic"/>
              </a:rPr>
              <a:t>Medical Assistant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3484407"/>
            <a:ext cx="8461291" cy="66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639"/>
              </a:lnSpc>
            </a:pPr>
            <a:r>
              <a:rPr lang="en-US" sz="2199" spc="87">
                <a:solidFill>
                  <a:srgbClr val="000000"/>
                </a:solidFill>
                <a:latin typeface="Open Sans Bold"/>
              </a:rPr>
              <a:t>LEARNER PREPARES FOR ALL 5 EXAMS &amp; RECEIVES VOUCHERS FOR 4: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1718414" y="0"/>
            <a:ext cx="4393457" cy="839228"/>
            <a:chOff x="0" y="0"/>
            <a:chExt cx="1157124" cy="22103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157125" cy="221031"/>
            </a:xfrm>
            <a:custGeom>
              <a:avLst/>
              <a:gdLst/>
              <a:ahLst/>
              <a:cxnLst/>
              <a:rect l="l" t="t" r="r" b="b"/>
              <a:pathLst>
                <a:path w="1157125" h="221031">
                  <a:moveTo>
                    <a:pt x="203200" y="0"/>
                  </a:moveTo>
                  <a:lnTo>
                    <a:pt x="1157125" y="0"/>
                  </a:lnTo>
                  <a:lnTo>
                    <a:pt x="953925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5235591" y="-189472"/>
            <a:ext cx="2664422" cy="1218172"/>
            <a:chOff x="0" y="0"/>
            <a:chExt cx="483446" cy="22103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D3C6F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846001" y="-189472"/>
            <a:ext cx="2664422" cy="1218172"/>
            <a:chOff x="0" y="0"/>
            <a:chExt cx="483446" cy="22103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83446" cy="221031"/>
            </a:xfrm>
            <a:custGeom>
              <a:avLst/>
              <a:gdLst/>
              <a:ahLst/>
              <a:cxnLst/>
              <a:rect l="l" t="t" r="r" b="b"/>
              <a:pathLst>
                <a:path w="483446" h="221031">
                  <a:moveTo>
                    <a:pt x="203200" y="0"/>
                  </a:moveTo>
                  <a:lnTo>
                    <a:pt x="483446" y="0"/>
                  </a:lnTo>
                  <a:lnTo>
                    <a:pt x="280246" y="221031"/>
                  </a:lnTo>
                  <a:lnTo>
                    <a:pt x="0" y="22103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A9C97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1028700" y="4268172"/>
            <a:ext cx="7919306" cy="243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Certified Clinical Medical Assistant (CCMA)</a:t>
            </a:r>
          </a:p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Certified Phlebotomy Technician (CPT)</a:t>
            </a:r>
          </a:p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Certified Electronic Health Record Specialist (CEHRS)</a:t>
            </a:r>
          </a:p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Certified EKG Technician (CET)</a:t>
            </a:r>
          </a:p>
          <a:p>
            <a:pPr marL="474978" lvl="1" indent="-237489">
              <a:lnSpc>
                <a:spcPts val="3959"/>
              </a:lnSpc>
              <a:buFont typeface="Arial"/>
              <a:buChar char="•"/>
            </a:pPr>
            <a:r>
              <a:rPr lang="en-US" sz="2199" spc="87">
                <a:solidFill>
                  <a:srgbClr val="000000"/>
                </a:solidFill>
                <a:latin typeface="Open Sans"/>
              </a:rPr>
              <a:t>Certified Medical Administrative Assistant (CMAA)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382435" y="2128080"/>
            <a:ext cx="3341203" cy="669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000000"/>
                </a:solidFill>
                <a:latin typeface="League Gothic"/>
              </a:rPr>
              <a:t>WITH EXTERNSHIP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6755501" y="1187774"/>
            <a:ext cx="2734489" cy="993988"/>
            <a:chOff x="0" y="0"/>
            <a:chExt cx="1591741" cy="578599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591741" cy="578599"/>
            </a:xfrm>
            <a:custGeom>
              <a:avLst/>
              <a:gdLst/>
              <a:ahLst/>
              <a:cxnLst/>
              <a:rect l="l" t="t" r="r" b="b"/>
              <a:pathLst>
                <a:path w="1591741" h="578599">
                  <a:moveTo>
                    <a:pt x="1591741" y="289299"/>
                  </a:moveTo>
                  <a:lnTo>
                    <a:pt x="1388541" y="578599"/>
                  </a:lnTo>
                  <a:lnTo>
                    <a:pt x="203200" y="578599"/>
                  </a:lnTo>
                  <a:lnTo>
                    <a:pt x="0" y="289299"/>
                  </a:lnTo>
                  <a:lnTo>
                    <a:pt x="203200" y="0"/>
                  </a:lnTo>
                  <a:lnTo>
                    <a:pt x="1388541" y="0"/>
                  </a:lnTo>
                  <a:lnTo>
                    <a:pt x="1591741" y="289299"/>
                  </a:lnTo>
                  <a:close/>
                </a:path>
              </a:pathLst>
            </a:custGeom>
            <a:solidFill>
              <a:srgbClr val="CB2026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114300" y="-38100"/>
              <a:ext cx="5842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7424582" y="1637143"/>
            <a:ext cx="1396328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3,311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755501" y="1242527"/>
            <a:ext cx="273448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Open Sans Bold"/>
              </a:rPr>
              <a:t>NY OPENINGS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1204</Words>
  <Application>Microsoft Office PowerPoint</Application>
  <PresentationFormat>Custom</PresentationFormat>
  <Paragraphs>227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League Gothic</vt:lpstr>
      <vt:lpstr>Open Sans Bold</vt:lpstr>
      <vt:lpstr>Canva Sans Bold</vt:lpstr>
      <vt:lpstr>Canva Sans</vt:lpstr>
      <vt:lpstr>League Spartan</vt:lpstr>
      <vt:lpstr>Calibri</vt:lpstr>
      <vt:lpstr>Open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CEANY 2022 Presentation</dc:title>
  <dc:creator>Bush, Tyre</dc:creator>
  <cp:lastModifiedBy>Bartkovich, Lori (Financial Aid)</cp:lastModifiedBy>
  <cp:revision>2</cp:revision>
  <cp:lastPrinted>2022-11-02T15:42:33Z</cp:lastPrinted>
  <dcterms:created xsi:type="dcterms:W3CDTF">2006-08-16T00:00:00Z</dcterms:created>
  <dcterms:modified xsi:type="dcterms:W3CDTF">2022-11-22T18:42:43Z</dcterms:modified>
  <dc:identifier>DAFOMoCV-ak</dc:identifier>
</cp:coreProperties>
</file>