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Lato Bold" panose="020B0604020202020204" charset="0"/>
      <p:regular r:id="rId53"/>
    </p:embeddedFont>
    <p:embeddedFont>
      <p:font typeface="Calibri" panose="020F0502020204030204" pitchFamily="34" charset="0"/>
      <p:regular r:id="rId54"/>
      <p:bold r:id="rId55"/>
      <p:italic r:id="rId56"/>
      <p:boldItalic r:id="rId57"/>
    </p:embeddedFont>
    <p:embeddedFont>
      <p:font typeface="Lato Italics" panose="020B0604020202020204" charset="0"/>
      <p:regular r:id="rId58"/>
    </p:embeddedFont>
    <p:embeddedFont>
      <p:font typeface="Canva Sans Bold" panose="020B0604020202020204" charset="0"/>
      <p:regular r:id="rId59"/>
    </p:embeddedFont>
    <p:embeddedFont>
      <p:font typeface="Poppins Bold" panose="020B0604020202020204" charset="0"/>
      <p:regular r:id="rId60"/>
    </p:embeddedFont>
    <p:embeddedFont>
      <p:font typeface="Poppins ExtraBold Bold" panose="020B0604020202020204" charset="0"/>
      <p:regular r:id="rId61"/>
    </p:embeddedFont>
    <p:embeddedFont>
      <p:font typeface="Poppins ExtraBold Bold Italics" panose="020B0604020202020204" charset="0"/>
      <p:regular r:id="rId62"/>
    </p:embeddedFont>
    <p:embeddedFont>
      <p:font typeface="Lato Bold Italics" panose="020B0604020202020204" charset="0"/>
      <p:regular r:id="rId63"/>
    </p:embeddedFont>
    <p:embeddedFont>
      <p:font typeface="Lato" panose="020B0604020202020204" charset="0"/>
      <p:regular r:id="rId64"/>
    </p:embeddedFont>
    <p:embeddedFont>
      <p:font typeface="Poppins ExtraBold" panose="020B0604020202020204" charset="0"/>
      <p:regular r:id="rId65"/>
    </p:embeddedFont>
    <p:embeddedFont>
      <p:font typeface="Agrandir Wide Medium Bold"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49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fb.watch/gxcOU0Bqt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tiktok.com/@mybrccworkforce/video/7128395788908055851?is_from_webapp=1&amp;sender_device=pc&amp;web_id=7158537434937214507"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fb.watch/gxdnOjvE6U/" TargetMode="External"/><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k31eJMUya8k" TargetMode="Externa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6" name="Group 6"/>
          <p:cNvGrpSpPr/>
          <p:nvPr/>
        </p:nvGrpSpPr>
        <p:grpSpPr>
          <a:xfrm rot="2700000">
            <a:off x="11143419" y="8163269"/>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8" name="TextBox 8"/>
          <p:cNvSpPr txBox="1"/>
          <p:nvPr/>
        </p:nvSpPr>
        <p:spPr>
          <a:xfrm>
            <a:off x="1028700" y="3275416"/>
            <a:ext cx="13999391" cy="5438775"/>
          </a:xfrm>
          <a:prstGeom prst="rect">
            <a:avLst/>
          </a:prstGeom>
        </p:spPr>
        <p:txBody>
          <a:bodyPr lIns="0" tIns="0" rIns="0" bIns="0" rtlCol="0" anchor="t">
            <a:spAutoFit/>
          </a:bodyPr>
          <a:lstStyle/>
          <a:p>
            <a:pPr>
              <a:lnSpc>
                <a:spcPts val="10499"/>
              </a:lnSpc>
            </a:pPr>
            <a:r>
              <a:rPr lang="en-US" sz="9999" spc="999" dirty="0">
                <a:solidFill>
                  <a:srgbClr val="000000"/>
                </a:solidFill>
                <a:effectLst>
                  <a:outerShdw blurRad="38100" dist="38100" dir="2700000" algn="tl">
                    <a:srgbClr val="000000">
                      <a:alpha val="43137"/>
                    </a:srgbClr>
                  </a:outerShdw>
                </a:effectLst>
                <a:latin typeface="Poppins ExtraBold Bold"/>
              </a:rPr>
              <a:t>WORKFORCE DEPARTMENT</a:t>
            </a:r>
          </a:p>
          <a:p>
            <a:pPr>
              <a:lnSpc>
                <a:spcPts val="10499"/>
              </a:lnSpc>
            </a:pPr>
            <a:r>
              <a:rPr lang="en-US" sz="9999" spc="999" dirty="0">
                <a:solidFill>
                  <a:srgbClr val="000000"/>
                </a:solidFill>
                <a:effectLst>
                  <a:outerShdw blurRad="38100" dist="38100" dir="2700000" algn="tl">
                    <a:srgbClr val="000000">
                      <a:alpha val="43137"/>
                    </a:srgbClr>
                  </a:outerShdw>
                </a:effectLst>
                <a:latin typeface="Poppins ExtraBold Bold"/>
              </a:rPr>
              <a:t>Marketing</a:t>
            </a:r>
          </a:p>
          <a:p>
            <a:pPr>
              <a:lnSpc>
                <a:spcPts val="10499"/>
              </a:lnSpc>
            </a:pPr>
            <a:endParaRPr lang="en-US" sz="9999" spc="999" dirty="0">
              <a:solidFill>
                <a:srgbClr val="000000"/>
              </a:solidFill>
              <a:effectLst>
                <a:outerShdw blurRad="38100" dist="38100" dir="2700000" algn="tl">
                  <a:srgbClr val="000000">
                    <a:alpha val="43137"/>
                  </a:srgbClr>
                </a:outerShdw>
              </a:effectLst>
              <a:latin typeface="Poppins ExtraBold Bold"/>
            </a:endParaRPr>
          </a:p>
        </p:txBody>
      </p:sp>
      <p:sp>
        <p:nvSpPr>
          <p:cNvPr id="9" name="TextBox 9"/>
          <p:cNvSpPr txBox="1"/>
          <p:nvPr/>
        </p:nvSpPr>
        <p:spPr>
          <a:xfrm>
            <a:off x="1028700" y="2140520"/>
            <a:ext cx="6447481" cy="767518"/>
          </a:xfrm>
          <a:prstGeom prst="rect">
            <a:avLst/>
          </a:prstGeom>
        </p:spPr>
        <p:txBody>
          <a:bodyPr lIns="0" tIns="0" rIns="0" bIns="0" rtlCol="0" anchor="t">
            <a:spAutoFit/>
          </a:bodyPr>
          <a:lstStyle/>
          <a:p>
            <a:pPr algn="r">
              <a:lnSpc>
                <a:spcPts val="6299"/>
              </a:lnSpc>
            </a:pPr>
            <a:r>
              <a:rPr lang="en-US" sz="4500" spc="450" dirty="0">
                <a:solidFill>
                  <a:srgbClr val="000000"/>
                </a:solidFill>
                <a:effectLst>
                  <a:outerShdw blurRad="38100" dist="38100" dir="2700000" algn="tl">
                    <a:srgbClr val="000000">
                      <a:alpha val="43137"/>
                    </a:srgbClr>
                  </a:outerShdw>
                </a:effectLst>
                <a:latin typeface="Poppins Bold"/>
              </a:rPr>
              <a:t>HOW TO WIN AT</a:t>
            </a:r>
          </a:p>
        </p:txBody>
      </p:sp>
      <p:pic>
        <p:nvPicPr>
          <p:cNvPr id="10" name="Picture 10"/>
          <p:cNvPicPr>
            <a:picLocks noChangeAspect="1"/>
          </p:cNvPicPr>
          <p:nvPr/>
        </p:nvPicPr>
        <p:blipFill>
          <a:blip r:embed="rId2">
            <a:alphaModFix amt="6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7800" y="311766"/>
            <a:ext cx="10326464" cy="2102579"/>
          </a:xfrm>
          <a:prstGeom prst="rect">
            <a:avLst/>
          </a:prstGeom>
        </p:spPr>
      </p:pic>
      <p:grpSp>
        <p:nvGrpSpPr>
          <p:cNvPr id="11" name="Group 11"/>
          <p:cNvGrpSpPr/>
          <p:nvPr/>
        </p:nvGrpSpPr>
        <p:grpSpPr>
          <a:xfrm>
            <a:off x="0" y="0"/>
            <a:ext cx="541602" cy="10287000"/>
            <a:chOff x="0" y="0"/>
            <a:chExt cx="157867" cy="2998468"/>
          </a:xfrm>
        </p:grpSpPr>
        <p:sp>
          <p:nvSpPr>
            <p:cNvPr id="12" name="Freeform 12"/>
            <p:cNvSpPr/>
            <p:nvPr/>
          </p:nvSpPr>
          <p:spPr>
            <a:xfrm>
              <a:off x="0" y="0"/>
              <a:ext cx="157867" cy="2998468"/>
            </a:xfrm>
            <a:custGeom>
              <a:avLst/>
              <a:gdLst/>
              <a:ahLst/>
              <a:cxnLst/>
              <a:rect l="l" t="t" r="r" b="b"/>
              <a:pathLst>
                <a:path w="157867" h="2998468">
                  <a:moveTo>
                    <a:pt x="0" y="0"/>
                  </a:moveTo>
                  <a:lnTo>
                    <a:pt x="157867" y="0"/>
                  </a:lnTo>
                  <a:lnTo>
                    <a:pt x="157867" y="2998468"/>
                  </a:lnTo>
                  <a:lnTo>
                    <a:pt x="0" y="2998468"/>
                  </a:lnTo>
                  <a:close/>
                </a:path>
              </a:pathLst>
            </a:custGeom>
            <a:solidFill>
              <a:srgbClr val="CB2026"/>
            </a:solidFill>
          </p:spPr>
        </p:sp>
      </p:grpSp>
      <p:pic>
        <p:nvPicPr>
          <p:cNvPr id="13" name="Picture 13"/>
          <p:cNvPicPr>
            <a:picLocks noChangeAspect="1"/>
          </p:cNvPicPr>
          <p:nvPr/>
        </p:nvPicPr>
        <p:blipFill>
          <a:blip r:embed="rId4"/>
          <a:srcRect/>
          <a:stretch>
            <a:fillRect/>
          </a:stretch>
        </p:blipFill>
        <p:spPr>
          <a:xfrm>
            <a:off x="10637564" y="355527"/>
            <a:ext cx="4710490" cy="2251718"/>
          </a:xfrm>
          <a:prstGeom prst="rect">
            <a:avLst/>
          </a:prstGeom>
        </p:spPr>
      </p:pic>
      <p:sp>
        <p:nvSpPr>
          <p:cNvPr id="14" name="TextBox 14"/>
          <p:cNvSpPr txBox="1"/>
          <p:nvPr/>
        </p:nvSpPr>
        <p:spPr>
          <a:xfrm>
            <a:off x="1016295" y="7652153"/>
            <a:ext cx="12616379" cy="2154436"/>
          </a:xfrm>
          <a:prstGeom prst="rect">
            <a:avLst/>
          </a:prstGeom>
        </p:spPr>
        <p:txBody>
          <a:bodyPr lIns="0" tIns="0" rIns="0" bIns="0" rtlCol="0" anchor="t">
            <a:spAutoFit/>
          </a:bodyPr>
          <a:lstStyle/>
          <a:p>
            <a:pPr>
              <a:lnSpc>
                <a:spcPts val="4200"/>
              </a:lnSpc>
            </a:pPr>
            <a:r>
              <a:rPr lang="en-US" sz="3000" spc="3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"NO </a:t>
            </a:r>
            <a:r>
              <a:rPr lang="en-US" sz="3000" spc="300" dirty="0" smtClean="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BUDGET? </a:t>
            </a:r>
            <a:r>
              <a:rPr lang="en-US" sz="3000" spc="3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 </a:t>
            </a:r>
          </a:p>
          <a:p>
            <a:pPr>
              <a:lnSpc>
                <a:spcPts val="4200"/>
              </a:lnSpc>
            </a:pPr>
            <a:r>
              <a:rPr lang="en-US" sz="3000" spc="300" dirty="0" smtClean="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     Does Not Mean You Cannot Market Your </a:t>
            </a:r>
          </a:p>
          <a:p>
            <a:pPr>
              <a:lnSpc>
                <a:spcPts val="4200"/>
              </a:lnSpc>
            </a:pPr>
            <a:r>
              <a:rPr lang="en-US" sz="3000" spc="300" dirty="0" smtClean="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     Department &amp; Team Heavily</a:t>
            </a:r>
            <a:r>
              <a:rPr lang="en-US" sz="3000" spc="3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a:t>
            </a:r>
          </a:p>
          <a:p>
            <a:pPr>
              <a:lnSpc>
                <a:spcPts val="4200"/>
              </a:lnSpc>
            </a:pPr>
            <a:endParaRPr lang="en-US" sz="3000" spc="300" dirty="0">
              <a:solidFill>
                <a:srgbClr val="000000"/>
              </a:solidFill>
              <a:effectLst>
                <a:outerShdw blurRad="38100" dist="38100" dir="2700000" algn="tl">
                  <a:srgbClr val="000000">
                    <a:alpha val="43137"/>
                  </a:srgbClr>
                </a:outerShdw>
              </a:effectLst>
              <a:latin typeface="Lato Bold"/>
            </a:endParaRPr>
          </a:p>
        </p:txBody>
      </p:sp>
      <p:sp>
        <p:nvSpPr>
          <p:cNvPr id="15" name="TextBox 15"/>
          <p:cNvSpPr txBox="1"/>
          <p:nvPr/>
        </p:nvSpPr>
        <p:spPr>
          <a:xfrm>
            <a:off x="12277921" y="9360378"/>
            <a:ext cx="3895333" cy="589905"/>
          </a:xfrm>
          <a:prstGeom prst="rect">
            <a:avLst/>
          </a:prstGeom>
        </p:spPr>
        <p:txBody>
          <a:bodyPr wrap="square" lIns="0" tIns="0" rIns="0" bIns="0" rtlCol="0" anchor="t">
            <a:spAutoFit/>
          </a:bodyPr>
          <a:lstStyle/>
          <a:p>
            <a:pPr algn="ctr">
              <a:lnSpc>
                <a:spcPts val="4602"/>
              </a:lnSpc>
            </a:pPr>
            <a:r>
              <a:rPr lang="en-US" sz="3287" dirty="0">
                <a:solidFill>
                  <a:srgbClr val="000000"/>
                </a:solidFill>
                <a:latin typeface="Poppins Bold" panose="020B0604020202020204" charset="0"/>
                <a:cs typeface="Poppins Bold" panose="020B0604020202020204" charset="0"/>
              </a:rPr>
              <a:t>Ericka L. Lehman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19400" y="190500"/>
            <a:ext cx="12192000" cy="1231106"/>
          </a:xfrm>
          <a:prstGeom prst="rect">
            <a:avLst/>
          </a:prstGeom>
        </p:spPr>
        <p:txBody>
          <a:bodyPr wrap="square" lIns="0" tIns="0" rIns="0" bIns="0" rtlCol="0" anchor="t">
            <a:spAutoFit/>
          </a:bodyPr>
          <a:lstStyle/>
          <a:p>
            <a:pPr marL="0" lvl="0" indent="0" algn="l">
              <a:lnSpc>
                <a:spcPts val="9600"/>
              </a:lnSpc>
              <a:spcBef>
                <a:spcPct val="0"/>
              </a:spcBef>
            </a:pPr>
            <a:r>
              <a:rPr lang="en-US" sz="8000" dirty="0" smtClean="0">
                <a:solidFill>
                  <a:srgbClr val="000000"/>
                </a:solidFill>
                <a:effectLst>
                  <a:outerShdw blurRad="38100" dist="38100" dir="2700000" algn="tl">
                    <a:srgbClr val="000000">
                      <a:alpha val="43137"/>
                    </a:srgbClr>
                  </a:outerShdw>
                </a:effectLst>
                <a:latin typeface="Agrandir Wide Medium Bold"/>
              </a:rPr>
              <a:t>Website Marketing</a:t>
            </a:r>
            <a:endParaRPr lang="en-US" sz="8000" dirty="0">
              <a:solidFill>
                <a:srgbClr val="000000"/>
              </a:solidFill>
              <a:effectLst>
                <a:outerShdw blurRad="38100" dist="38100" dir="2700000" algn="tl">
                  <a:srgbClr val="000000">
                    <a:alpha val="43137"/>
                  </a:srgbClr>
                </a:outerShdw>
              </a:effectLst>
              <a:latin typeface="Agrandir Wide Medium Bold"/>
            </a:endParaRPr>
          </a:p>
        </p:txBody>
      </p:sp>
      <p:sp>
        <p:nvSpPr>
          <p:cNvPr id="3" name="TextBox 3"/>
          <p:cNvSpPr txBox="1"/>
          <p:nvPr/>
        </p:nvSpPr>
        <p:spPr>
          <a:xfrm>
            <a:off x="2049327" y="1677988"/>
            <a:ext cx="13347338" cy="7743889"/>
          </a:xfrm>
          <a:prstGeom prst="rect">
            <a:avLst/>
          </a:prstGeom>
        </p:spPr>
        <p:txBody>
          <a:bodyPr lIns="0" tIns="0" rIns="0" bIns="0" rtlCol="0" anchor="t">
            <a:spAutoFit/>
          </a:bodyPr>
          <a:lstStyle/>
          <a:p>
            <a:pPr algn="ctr">
              <a:lnSpc>
                <a:spcPts val="4673"/>
              </a:lnSpc>
              <a:spcBef>
                <a:spcPct val="0"/>
              </a:spcBef>
            </a:pPr>
            <a:r>
              <a:rPr lang="en-US" sz="3338" dirty="0">
                <a:solidFill>
                  <a:srgbClr val="000000"/>
                </a:solidFill>
                <a:latin typeface="Agrandir Wide Medium Bold"/>
              </a:rPr>
              <a:t>Website marketing is the process of promoting your website on the Internet. </a:t>
            </a:r>
          </a:p>
          <a:p>
            <a:pPr algn="ctr">
              <a:lnSpc>
                <a:spcPts val="4673"/>
              </a:lnSpc>
              <a:spcBef>
                <a:spcPct val="0"/>
              </a:spcBef>
            </a:pPr>
            <a:endParaRPr lang="en-US" sz="3338" dirty="0">
              <a:solidFill>
                <a:srgbClr val="000000"/>
              </a:solidFill>
              <a:latin typeface="Agrandir Wide Medium Bold"/>
            </a:endParaRPr>
          </a:p>
          <a:p>
            <a:pPr algn="ctr">
              <a:lnSpc>
                <a:spcPts val="4673"/>
              </a:lnSpc>
              <a:spcBef>
                <a:spcPct val="0"/>
              </a:spcBef>
            </a:pPr>
            <a:r>
              <a:rPr lang="en-US" sz="3338" dirty="0">
                <a:solidFill>
                  <a:srgbClr val="000000"/>
                </a:solidFill>
                <a:latin typeface="Agrandir Wide Medium Bold"/>
              </a:rPr>
              <a:t>It is one of the online marketing channels you can use as part of your overall digital marketing strategy. </a:t>
            </a:r>
          </a:p>
          <a:p>
            <a:pPr algn="ctr">
              <a:lnSpc>
                <a:spcPts val="4673"/>
              </a:lnSpc>
              <a:spcBef>
                <a:spcPct val="0"/>
              </a:spcBef>
            </a:pPr>
            <a:endParaRPr lang="en-US" sz="3338" dirty="0">
              <a:solidFill>
                <a:srgbClr val="000000"/>
              </a:solidFill>
              <a:latin typeface="Agrandir Wide Medium Bold"/>
            </a:endParaRPr>
          </a:p>
          <a:p>
            <a:pPr algn="ctr">
              <a:lnSpc>
                <a:spcPts val="4673"/>
              </a:lnSpc>
              <a:spcBef>
                <a:spcPct val="0"/>
              </a:spcBef>
            </a:pPr>
            <a:r>
              <a:rPr lang="en-US" sz="3338" dirty="0">
                <a:solidFill>
                  <a:srgbClr val="000000"/>
                </a:solidFill>
                <a:latin typeface="Agrandir Wide Medium Bold"/>
              </a:rPr>
              <a:t>The main goal of a website marketing  is to get more visits to your website.</a:t>
            </a:r>
          </a:p>
          <a:p>
            <a:pPr algn="ctr">
              <a:lnSpc>
                <a:spcPts val="4673"/>
              </a:lnSpc>
              <a:spcBef>
                <a:spcPct val="0"/>
              </a:spcBef>
            </a:pPr>
            <a:endParaRPr lang="en-US" sz="3338" dirty="0">
              <a:solidFill>
                <a:srgbClr val="000000"/>
              </a:solidFill>
              <a:latin typeface="Agrandir Wide Medium Bold"/>
            </a:endParaRPr>
          </a:p>
          <a:p>
            <a:pPr algn="ctr">
              <a:lnSpc>
                <a:spcPts val="4673"/>
              </a:lnSpc>
              <a:spcBef>
                <a:spcPct val="0"/>
              </a:spcBef>
            </a:pPr>
            <a:r>
              <a:rPr lang="en-US" sz="3338" dirty="0">
                <a:solidFill>
                  <a:srgbClr val="000000"/>
                </a:solidFill>
                <a:latin typeface="Agrandir Wide Medium Bold"/>
              </a:rPr>
              <a:t>Website marketing strategy can help your business attract new customers and ultimately expand your business’s share of the market.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6899" y="2616975"/>
            <a:ext cx="15984204" cy="8456161"/>
          </a:xfrm>
          <a:prstGeom prst="rect">
            <a:avLst/>
          </a:prstGeom>
        </p:spPr>
        <p:txBody>
          <a:bodyPr lIns="0" tIns="0" rIns="0" bIns="0" rtlCol="0" anchor="t">
            <a:spAutoFit/>
          </a:bodyPr>
          <a:lstStyle/>
          <a:p>
            <a:pPr algn="ctr">
              <a:lnSpc>
                <a:spcPts val="7420"/>
              </a:lnSpc>
            </a:pPr>
            <a:r>
              <a:rPr lang="en-US" sz="5300" dirty="0">
                <a:solidFill>
                  <a:srgbClr val="000000"/>
                </a:solidFill>
                <a:latin typeface="Poppins Bold" panose="020B0604020202020204" charset="0"/>
                <a:cs typeface="Poppins Bold" panose="020B0604020202020204" charset="0"/>
              </a:rPr>
              <a:t>    Search Engine Optimization (SEO)</a:t>
            </a:r>
          </a:p>
          <a:p>
            <a:pPr algn="ctr">
              <a:lnSpc>
                <a:spcPts val="7420"/>
              </a:lnSpc>
            </a:pPr>
            <a:endParaRPr lang="en-US" sz="5300" dirty="0">
              <a:solidFill>
                <a:srgbClr val="000000"/>
              </a:solidFill>
              <a:latin typeface="Poppins Bold" panose="020B0604020202020204" charset="0"/>
              <a:cs typeface="Poppins Bold" panose="020B0604020202020204" charset="0"/>
            </a:endParaRPr>
          </a:p>
          <a:p>
            <a:pPr algn="ctr">
              <a:lnSpc>
                <a:spcPts val="7420"/>
              </a:lnSpc>
            </a:pPr>
            <a:r>
              <a:rPr lang="en-US" sz="5300" dirty="0">
                <a:solidFill>
                  <a:srgbClr val="000000"/>
                </a:solidFill>
                <a:latin typeface="Poppins Bold" panose="020B0604020202020204" charset="0"/>
                <a:cs typeface="Poppins Bold" panose="020B0604020202020204" charset="0"/>
              </a:rPr>
              <a:t>Email Marketing</a:t>
            </a:r>
          </a:p>
          <a:p>
            <a:pPr algn="ctr">
              <a:lnSpc>
                <a:spcPts val="7420"/>
              </a:lnSpc>
            </a:pPr>
            <a:endParaRPr lang="en-US" sz="5300" dirty="0">
              <a:solidFill>
                <a:srgbClr val="000000"/>
              </a:solidFill>
              <a:latin typeface="Poppins Bold" panose="020B0604020202020204" charset="0"/>
              <a:cs typeface="Poppins Bold" panose="020B0604020202020204" charset="0"/>
            </a:endParaRPr>
          </a:p>
          <a:p>
            <a:pPr algn="ctr">
              <a:lnSpc>
                <a:spcPts val="7420"/>
              </a:lnSpc>
            </a:pPr>
            <a:r>
              <a:rPr lang="en-US" sz="5300" dirty="0">
                <a:solidFill>
                  <a:srgbClr val="000000"/>
                </a:solidFill>
                <a:latin typeface="Poppins Bold" panose="020B0604020202020204" charset="0"/>
                <a:cs typeface="Poppins Bold" panose="020B0604020202020204" charset="0"/>
              </a:rPr>
              <a:t>Email Signature</a:t>
            </a:r>
          </a:p>
          <a:p>
            <a:pPr algn="ctr">
              <a:lnSpc>
                <a:spcPts val="7420"/>
              </a:lnSpc>
            </a:pPr>
            <a:endParaRPr lang="en-US" sz="5300" dirty="0">
              <a:solidFill>
                <a:srgbClr val="000000"/>
              </a:solidFill>
              <a:latin typeface="Poppins Bold" panose="020B0604020202020204" charset="0"/>
              <a:cs typeface="Poppins Bold" panose="020B0604020202020204" charset="0"/>
            </a:endParaRPr>
          </a:p>
          <a:p>
            <a:pPr algn="ctr">
              <a:lnSpc>
                <a:spcPts val="7420"/>
              </a:lnSpc>
            </a:pPr>
            <a:r>
              <a:rPr lang="en-US" sz="5300" dirty="0">
                <a:solidFill>
                  <a:srgbClr val="000000"/>
                </a:solidFill>
                <a:latin typeface="Poppins Bold" panose="020B0604020202020204" charset="0"/>
                <a:cs typeface="Poppins Bold" panose="020B0604020202020204" charset="0"/>
              </a:rPr>
              <a:t>Social Media Marketing</a:t>
            </a:r>
          </a:p>
          <a:p>
            <a:pPr algn="ctr">
              <a:lnSpc>
                <a:spcPts val="7504"/>
              </a:lnSpc>
            </a:pPr>
            <a:endParaRPr lang="en-US" sz="5300" dirty="0">
              <a:solidFill>
                <a:srgbClr val="000000"/>
              </a:solidFill>
              <a:latin typeface="Poppins Bold" panose="020B0604020202020204" charset="0"/>
              <a:cs typeface="Poppins Bold" panose="020B0604020202020204" charset="0"/>
            </a:endParaRPr>
          </a:p>
          <a:p>
            <a:pPr algn="ctr">
              <a:lnSpc>
                <a:spcPts val="7504"/>
              </a:lnSpc>
            </a:pPr>
            <a:endParaRPr lang="en-US" sz="5300" dirty="0">
              <a:solidFill>
                <a:srgbClr val="000000"/>
              </a:solidFill>
              <a:latin typeface="Poppins Bold" panose="020B0604020202020204" charset="0"/>
              <a:cs typeface="Poppins Bold" panose="020B0604020202020204" charset="0"/>
            </a:endParaRPr>
          </a:p>
        </p:txBody>
      </p:sp>
      <p:sp>
        <p:nvSpPr>
          <p:cNvPr id="3" name="TextBox 3"/>
          <p:cNvSpPr txBox="1"/>
          <p:nvPr/>
        </p:nvSpPr>
        <p:spPr>
          <a:xfrm>
            <a:off x="294257" y="511829"/>
            <a:ext cx="17699486" cy="1102866"/>
          </a:xfrm>
          <a:prstGeom prst="rect">
            <a:avLst/>
          </a:prstGeom>
        </p:spPr>
        <p:txBody>
          <a:bodyPr lIns="0" tIns="0" rIns="0" bIns="0" rtlCol="0" anchor="t">
            <a:spAutoFit/>
          </a:bodyPr>
          <a:lstStyle/>
          <a:p>
            <a:pPr marL="0" lvl="0" indent="0" algn="ctr">
              <a:lnSpc>
                <a:spcPts val="8640"/>
              </a:lnSpc>
              <a:spcBef>
                <a:spcPct val="0"/>
              </a:spcBef>
            </a:pPr>
            <a:r>
              <a:rPr lang="en-US" sz="7200" dirty="0">
                <a:solidFill>
                  <a:srgbClr val="000000"/>
                </a:solidFill>
                <a:effectLst>
                  <a:outerShdw blurRad="38100" dist="38100" dir="2700000" algn="tl">
                    <a:srgbClr val="000000">
                      <a:alpha val="43137"/>
                    </a:srgbClr>
                  </a:outerShdw>
                </a:effectLst>
                <a:latin typeface="Agrandir Wide Medium Bold"/>
              </a:rPr>
              <a:t>How to Promote Your Website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2502" b="2706"/>
          <a:stretch>
            <a:fillRect/>
          </a:stretch>
        </p:blipFill>
        <p:spPr>
          <a:xfrm>
            <a:off x="2094259" y="-167838"/>
            <a:ext cx="12931599" cy="103274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395" t="4622" b="7143"/>
          <a:stretch>
            <a:fillRect/>
          </a:stretch>
        </p:blipFill>
        <p:spPr>
          <a:xfrm>
            <a:off x="181922" y="190500"/>
            <a:ext cx="17799840" cy="9753599"/>
          </a:xfrm>
          <a:prstGeom prst="rect">
            <a:avLst/>
          </a:prstGeom>
        </p:spPr>
      </p:pic>
      <p:grpSp>
        <p:nvGrpSpPr>
          <p:cNvPr id="3" name="Group 3"/>
          <p:cNvGrpSpPr>
            <a:grpSpLocks noChangeAspect="1"/>
          </p:cNvGrpSpPr>
          <p:nvPr/>
        </p:nvGrpSpPr>
        <p:grpSpPr>
          <a:xfrm>
            <a:off x="13466953" y="4027642"/>
            <a:ext cx="3792347" cy="3792347"/>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C2127"/>
            </a:solidFill>
          </p:spPr>
        </p:sp>
      </p:grpSp>
      <p:grpSp>
        <p:nvGrpSpPr>
          <p:cNvPr id="5" name="Group 5"/>
          <p:cNvGrpSpPr/>
          <p:nvPr/>
        </p:nvGrpSpPr>
        <p:grpSpPr>
          <a:xfrm>
            <a:off x="9346013" y="4378067"/>
            <a:ext cx="3828955" cy="3091499"/>
            <a:chOff x="0" y="0"/>
            <a:chExt cx="6350000" cy="5126990"/>
          </a:xfrm>
        </p:grpSpPr>
        <p:sp>
          <p:nvSpPr>
            <p:cNvPr id="6" name="Freeform 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C2127">
                <a:alpha val="68627"/>
              </a:srgbClr>
            </a:solidFill>
          </p:spPr>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91320" y="2694892"/>
            <a:ext cx="3455909" cy="34558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6666" r="-16666"/>
              </a:stretch>
            </a:blipFill>
          </p:spPr>
        </p:sp>
      </p:grpSp>
      <p:grpSp>
        <p:nvGrpSpPr>
          <p:cNvPr id="4" name="Group 4"/>
          <p:cNvGrpSpPr>
            <a:grpSpLocks noChangeAspect="1"/>
          </p:cNvGrpSpPr>
          <p:nvPr/>
        </p:nvGrpSpPr>
        <p:grpSpPr>
          <a:xfrm>
            <a:off x="1646664" y="6084321"/>
            <a:ext cx="3600565" cy="360055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grpSp>
        <p:nvGrpSpPr>
          <p:cNvPr id="6" name="Group 6"/>
          <p:cNvGrpSpPr>
            <a:grpSpLocks noChangeAspect="1"/>
          </p:cNvGrpSpPr>
          <p:nvPr/>
        </p:nvGrpSpPr>
        <p:grpSpPr>
          <a:xfrm>
            <a:off x="12392909" y="2617534"/>
            <a:ext cx="3637587" cy="3637573"/>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8816" r="-18816"/>
              </a:stretch>
            </a:blipFill>
          </p:spPr>
        </p:sp>
      </p:grpSp>
      <p:grpSp>
        <p:nvGrpSpPr>
          <p:cNvPr id="8" name="Group 8"/>
          <p:cNvGrpSpPr>
            <a:grpSpLocks noChangeAspect="1"/>
          </p:cNvGrpSpPr>
          <p:nvPr/>
        </p:nvGrpSpPr>
        <p:grpSpPr>
          <a:xfrm>
            <a:off x="7111117" y="2553891"/>
            <a:ext cx="3764874" cy="3764859"/>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grpSp>
        <p:nvGrpSpPr>
          <p:cNvPr id="10" name="Group 10"/>
          <p:cNvGrpSpPr>
            <a:grpSpLocks noChangeAspect="1"/>
          </p:cNvGrpSpPr>
          <p:nvPr/>
        </p:nvGrpSpPr>
        <p:grpSpPr>
          <a:xfrm>
            <a:off x="7132300" y="6012759"/>
            <a:ext cx="3743691" cy="374367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99" r="-24999"/>
              </a:stretch>
            </a:blipFill>
          </p:spPr>
        </p:sp>
      </p:grpSp>
      <p:grpSp>
        <p:nvGrpSpPr>
          <p:cNvPr id="12" name="Group 12"/>
          <p:cNvGrpSpPr>
            <a:grpSpLocks noChangeAspect="1"/>
          </p:cNvGrpSpPr>
          <p:nvPr/>
        </p:nvGrpSpPr>
        <p:grpSpPr>
          <a:xfrm>
            <a:off x="11957783" y="5948774"/>
            <a:ext cx="3914324" cy="3914308"/>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4999" r="-24999"/>
              </a:stretch>
            </a:blipFill>
          </p:spPr>
        </p:sp>
      </p:grpSp>
      <p:sp>
        <p:nvSpPr>
          <p:cNvPr id="14" name="TextBox 14"/>
          <p:cNvSpPr txBox="1"/>
          <p:nvPr/>
        </p:nvSpPr>
        <p:spPr>
          <a:xfrm>
            <a:off x="1028700" y="790575"/>
            <a:ext cx="16230600"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effectLst>
                  <a:outerShdw blurRad="38100" dist="38100" dir="2700000" algn="tl">
                    <a:srgbClr val="000000">
                      <a:alpha val="43137"/>
                    </a:srgbClr>
                  </a:outerShdw>
                </a:effectLst>
                <a:latin typeface="Agrandir Wide Medium Bold"/>
              </a:rPr>
              <a:t>Social Media Outlets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6" name="Group 6"/>
          <p:cNvGrpSpPr/>
          <p:nvPr/>
        </p:nvGrpSpPr>
        <p:grpSpPr>
          <a:xfrm rot="2700000">
            <a:off x="11575253" y="-4281793"/>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8" name="Group 8"/>
          <p:cNvGrpSpPr/>
          <p:nvPr/>
        </p:nvGrpSpPr>
        <p:grpSpPr>
          <a:xfrm rot="5400000">
            <a:off x="-1309" y="1309"/>
            <a:ext cx="1635964" cy="1633346"/>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CB2026"/>
            </a:solidFill>
          </p:spPr>
        </p:sp>
      </p:grpSp>
      <p:grpSp>
        <p:nvGrpSpPr>
          <p:cNvPr id="10" name="Group 10"/>
          <p:cNvGrpSpPr/>
          <p:nvPr/>
        </p:nvGrpSpPr>
        <p:grpSpPr>
          <a:xfrm>
            <a:off x="236188" y="1622403"/>
            <a:ext cx="12973547" cy="1795342"/>
            <a:chOff x="0" y="-190500"/>
            <a:chExt cx="17298063" cy="2393790"/>
          </a:xfrm>
        </p:grpSpPr>
        <p:sp>
          <p:nvSpPr>
            <p:cNvPr id="11" name="TextBox 11"/>
            <p:cNvSpPr txBox="1"/>
            <p:nvPr/>
          </p:nvSpPr>
          <p:spPr>
            <a:xfrm>
              <a:off x="0" y="-190500"/>
              <a:ext cx="17298063" cy="1281463"/>
            </a:xfrm>
            <a:prstGeom prst="rect">
              <a:avLst/>
            </a:prstGeom>
          </p:spPr>
          <p:txBody>
            <a:bodyPr lIns="0" tIns="0" rIns="0" bIns="0" rtlCol="0" anchor="t">
              <a:spAutoFit/>
            </a:bodyPr>
            <a:lstStyle/>
            <a:p>
              <a:pPr marL="0" lvl="0" indent="0" algn="ctr">
                <a:lnSpc>
                  <a:spcPts val="7680"/>
                </a:lnSpc>
                <a:spcBef>
                  <a:spcPct val="0"/>
                </a:spcBef>
              </a:pPr>
              <a:r>
                <a:rPr lang="en-US" sz="6400" u="none" dirty="0">
                  <a:solidFill>
                    <a:srgbClr val="000000"/>
                  </a:solidFill>
                  <a:effectLst>
                    <a:outerShdw blurRad="38100" dist="38100" dir="2700000" algn="tl">
                      <a:srgbClr val="000000">
                        <a:alpha val="43137"/>
                      </a:srgbClr>
                    </a:outerShdw>
                  </a:effectLst>
                  <a:latin typeface="Agrandir Wide Medium Bold"/>
                </a:rPr>
                <a:t>Benefits of Social Media</a:t>
              </a:r>
            </a:p>
          </p:txBody>
        </p:sp>
        <p:sp>
          <p:nvSpPr>
            <p:cNvPr id="12" name="TextBox 12"/>
            <p:cNvSpPr txBox="1"/>
            <p:nvPr/>
          </p:nvSpPr>
          <p:spPr>
            <a:xfrm>
              <a:off x="0" y="1513892"/>
              <a:ext cx="17298063" cy="689398"/>
            </a:xfrm>
            <a:prstGeom prst="rect">
              <a:avLst/>
            </a:prstGeom>
          </p:spPr>
          <p:txBody>
            <a:bodyPr lIns="0" tIns="0" rIns="0" bIns="0" rtlCol="0" anchor="t">
              <a:spAutoFit/>
            </a:bodyPr>
            <a:lstStyle/>
            <a:p>
              <a:pPr marL="0" lvl="0" indent="0" algn="l">
                <a:lnSpc>
                  <a:spcPts val="3919"/>
                </a:lnSpc>
                <a:spcBef>
                  <a:spcPct val="0"/>
                </a:spcBef>
              </a:pPr>
              <a:endParaRPr/>
            </a:p>
          </p:txBody>
        </p:sp>
      </p:grpSp>
      <p:sp>
        <p:nvSpPr>
          <p:cNvPr id="13" name="TextBox 13"/>
          <p:cNvSpPr txBox="1"/>
          <p:nvPr/>
        </p:nvSpPr>
        <p:spPr>
          <a:xfrm>
            <a:off x="-1196041" y="2746537"/>
            <a:ext cx="16297657" cy="7291785"/>
          </a:xfrm>
          <a:prstGeom prst="rect">
            <a:avLst/>
          </a:prstGeom>
        </p:spPr>
        <p:txBody>
          <a:bodyPr lIns="0" tIns="0" rIns="0" bIns="0" rtlCol="0" anchor="t">
            <a:spAutoFit/>
          </a:bodyPr>
          <a:lstStyle/>
          <a:p>
            <a:pPr algn="ctr">
              <a:lnSpc>
                <a:spcPts val="5190"/>
              </a:lnSpc>
            </a:pPr>
            <a:r>
              <a:rPr lang="en-US" sz="3707" dirty="0">
                <a:solidFill>
                  <a:srgbClr val="000000"/>
                </a:solidFill>
                <a:latin typeface="Agrandir Wide Medium Bold"/>
              </a:rPr>
              <a:t>Grow Your Business</a:t>
            </a:r>
          </a:p>
          <a:p>
            <a:pPr algn="ctr">
              <a:lnSpc>
                <a:spcPts val="5190"/>
              </a:lnSpc>
            </a:pPr>
            <a:r>
              <a:rPr lang="en-US" sz="3707" dirty="0">
                <a:solidFill>
                  <a:srgbClr val="000000"/>
                </a:solidFill>
                <a:latin typeface="Agrandir Wide Medium Bold"/>
              </a:rPr>
              <a:t>Drive Traffic to your Website</a:t>
            </a:r>
          </a:p>
          <a:p>
            <a:pPr algn="ctr">
              <a:lnSpc>
                <a:spcPts val="5190"/>
              </a:lnSpc>
            </a:pPr>
            <a:r>
              <a:rPr lang="en-US" sz="3707" dirty="0">
                <a:solidFill>
                  <a:srgbClr val="000000"/>
                </a:solidFill>
                <a:latin typeface="Agrandir Wide Medium Bold"/>
              </a:rPr>
              <a:t>Customer &amp; Audience Engagement </a:t>
            </a:r>
          </a:p>
          <a:p>
            <a:pPr algn="ctr">
              <a:lnSpc>
                <a:spcPts val="5190"/>
              </a:lnSpc>
            </a:pPr>
            <a:r>
              <a:rPr lang="en-US" sz="3707" dirty="0">
                <a:solidFill>
                  <a:srgbClr val="000000"/>
                </a:solidFill>
                <a:latin typeface="Agrandir Wide Medium Bold"/>
              </a:rPr>
              <a:t>Direct Dialogue</a:t>
            </a:r>
          </a:p>
          <a:p>
            <a:pPr algn="ctr">
              <a:lnSpc>
                <a:spcPts val="5190"/>
              </a:lnSpc>
            </a:pPr>
            <a:r>
              <a:rPr lang="en-US" sz="3707" dirty="0">
                <a:solidFill>
                  <a:srgbClr val="000000"/>
                </a:solidFill>
                <a:latin typeface="Agrandir Wide Medium Bold"/>
              </a:rPr>
              <a:t>Stay Top of Mind</a:t>
            </a:r>
          </a:p>
          <a:p>
            <a:pPr algn="ctr">
              <a:lnSpc>
                <a:spcPts val="5190"/>
              </a:lnSpc>
            </a:pPr>
            <a:r>
              <a:rPr lang="en-US" sz="3707" dirty="0">
                <a:solidFill>
                  <a:srgbClr val="000000"/>
                </a:solidFill>
                <a:latin typeface="Agrandir Wide Medium Bold"/>
              </a:rPr>
              <a:t>Generates Leads</a:t>
            </a:r>
          </a:p>
          <a:p>
            <a:pPr algn="ctr">
              <a:lnSpc>
                <a:spcPts val="5190"/>
              </a:lnSpc>
            </a:pPr>
            <a:r>
              <a:rPr lang="en-US" sz="3707" dirty="0">
                <a:solidFill>
                  <a:srgbClr val="000000"/>
                </a:solidFill>
                <a:latin typeface="Agrandir Wide Medium Bold"/>
              </a:rPr>
              <a:t>Promote Your Content</a:t>
            </a:r>
          </a:p>
          <a:p>
            <a:pPr algn="ctr">
              <a:lnSpc>
                <a:spcPts val="5190"/>
              </a:lnSpc>
            </a:pPr>
            <a:r>
              <a:rPr lang="en-US" sz="3707" dirty="0">
                <a:solidFill>
                  <a:srgbClr val="000000"/>
                </a:solidFill>
                <a:latin typeface="Agrandir Wide Medium Bold"/>
              </a:rPr>
              <a:t>Possibility of Posts Going Viral</a:t>
            </a:r>
          </a:p>
          <a:p>
            <a:pPr algn="ctr">
              <a:lnSpc>
                <a:spcPts val="5190"/>
              </a:lnSpc>
            </a:pPr>
            <a:r>
              <a:rPr lang="en-US" sz="3707" dirty="0">
                <a:solidFill>
                  <a:srgbClr val="000000"/>
                </a:solidFill>
                <a:latin typeface="Agrandir Wide Medium Bold"/>
              </a:rPr>
              <a:t>Learn More About Your Client/Customers</a:t>
            </a:r>
          </a:p>
          <a:p>
            <a:pPr marL="0" lvl="0" indent="0" algn="ctr">
              <a:lnSpc>
                <a:spcPts val="5190"/>
              </a:lnSpc>
              <a:spcBef>
                <a:spcPct val="0"/>
              </a:spcBef>
            </a:pPr>
            <a:r>
              <a:rPr lang="en-US" sz="3707" dirty="0">
                <a:solidFill>
                  <a:srgbClr val="000000"/>
                </a:solidFill>
                <a:latin typeface="Agrandir Wide Medium Bold"/>
              </a:rPr>
              <a:t>Keep an Eye on What other Colleges are doing Nationwide</a:t>
            </a:r>
          </a:p>
        </p:txBody>
      </p:sp>
      <p:sp>
        <p:nvSpPr>
          <p:cNvPr id="14" name="TextBox 14"/>
          <p:cNvSpPr txBox="1"/>
          <p:nvPr/>
        </p:nvSpPr>
        <p:spPr>
          <a:xfrm>
            <a:off x="3038137" y="291055"/>
            <a:ext cx="2740372" cy="1062355"/>
          </a:xfrm>
          <a:prstGeom prst="rect">
            <a:avLst/>
          </a:prstGeom>
        </p:spPr>
        <p:txBody>
          <a:bodyPr lIns="0" tIns="0" rIns="0" bIns="0" rtlCol="0" anchor="t">
            <a:spAutoFit/>
          </a:bodyPr>
          <a:lstStyle/>
          <a:p>
            <a:pPr algn="ctr">
              <a:lnSpc>
                <a:spcPts val="3919"/>
              </a:lnSpc>
            </a:pPr>
            <a:r>
              <a:rPr lang="en-US" sz="2799" dirty="0">
                <a:solidFill>
                  <a:srgbClr val="000000"/>
                </a:solidFill>
                <a:latin typeface="Agrandir Wide Medium Bold"/>
              </a:rPr>
              <a:t>Yes?!</a:t>
            </a:r>
          </a:p>
          <a:p>
            <a:pPr algn="ctr">
              <a:lnSpc>
                <a:spcPts val="3919"/>
              </a:lnSpc>
              <a:spcBef>
                <a:spcPct val="0"/>
              </a:spcBef>
            </a:pPr>
            <a:r>
              <a:rPr lang="en-US" sz="2799" dirty="0">
                <a:solidFill>
                  <a:srgbClr val="000000"/>
                </a:solidFill>
                <a:latin typeface="Agrandir Wide Medium Bold"/>
              </a:rPr>
              <a:t>AWESOME!!!</a:t>
            </a:r>
          </a:p>
        </p:txBody>
      </p:sp>
      <p:sp>
        <p:nvSpPr>
          <p:cNvPr id="15" name="TextBox 15"/>
          <p:cNvSpPr txBox="1"/>
          <p:nvPr/>
        </p:nvSpPr>
        <p:spPr>
          <a:xfrm>
            <a:off x="6888233" y="285452"/>
            <a:ext cx="3563964" cy="1062355"/>
          </a:xfrm>
          <a:prstGeom prst="rect">
            <a:avLst/>
          </a:prstGeom>
        </p:spPr>
        <p:txBody>
          <a:bodyPr lIns="0" tIns="0" rIns="0" bIns="0" rtlCol="0" anchor="t">
            <a:spAutoFit/>
          </a:bodyPr>
          <a:lstStyle/>
          <a:p>
            <a:pPr algn="ctr">
              <a:lnSpc>
                <a:spcPts val="3919"/>
              </a:lnSpc>
            </a:pPr>
            <a:r>
              <a:rPr lang="en-US" sz="2799" dirty="0">
                <a:solidFill>
                  <a:srgbClr val="000000"/>
                </a:solidFill>
                <a:latin typeface="Agrandir Wide Medium Bold"/>
              </a:rPr>
              <a:t>NO?</a:t>
            </a:r>
          </a:p>
          <a:p>
            <a:pPr algn="ctr">
              <a:lnSpc>
                <a:spcPts val="3919"/>
              </a:lnSpc>
              <a:spcBef>
                <a:spcPct val="0"/>
              </a:spcBef>
            </a:pPr>
            <a:r>
              <a:rPr lang="en-US" sz="2799" dirty="0">
                <a:solidFill>
                  <a:srgbClr val="000000"/>
                </a:solidFill>
                <a:latin typeface="Agrandir Wide Medium Bold"/>
              </a:rPr>
              <a:t>WHY NOT?!!!!!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04922" y="2842897"/>
            <a:ext cx="4926638" cy="2657475"/>
          </a:xfrm>
          <a:prstGeom prst="rect">
            <a:avLst/>
          </a:prstGeom>
        </p:spPr>
        <p:txBody>
          <a:bodyPr lIns="0" tIns="0" rIns="0" bIns="0" rtlCol="0" anchor="t">
            <a:spAutoFit/>
          </a:bodyPr>
          <a:lstStyle/>
          <a:p>
            <a:pPr marL="647703" lvl="1" indent="-323852">
              <a:lnSpc>
                <a:spcPts val="4200"/>
              </a:lnSpc>
              <a:buFont typeface="Arial"/>
              <a:buChar char="•"/>
            </a:pPr>
            <a:r>
              <a:rPr lang="en-US" sz="3000" spc="300">
                <a:solidFill>
                  <a:srgbClr val="000000"/>
                </a:solidFill>
                <a:latin typeface="Lato"/>
              </a:rPr>
              <a:t>SOCIAL MEDIA</a:t>
            </a:r>
          </a:p>
          <a:p>
            <a:pPr marL="647703" lvl="1" indent="-323852">
              <a:lnSpc>
                <a:spcPts val="4200"/>
              </a:lnSpc>
              <a:buFont typeface="Arial"/>
              <a:buChar char="•"/>
            </a:pPr>
            <a:r>
              <a:rPr lang="en-US" sz="3000" spc="300">
                <a:solidFill>
                  <a:srgbClr val="000000"/>
                </a:solidFill>
                <a:latin typeface="Lato"/>
              </a:rPr>
              <a:t>WEBSITE</a:t>
            </a:r>
          </a:p>
          <a:p>
            <a:pPr marL="647703" lvl="1" indent="-323852">
              <a:lnSpc>
                <a:spcPts val="4200"/>
              </a:lnSpc>
              <a:buFont typeface="Arial"/>
              <a:buChar char="•"/>
            </a:pPr>
            <a:r>
              <a:rPr lang="en-US" sz="3000" spc="300">
                <a:solidFill>
                  <a:srgbClr val="000000"/>
                </a:solidFill>
                <a:latin typeface="Lato"/>
              </a:rPr>
              <a:t>EMAIL MARKETING</a:t>
            </a:r>
          </a:p>
          <a:p>
            <a:pPr marL="647703" lvl="1" indent="-323852">
              <a:lnSpc>
                <a:spcPts val="4200"/>
              </a:lnSpc>
              <a:buFont typeface="Arial"/>
              <a:buChar char="•"/>
            </a:pPr>
            <a:r>
              <a:rPr lang="en-US" sz="3000" spc="300">
                <a:solidFill>
                  <a:srgbClr val="000000"/>
                </a:solidFill>
                <a:latin typeface="Lato"/>
              </a:rPr>
              <a:t>IN-HOUSE EVENTS</a:t>
            </a:r>
          </a:p>
          <a:p>
            <a:pPr marL="647703" lvl="1" indent="-323852">
              <a:lnSpc>
                <a:spcPts val="4200"/>
              </a:lnSpc>
              <a:buFont typeface="Arial"/>
              <a:buChar char="•"/>
            </a:pPr>
            <a:r>
              <a:rPr lang="en-US" sz="3000" spc="300">
                <a:solidFill>
                  <a:srgbClr val="000000"/>
                </a:solidFill>
                <a:latin typeface="Lato"/>
              </a:rPr>
              <a:t>INFO WEBINARS</a:t>
            </a:r>
          </a:p>
        </p:txBody>
      </p:sp>
      <p:grpSp>
        <p:nvGrpSpPr>
          <p:cNvPr id="3" name="Group 3"/>
          <p:cNvGrpSpPr/>
          <p:nvPr/>
        </p:nvGrpSpPr>
        <p:grpSpPr>
          <a:xfrm>
            <a:off x="0" y="0"/>
            <a:ext cx="18288000" cy="6164151"/>
            <a:chOff x="0" y="0"/>
            <a:chExt cx="6671512" cy="2248699"/>
          </a:xfrm>
        </p:grpSpPr>
        <p:sp>
          <p:nvSpPr>
            <p:cNvPr id="4" name="Freeform 4"/>
            <p:cNvSpPr/>
            <p:nvPr/>
          </p:nvSpPr>
          <p:spPr>
            <a:xfrm>
              <a:off x="0" y="0"/>
              <a:ext cx="6671512" cy="2248699"/>
            </a:xfrm>
            <a:custGeom>
              <a:avLst/>
              <a:gdLst/>
              <a:ahLst/>
              <a:cxnLst/>
              <a:rect l="l" t="t" r="r" b="b"/>
              <a:pathLst>
                <a:path w="6671512" h="2248699">
                  <a:moveTo>
                    <a:pt x="0" y="0"/>
                  </a:moveTo>
                  <a:lnTo>
                    <a:pt x="6671512" y="0"/>
                  </a:lnTo>
                  <a:lnTo>
                    <a:pt x="6671512" y="2248699"/>
                  </a:lnTo>
                  <a:lnTo>
                    <a:pt x="0" y="2248699"/>
                  </a:lnTo>
                  <a:close/>
                </a:path>
              </a:pathLst>
            </a:custGeom>
            <a:solidFill>
              <a:srgbClr val="000000"/>
            </a:solidFill>
          </p:spPr>
        </p:sp>
      </p:grpSp>
      <p:grpSp>
        <p:nvGrpSpPr>
          <p:cNvPr id="5" name="Group 5"/>
          <p:cNvGrpSpPr/>
          <p:nvPr/>
        </p:nvGrpSpPr>
        <p:grpSpPr>
          <a:xfrm>
            <a:off x="6496775" y="471606"/>
            <a:ext cx="11134358" cy="5407413"/>
            <a:chOff x="0" y="0"/>
            <a:chExt cx="14845810" cy="7209884"/>
          </a:xfrm>
        </p:grpSpPr>
        <p:pic>
          <p:nvPicPr>
            <p:cNvPr id="6" name="Picture 6"/>
            <p:cNvPicPr>
              <a:picLocks noChangeAspect="1"/>
            </p:cNvPicPr>
            <p:nvPr/>
          </p:nvPicPr>
          <p:blipFill>
            <a:blip r:embed="rId3"/>
            <a:srcRect t="1003" b="1003"/>
            <a:stretch>
              <a:fillRect/>
            </a:stretch>
          </p:blipFill>
          <p:spPr>
            <a:xfrm>
              <a:off x="0" y="0"/>
              <a:ext cx="14845810" cy="7209884"/>
            </a:xfrm>
            <a:prstGeom prst="rect">
              <a:avLst/>
            </a:prstGeom>
          </p:spPr>
        </p:pic>
      </p:grpSp>
      <p:sp>
        <p:nvSpPr>
          <p:cNvPr id="7" name="AutoShape 7"/>
          <p:cNvSpPr/>
          <p:nvPr/>
        </p:nvSpPr>
        <p:spPr>
          <a:xfrm rot="-5400000">
            <a:off x="4391954" y="8529786"/>
            <a:ext cx="2209027" cy="0"/>
          </a:xfrm>
          <a:prstGeom prst="line">
            <a:avLst/>
          </a:prstGeom>
          <a:ln w="9525" cap="flat">
            <a:solidFill>
              <a:srgbClr val="2B4A9D"/>
            </a:solidFill>
            <a:prstDash val="solid"/>
            <a:headEnd type="none" w="sm" len="sm"/>
            <a:tailEnd type="none" w="sm" len="sm"/>
          </a:ln>
        </p:spPr>
      </p:sp>
      <p:sp>
        <p:nvSpPr>
          <p:cNvPr id="8" name="AutoShape 8"/>
          <p:cNvSpPr/>
          <p:nvPr/>
        </p:nvSpPr>
        <p:spPr>
          <a:xfrm rot="-5400000">
            <a:off x="5080304" y="8520261"/>
            <a:ext cx="832326" cy="0"/>
          </a:xfrm>
          <a:prstGeom prst="line">
            <a:avLst/>
          </a:prstGeom>
          <a:ln w="28575" cap="flat">
            <a:solidFill>
              <a:srgbClr val="2B4A9D"/>
            </a:solidFill>
            <a:prstDash val="solid"/>
            <a:headEnd type="none" w="sm" len="sm"/>
            <a:tailEnd type="none" w="sm" len="sm"/>
          </a:ln>
        </p:spPr>
      </p:sp>
      <p:sp>
        <p:nvSpPr>
          <p:cNvPr id="9" name="AutoShape 9"/>
          <p:cNvSpPr/>
          <p:nvPr/>
        </p:nvSpPr>
        <p:spPr>
          <a:xfrm rot="-5400000">
            <a:off x="10945153" y="8529786"/>
            <a:ext cx="2209027" cy="0"/>
          </a:xfrm>
          <a:prstGeom prst="line">
            <a:avLst/>
          </a:prstGeom>
          <a:ln w="9525" cap="flat">
            <a:solidFill>
              <a:srgbClr val="2B4A9D"/>
            </a:solidFill>
            <a:prstDash val="solid"/>
            <a:headEnd type="none" w="sm" len="sm"/>
            <a:tailEnd type="none" w="sm" len="sm"/>
          </a:ln>
        </p:spPr>
      </p:sp>
      <p:sp>
        <p:nvSpPr>
          <p:cNvPr id="10" name="AutoShape 10"/>
          <p:cNvSpPr/>
          <p:nvPr/>
        </p:nvSpPr>
        <p:spPr>
          <a:xfrm rot="-5400000">
            <a:off x="11633504" y="8520261"/>
            <a:ext cx="832326" cy="0"/>
          </a:xfrm>
          <a:prstGeom prst="line">
            <a:avLst/>
          </a:prstGeom>
          <a:ln w="28575" cap="flat">
            <a:solidFill>
              <a:srgbClr val="2B4A9D"/>
            </a:solidFill>
            <a:prstDash val="solid"/>
            <a:headEnd type="none" w="sm" len="sm"/>
            <a:tailEnd type="none" w="sm" len="sm"/>
          </a:ln>
        </p:spPr>
      </p:sp>
      <p:sp>
        <p:nvSpPr>
          <p:cNvPr id="11" name="TextBox 11"/>
          <p:cNvSpPr txBox="1"/>
          <p:nvPr/>
        </p:nvSpPr>
        <p:spPr>
          <a:xfrm>
            <a:off x="19050" y="6400800"/>
            <a:ext cx="5491705" cy="3489325"/>
          </a:xfrm>
          <a:prstGeom prst="rect">
            <a:avLst/>
          </a:prstGeom>
        </p:spPr>
        <p:txBody>
          <a:bodyPr lIns="0" tIns="0" rIns="0" bIns="0" rtlCol="0" anchor="t">
            <a:spAutoFit/>
          </a:bodyPr>
          <a:lstStyle/>
          <a:p>
            <a:pPr marL="539749" lvl="1" indent="-269875">
              <a:lnSpc>
                <a:spcPts val="3499"/>
              </a:lnSpc>
              <a:buFont typeface="Arial"/>
              <a:buChar char="•"/>
            </a:pPr>
            <a:r>
              <a:rPr lang="en-US" sz="2499" spc="249" dirty="0">
                <a:solidFill>
                  <a:srgbClr val="000000"/>
                </a:solidFill>
                <a:latin typeface="Lato"/>
              </a:rPr>
              <a:t>NO NEED TO SPEND MONEY</a:t>
            </a:r>
          </a:p>
          <a:p>
            <a:pPr marL="539749" lvl="1" indent="-269875">
              <a:lnSpc>
                <a:spcPts val="3499"/>
              </a:lnSpc>
              <a:buFont typeface="Arial"/>
              <a:buChar char="•"/>
            </a:pPr>
            <a:r>
              <a:rPr lang="en-US" sz="2499" spc="249" dirty="0">
                <a:solidFill>
                  <a:srgbClr val="000000"/>
                </a:solidFill>
                <a:latin typeface="Lato"/>
              </a:rPr>
              <a:t>POST MINIMUM OF 2-3 TIMES PER DAY</a:t>
            </a:r>
          </a:p>
          <a:p>
            <a:pPr marL="539749" lvl="1" indent="-269875">
              <a:lnSpc>
                <a:spcPts val="3499"/>
              </a:lnSpc>
              <a:buFont typeface="Arial"/>
              <a:buChar char="•"/>
            </a:pPr>
            <a:r>
              <a:rPr lang="en-US" sz="2499" spc="249" dirty="0">
                <a:solidFill>
                  <a:srgbClr val="000000"/>
                </a:solidFill>
                <a:latin typeface="Lato"/>
              </a:rPr>
              <a:t>DO NOT REPEAT POST MORE THAN 1 TIME PER WEEK</a:t>
            </a:r>
          </a:p>
          <a:p>
            <a:pPr marL="539749" lvl="1" indent="-269875">
              <a:lnSpc>
                <a:spcPts val="3499"/>
              </a:lnSpc>
              <a:buFont typeface="Arial"/>
              <a:buChar char="•"/>
            </a:pPr>
            <a:r>
              <a:rPr lang="en-US" sz="2499" spc="249" dirty="0">
                <a:solidFill>
                  <a:srgbClr val="000000"/>
                </a:solidFill>
                <a:latin typeface="Lato"/>
              </a:rPr>
              <a:t>SCHEDULE YOUR POSTS</a:t>
            </a:r>
          </a:p>
        </p:txBody>
      </p:sp>
      <p:sp>
        <p:nvSpPr>
          <p:cNvPr id="12" name="TextBox 12"/>
          <p:cNvSpPr txBox="1"/>
          <p:nvPr/>
        </p:nvSpPr>
        <p:spPr>
          <a:xfrm>
            <a:off x="5748729" y="6419302"/>
            <a:ext cx="6039023" cy="3489325"/>
          </a:xfrm>
          <a:prstGeom prst="rect">
            <a:avLst/>
          </a:prstGeom>
        </p:spPr>
        <p:txBody>
          <a:bodyPr lIns="0" tIns="0" rIns="0" bIns="0" rtlCol="0" anchor="t">
            <a:spAutoFit/>
          </a:bodyPr>
          <a:lstStyle/>
          <a:p>
            <a:pPr marL="539749" lvl="1" indent="-269875">
              <a:lnSpc>
                <a:spcPts val="3499"/>
              </a:lnSpc>
              <a:buFont typeface="Arial"/>
              <a:buChar char="•"/>
            </a:pPr>
            <a:r>
              <a:rPr lang="en-US" sz="2499" spc="249" dirty="0">
                <a:solidFill>
                  <a:srgbClr val="000000"/>
                </a:solidFill>
                <a:latin typeface="Lato"/>
              </a:rPr>
              <a:t>TRY TO ALWAYS USE A GRAPHIC IN POSTS - VISUALS</a:t>
            </a:r>
          </a:p>
          <a:p>
            <a:pPr marL="539749" lvl="1" indent="-269875">
              <a:lnSpc>
                <a:spcPts val="3499"/>
              </a:lnSpc>
              <a:buFont typeface="Arial"/>
              <a:buChar char="•"/>
            </a:pPr>
            <a:r>
              <a:rPr lang="en-US" sz="2499" spc="249" dirty="0">
                <a:solidFill>
                  <a:srgbClr val="000000"/>
                </a:solidFill>
                <a:latin typeface="Lato"/>
              </a:rPr>
              <a:t>CALL TO ACTION IN POSTS</a:t>
            </a:r>
          </a:p>
          <a:p>
            <a:pPr marL="539749" lvl="1" indent="-269875">
              <a:lnSpc>
                <a:spcPts val="3499"/>
              </a:lnSpc>
              <a:buFont typeface="Arial"/>
              <a:buChar char="•"/>
            </a:pPr>
            <a:r>
              <a:rPr lang="en-US" sz="2499" spc="249" dirty="0">
                <a:solidFill>
                  <a:srgbClr val="000000"/>
                </a:solidFill>
                <a:latin typeface="Lato"/>
              </a:rPr>
              <a:t>LINK WEBSITE IN POSTS</a:t>
            </a:r>
          </a:p>
          <a:p>
            <a:pPr marL="539749" lvl="1" indent="-269875">
              <a:lnSpc>
                <a:spcPts val="3499"/>
              </a:lnSpc>
              <a:buFont typeface="Arial"/>
              <a:buChar char="•"/>
            </a:pPr>
            <a:r>
              <a:rPr lang="en-US" sz="2499" spc="249" dirty="0">
                <a:solidFill>
                  <a:srgbClr val="000000"/>
                </a:solidFill>
                <a:latin typeface="Lato"/>
              </a:rPr>
              <a:t>POSTS SHORT &amp; SWEET</a:t>
            </a:r>
          </a:p>
          <a:p>
            <a:pPr marL="539749" lvl="1" indent="-269875">
              <a:lnSpc>
                <a:spcPts val="3499"/>
              </a:lnSpc>
              <a:buFont typeface="Arial"/>
              <a:buChar char="•"/>
            </a:pPr>
            <a:r>
              <a:rPr lang="en-US" sz="2499" spc="249" dirty="0">
                <a:solidFill>
                  <a:srgbClr val="000000"/>
                </a:solidFill>
                <a:latin typeface="Lato"/>
              </a:rPr>
              <a:t>ALL PHOTOS &amp; GRAPHICS SHOULD LOOK GREAT</a:t>
            </a:r>
          </a:p>
          <a:p>
            <a:pPr marL="539749" lvl="1" indent="-269875">
              <a:lnSpc>
                <a:spcPts val="3499"/>
              </a:lnSpc>
              <a:buFont typeface="Arial"/>
              <a:buChar char="•"/>
            </a:pPr>
            <a:r>
              <a:rPr lang="en-US" sz="2499" spc="249" dirty="0">
                <a:solidFill>
                  <a:srgbClr val="000000"/>
                </a:solidFill>
                <a:latin typeface="Lato"/>
              </a:rPr>
              <a:t>DO FACEBOOK LIVE SESSIONS</a:t>
            </a:r>
          </a:p>
        </p:txBody>
      </p:sp>
      <p:sp>
        <p:nvSpPr>
          <p:cNvPr id="13" name="TextBox 13"/>
          <p:cNvSpPr txBox="1"/>
          <p:nvPr/>
        </p:nvSpPr>
        <p:spPr>
          <a:xfrm>
            <a:off x="-326794" y="2471420"/>
            <a:ext cx="7003499" cy="1695454"/>
          </a:xfrm>
          <a:prstGeom prst="rect">
            <a:avLst/>
          </a:prstGeom>
        </p:spPr>
        <p:txBody>
          <a:bodyPr lIns="0" tIns="0" rIns="0" bIns="0" rtlCol="0" anchor="t">
            <a:spAutoFit/>
          </a:bodyPr>
          <a:lstStyle/>
          <a:p>
            <a:pPr algn="ctr">
              <a:lnSpc>
                <a:spcPts val="6300"/>
              </a:lnSpc>
            </a:pPr>
            <a:r>
              <a:rPr lang="en-US" sz="6000" spc="300" dirty="0">
                <a:solidFill>
                  <a:srgbClr val="FFFFFF"/>
                </a:solidFill>
                <a:latin typeface="Poppins ExtraBold Bold"/>
              </a:rPr>
              <a:t>FACEBOOK</a:t>
            </a:r>
          </a:p>
          <a:p>
            <a:pPr algn="ctr">
              <a:lnSpc>
                <a:spcPts val="6300"/>
              </a:lnSpc>
            </a:pPr>
            <a:r>
              <a:rPr lang="en-US" sz="6000" spc="300" dirty="0">
                <a:solidFill>
                  <a:srgbClr val="FFFFFF"/>
                </a:solidFill>
                <a:latin typeface="Poppins ExtraBold Bold"/>
              </a:rPr>
              <a:t>DO'S</a:t>
            </a:r>
          </a:p>
        </p:txBody>
      </p:sp>
      <p:sp>
        <p:nvSpPr>
          <p:cNvPr id="14" name="TextBox 14"/>
          <p:cNvSpPr txBox="1"/>
          <p:nvPr/>
        </p:nvSpPr>
        <p:spPr>
          <a:xfrm>
            <a:off x="12235404" y="6400800"/>
            <a:ext cx="5743773" cy="3489325"/>
          </a:xfrm>
          <a:prstGeom prst="rect">
            <a:avLst/>
          </a:prstGeom>
        </p:spPr>
        <p:txBody>
          <a:bodyPr lIns="0" tIns="0" rIns="0" bIns="0" rtlCol="0" anchor="t">
            <a:spAutoFit/>
          </a:bodyPr>
          <a:lstStyle/>
          <a:p>
            <a:pPr marL="539749" lvl="1" indent="-269875">
              <a:lnSpc>
                <a:spcPts val="3499"/>
              </a:lnSpc>
              <a:buFont typeface="Arial"/>
              <a:buChar char="•"/>
            </a:pPr>
            <a:r>
              <a:rPr lang="en-US" sz="2499" spc="249" dirty="0">
                <a:solidFill>
                  <a:srgbClr val="000000"/>
                </a:solidFill>
                <a:latin typeface="Lato"/>
              </a:rPr>
              <a:t>ADD HIGHLIGHT EVENTS &amp; MILESTONES </a:t>
            </a:r>
          </a:p>
          <a:p>
            <a:pPr marL="539749" lvl="1" indent="-269875">
              <a:lnSpc>
                <a:spcPts val="3499"/>
              </a:lnSpc>
              <a:buFont typeface="Arial"/>
              <a:buChar char="•"/>
            </a:pPr>
            <a:r>
              <a:rPr lang="en-US" sz="2499" spc="249" dirty="0">
                <a:solidFill>
                  <a:srgbClr val="000000"/>
                </a:solidFill>
                <a:latin typeface="Lato"/>
              </a:rPr>
              <a:t>POST ON THE WEEKEND</a:t>
            </a:r>
          </a:p>
          <a:p>
            <a:pPr marL="539749" lvl="1" indent="-269875">
              <a:lnSpc>
                <a:spcPts val="3499"/>
              </a:lnSpc>
              <a:buFont typeface="Arial"/>
              <a:buChar char="•"/>
            </a:pPr>
            <a:r>
              <a:rPr lang="en-US" sz="2499" spc="249" dirty="0">
                <a:solidFill>
                  <a:srgbClr val="000000"/>
                </a:solidFill>
                <a:latin typeface="Lato"/>
              </a:rPr>
              <a:t>RESPOND TO COMMENTS</a:t>
            </a:r>
          </a:p>
          <a:p>
            <a:pPr marL="539749" lvl="1" indent="-269875">
              <a:lnSpc>
                <a:spcPts val="3499"/>
              </a:lnSpc>
              <a:buFont typeface="Arial"/>
              <a:buChar char="•"/>
            </a:pPr>
            <a:r>
              <a:rPr lang="en-US" sz="2499" spc="249" dirty="0">
                <a:solidFill>
                  <a:srgbClr val="000000"/>
                </a:solidFill>
                <a:latin typeface="Lato"/>
              </a:rPr>
              <a:t>THANK FOLLOWERS PERIODICALLY</a:t>
            </a:r>
          </a:p>
          <a:p>
            <a:pPr marL="539749" lvl="1" indent="-269875">
              <a:lnSpc>
                <a:spcPts val="3499"/>
              </a:lnSpc>
              <a:buFont typeface="Arial"/>
              <a:buChar char="•"/>
            </a:pPr>
            <a:r>
              <a:rPr lang="en-US" sz="2499" spc="249" dirty="0">
                <a:solidFill>
                  <a:srgbClr val="000000"/>
                </a:solidFill>
                <a:latin typeface="Lato"/>
              </a:rPr>
              <a:t>USE FACEBOOK INSIGHTS TO ANALYZE PERFORMANCE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71315" y="1777246"/>
            <a:ext cx="12722019" cy="9258945"/>
          </a:xfrm>
          <a:prstGeom prst="rect">
            <a:avLst/>
          </a:prstGeom>
        </p:spPr>
        <p:txBody>
          <a:bodyPr lIns="0" tIns="0" rIns="0" bIns="0" rtlCol="0" anchor="t">
            <a:spAutoFit/>
          </a:bodyPr>
          <a:lstStyle/>
          <a:p>
            <a:pPr algn="ctr">
              <a:lnSpc>
                <a:spcPts val="5880"/>
              </a:lnSpc>
            </a:pPr>
            <a:r>
              <a:rPr lang="en-US" sz="4200" dirty="0" smtClean="0">
                <a:solidFill>
                  <a:srgbClr val="000000"/>
                </a:solidFill>
                <a:latin typeface="Poppins Bold" panose="020B0604020202020204" charset="0"/>
                <a:cs typeface="Poppins Bold" panose="020B0604020202020204" charset="0"/>
              </a:rPr>
              <a:t>Do Not Over Post</a:t>
            </a:r>
            <a:endParaRPr lang="en-US" sz="4200" dirty="0">
              <a:solidFill>
                <a:srgbClr val="000000"/>
              </a:solidFill>
              <a:latin typeface="Poppins Bold" panose="020B0604020202020204" charset="0"/>
              <a:cs typeface="Poppins Bold" panose="020B0604020202020204" charset="0"/>
            </a:endParaRP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Go Hashtag Crazy</a:t>
            </a: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Use Bad Grammar</a:t>
            </a:r>
          </a:p>
          <a:p>
            <a:pPr algn="ctr">
              <a:lnSpc>
                <a:spcPts val="5880"/>
              </a:lnSpc>
            </a:pPr>
            <a:r>
              <a:rPr lang="en-US" sz="4200" dirty="0">
                <a:solidFill>
                  <a:srgbClr val="000000"/>
                </a:solidFill>
                <a:latin typeface="Poppins Bold" panose="020B0604020202020204" charset="0"/>
                <a:cs typeface="Poppins Bold" panose="020B0604020202020204" charset="0"/>
              </a:rPr>
              <a:t>Do Not Post Low Quality Images</a:t>
            </a:r>
          </a:p>
          <a:p>
            <a:pPr algn="ctr">
              <a:lnSpc>
                <a:spcPts val="5880"/>
              </a:lnSpc>
            </a:pPr>
            <a:r>
              <a:rPr lang="en-US" sz="4200" dirty="0">
                <a:solidFill>
                  <a:srgbClr val="000000"/>
                </a:solidFill>
                <a:latin typeface="Poppins Bold" panose="020B0604020202020204" charset="0"/>
                <a:cs typeface="Poppins Bold" panose="020B0604020202020204" charset="0"/>
              </a:rPr>
              <a:t>Do Not Share Anything Personal</a:t>
            </a: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Be Shy</a:t>
            </a: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Overshare</a:t>
            </a: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Talk Politics or Religion</a:t>
            </a:r>
          </a:p>
          <a:p>
            <a:pPr algn="ctr">
              <a:lnSpc>
                <a:spcPts val="5880"/>
              </a:lnSpc>
            </a:pPr>
            <a:r>
              <a:rPr lang="en-US" sz="4200" dirty="0" smtClean="0">
                <a:solidFill>
                  <a:srgbClr val="000000"/>
                </a:solidFill>
                <a:latin typeface="Poppins Bold" panose="020B0604020202020204" charset="0"/>
                <a:cs typeface="Poppins Bold" panose="020B0604020202020204" charset="0"/>
              </a:rPr>
              <a:t>Do Not </a:t>
            </a:r>
            <a:r>
              <a:rPr lang="en-US" sz="4200" dirty="0">
                <a:solidFill>
                  <a:srgbClr val="000000"/>
                </a:solidFill>
                <a:latin typeface="Poppins Bold" panose="020B0604020202020204" charset="0"/>
                <a:cs typeface="Poppins Bold" panose="020B0604020202020204" charset="0"/>
              </a:rPr>
              <a:t>Respond Hastily</a:t>
            </a:r>
          </a:p>
          <a:p>
            <a:pPr algn="ctr">
              <a:lnSpc>
                <a:spcPts val="5880"/>
              </a:lnSpc>
            </a:pPr>
            <a:r>
              <a:rPr lang="en-US" sz="4200" dirty="0">
                <a:solidFill>
                  <a:srgbClr val="000000"/>
                </a:solidFill>
                <a:latin typeface="Poppins Bold" panose="020B0604020202020204" charset="0"/>
                <a:cs typeface="Poppins Bold" panose="020B0604020202020204" charset="0"/>
              </a:rPr>
              <a:t>Never Bad Mouth ANYONE!!!</a:t>
            </a:r>
          </a:p>
          <a:p>
            <a:pPr algn="ctr">
              <a:lnSpc>
                <a:spcPts val="5880"/>
              </a:lnSpc>
            </a:pPr>
            <a:r>
              <a:rPr lang="en-US" sz="4200" dirty="0">
                <a:solidFill>
                  <a:srgbClr val="000000"/>
                </a:solidFill>
                <a:latin typeface="Poppins Bold" panose="020B0604020202020204" charset="0"/>
                <a:cs typeface="Poppins Bold" panose="020B0604020202020204" charset="0"/>
              </a:rPr>
              <a:t>Never Post Inappropriate Content!</a:t>
            </a:r>
          </a:p>
          <a:p>
            <a:pPr algn="ctr">
              <a:lnSpc>
                <a:spcPts val="7279"/>
              </a:lnSpc>
            </a:pPr>
            <a:endParaRPr lang="en-US" sz="4200" dirty="0">
              <a:solidFill>
                <a:srgbClr val="000000"/>
              </a:solidFill>
              <a:latin typeface="Poppins Bold" panose="020B0604020202020204" charset="0"/>
              <a:cs typeface="Poppins Bold" panose="020B0604020202020204" charset="0"/>
            </a:endParaRPr>
          </a:p>
        </p:txBody>
      </p:sp>
      <p:pic>
        <p:nvPicPr>
          <p:cNvPr id="3" name="Picture 3"/>
          <p:cNvPicPr>
            <a:picLocks noChangeAspect="1"/>
          </p:cNvPicPr>
          <p:nvPr/>
        </p:nvPicPr>
        <p:blipFill>
          <a:blip r:embed="rId3"/>
          <a:srcRect r="11520" b="11520"/>
          <a:stretch>
            <a:fillRect/>
          </a:stretch>
        </p:blipFill>
        <p:spPr>
          <a:xfrm>
            <a:off x="14271642" y="0"/>
            <a:ext cx="3736648" cy="2802486"/>
          </a:xfrm>
          <a:prstGeom prst="rect">
            <a:avLst/>
          </a:prstGeom>
        </p:spPr>
      </p:pic>
      <p:sp>
        <p:nvSpPr>
          <p:cNvPr id="4" name="TextBox 4"/>
          <p:cNvSpPr txBox="1"/>
          <p:nvPr/>
        </p:nvSpPr>
        <p:spPr>
          <a:xfrm>
            <a:off x="4070873" y="590548"/>
            <a:ext cx="9256720" cy="821379"/>
          </a:xfrm>
          <a:prstGeom prst="rect">
            <a:avLst/>
          </a:prstGeom>
        </p:spPr>
        <p:txBody>
          <a:bodyPr lIns="0" tIns="0" rIns="0" bIns="0" rtlCol="0" anchor="t">
            <a:spAutoFit/>
          </a:bodyPr>
          <a:lstStyle/>
          <a:p>
            <a:pPr algn="ctr">
              <a:lnSpc>
                <a:spcPts val="6300"/>
              </a:lnSpc>
            </a:pPr>
            <a:r>
              <a:rPr lang="en-US" sz="6000" spc="300" dirty="0">
                <a:solidFill>
                  <a:srgbClr val="000000"/>
                </a:solidFill>
                <a:latin typeface="Poppins ExtraBold Bold"/>
              </a:rPr>
              <a:t>FACEBOOK </a:t>
            </a:r>
            <a:r>
              <a:rPr lang="en-US" sz="6000" spc="300" dirty="0" smtClean="0">
                <a:solidFill>
                  <a:srgbClr val="000000"/>
                </a:solidFill>
                <a:latin typeface="Poppins ExtraBold Bold"/>
              </a:rPr>
              <a:t>DON’TS</a:t>
            </a:r>
            <a:endParaRPr lang="en-US" sz="6000" spc="300" dirty="0">
              <a:solidFill>
                <a:srgbClr val="000000"/>
              </a:solidFill>
              <a:latin typeface="Poppins ExtraBold Bold"/>
            </a:endParaRPr>
          </a:p>
        </p:txBody>
      </p:sp>
      <p:pic>
        <p:nvPicPr>
          <p:cNvPr id="5" name="Picture 5"/>
          <p:cNvPicPr>
            <a:picLocks noChangeAspect="1"/>
          </p:cNvPicPr>
          <p:nvPr/>
        </p:nvPicPr>
        <p:blipFill>
          <a:blip r:embed="rId3"/>
          <a:srcRect r="11520" b="11520"/>
          <a:stretch>
            <a:fillRect/>
          </a:stretch>
        </p:blipFill>
        <p:spPr>
          <a:xfrm>
            <a:off x="0" y="0"/>
            <a:ext cx="3736648" cy="280248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1660" y="260922"/>
            <a:ext cx="1677331" cy="1257998"/>
          </a:xfrm>
          <a:prstGeom prst="rect">
            <a:avLst/>
          </a:prstGeom>
        </p:spPr>
      </p:pic>
      <p:pic>
        <p:nvPicPr>
          <p:cNvPr id="3" name="Picture 3"/>
          <p:cNvPicPr>
            <a:picLocks noChangeAspect="1"/>
          </p:cNvPicPr>
          <p:nvPr/>
        </p:nvPicPr>
        <p:blipFill>
          <a:blip r:embed="rId2"/>
          <a:srcRect/>
          <a:stretch>
            <a:fillRect/>
          </a:stretch>
        </p:blipFill>
        <p:spPr>
          <a:xfrm>
            <a:off x="15744887" y="260922"/>
            <a:ext cx="1677331" cy="1257998"/>
          </a:xfrm>
          <a:prstGeom prst="rect">
            <a:avLst/>
          </a:prstGeom>
        </p:spPr>
      </p:pic>
      <p:pic>
        <p:nvPicPr>
          <p:cNvPr id="4" name="Picture 4"/>
          <p:cNvPicPr>
            <a:picLocks noChangeAspect="1"/>
          </p:cNvPicPr>
          <p:nvPr/>
        </p:nvPicPr>
        <p:blipFill>
          <a:blip r:embed="rId3"/>
          <a:srcRect l="2466" r="590"/>
          <a:stretch>
            <a:fillRect/>
          </a:stretch>
        </p:blipFill>
        <p:spPr>
          <a:xfrm rot="-421785">
            <a:off x="407493" y="3933900"/>
            <a:ext cx="9092020" cy="5589250"/>
          </a:xfrm>
          <a:prstGeom prst="rect">
            <a:avLst/>
          </a:prstGeom>
          <a:ln w="57150">
            <a:solidFill>
              <a:schemeClr val="tx1"/>
            </a:solidFill>
          </a:ln>
        </p:spPr>
      </p:pic>
      <p:pic>
        <p:nvPicPr>
          <p:cNvPr id="5" name="Picture 5">
            <a:hlinkClick r:id="rId4" tooltip="https://fb.watch/gxcOU0Bqti/"/>
          </p:cNvPr>
          <p:cNvPicPr>
            <a:picLocks noChangeAspect="1"/>
          </p:cNvPicPr>
          <p:nvPr/>
        </p:nvPicPr>
        <p:blipFill>
          <a:blip r:embed="rId5"/>
          <a:srcRect/>
          <a:stretch>
            <a:fillRect/>
          </a:stretch>
        </p:blipFill>
        <p:spPr>
          <a:xfrm rot="751552">
            <a:off x="9905026" y="2470066"/>
            <a:ext cx="7579665" cy="4352331"/>
          </a:xfrm>
          <a:prstGeom prst="rect">
            <a:avLst/>
          </a:prstGeom>
          <a:ln w="57150">
            <a:solidFill>
              <a:schemeClr val="tx1"/>
            </a:solidFill>
          </a:ln>
        </p:spPr>
      </p:pic>
      <p:sp>
        <p:nvSpPr>
          <p:cNvPr id="6" name="TextBox 6"/>
          <p:cNvSpPr txBox="1"/>
          <p:nvPr/>
        </p:nvSpPr>
        <p:spPr>
          <a:xfrm>
            <a:off x="2212083" y="309245"/>
            <a:ext cx="12682835" cy="1209675"/>
          </a:xfrm>
          <a:prstGeom prst="rect">
            <a:avLst/>
          </a:prstGeom>
        </p:spPr>
        <p:txBody>
          <a:bodyPr lIns="0" tIns="0" rIns="0" bIns="0" rtlCol="0" anchor="t">
            <a:spAutoFit/>
          </a:bodyPr>
          <a:lstStyle/>
          <a:p>
            <a:pPr algn="ctr">
              <a:lnSpc>
                <a:spcPts val="8400"/>
              </a:lnSpc>
              <a:spcBef>
                <a:spcPct val="0"/>
              </a:spcBef>
            </a:pPr>
            <a:r>
              <a:rPr lang="en-US" sz="6000" dirty="0">
                <a:solidFill>
                  <a:srgbClr val="000000"/>
                </a:solidFill>
                <a:latin typeface="Agrandir Wide Medium Bold"/>
              </a:rPr>
              <a:t>FACEBOOK POST SAMPLES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3" y="2425592"/>
            <a:ext cx="10618765"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CB2026"/>
            </a:solidFill>
          </p:spPr>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8" name="Group 8"/>
          <p:cNvGrpSpPr/>
          <p:nvPr/>
        </p:nvGrpSpPr>
        <p:grpSpPr>
          <a:xfrm>
            <a:off x="10896600" y="0"/>
            <a:ext cx="7391400" cy="10287000"/>
            <a:chOff x="0" y="0"/>
            <a:chExt cx="2976306" cy="3752725"/>
          </a:xfrm>
        </p:grpSpPr>
        <p:sp>
          <p:nvSpPr>
            <p:cNvPr id="9" name="Freeform 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CB2026"/>
            </a:solidFill>
          </p:spPr>
        </p:sp>
      </p:grpSp>
      <p:pic>
        <p:nvPicPr>
          <p:cNvPr id="11" name="Picture 11"/>
          <p:cNvPicPr>
            <a:picLocks noChangeAspect="1"/>
          </p:cNvPicPr>
          <p:nvPr/>
        </p:nvPicPr>
        <p:blipFill>
          <a:blip r:embed="rId3"/>
          <a:srcRect/>
          <a:stretch>
            <a:fillRect/>
          </a:stretch>
        </p:blipFill>
        <p:spPr>
          <a:xfrm>
            <a:off x="12077641" y="2628842"/>
            <a:ext cx="5029317" cy="5029317"/>
          </a:xfrm>
          <a:prstGeom prst="rect">
            <a:avLst/>
          </a:prstGeom>
          <a:ln>
            <a:solidFill>
              <a:srgbClr val="C00000"/>
            </a:solidFill>
          </a:ln>
        </p:spPr>
      </p:pic>
      <p:sp>
        <p:nvSpPr>
          <p:cNvPr id="12" name="TextBox 12"/>
          <p:cNvSpPr txBox="1"/>
          <p:nvPr/>
        </p:nvSpPr>
        <p:spPr>
          <a:xfrm>
            <a:off x="506432" y="5401389"/>
            <a:ext cx="10161566" cy="3334246"/>
          </a:xfrm>
          <a:prstGeom prst="rect">
            <a:avLst/>
          </a:prstGeom>
        </p:spPr>
        <p:txBody>
          <a:bodyPr wrap="square" lIns="0" tIns="0" rIns="0" bIns="0" rtlCol="0" anchor="t">
            <a:spAutoFit/>
          </a:bodyPr>
          <a:lstStyle/>
          <a:p>
            <a:pPr algn="ctr">
              <a:lnSpc>
                <a:spcPts val="5179"/>
              </a:lnSpc>
            </a:pPr>
            <a:r>
              <a:rPr lang="en-US" sz="4400" spc="369" dirty="0" smtClean="0">
                <a:solidFill>
                  <a:srgbClr val="000000"/>
                </a:solidFill>
                <a:latin typeface="Lato Bold Italics"/>
              </a:rPr>
              <a:t>Design a Consistent Visual Look</a:t>
            </a:r>
          </a:p>
          <a:p>
            <a:pPr algn="ctr">
              <a:lnSpc>
                <a:spcPts val="5179"/>
              </a:lnSpc>
            </a:pPr>
            <a:r>
              <a:rPr lang="en-US" sz="4400" spc="369" dirty="0" smtClean="0">
                <a:solidFill>
                  <a:srgbClr val="000000"/>
                </a:solidFill>
                <a:latin typeface="Lato Bold Italics"/>
              </a:rPr>
              <a:t>Use Hashtags # Liberally (4-5 Max)</a:t>
            </a:r>
            <a:endParaRPr lang="en-US" sz="4400" spc="369" dirty="0">
              <a:solidFill>
                <a:srgbClr val="000000"/>
              </a:solidFill>
              <a:latin typeface="Lato Bold Italics"/>
            </a:endParaRPr>
          </a:p>
          <a:p>
            <a:pPr algn="ctr">
              <a:lnSpc>
                <a:spcPts val="5179"/>
              </a:lnSpc>
            </a:pPr>
            <a:r>
              <a:rPr lang="en-US" sz="4400" spc="369" dirty="0" smtClean="0">
                <a:solidFill>
                  <a:srgbClr val="000000"/>
                </a:solidFill>
                <a:latin typeface="Lato Bold Italics"/>
              </a:rPr>
              <a:t>Work to Boost Engagement</a:t>
            </a:r>
            <a:endParaRPr lang="en-US" sz="4400" spc="369" dirty="0">
              <a:solidFill>
                <a:srgbClr val="000000"/>
              </a:solidFill>
              <a:latin typeface="Lato Bold Italics"/>
            </a:endParaRPr>
          </a:p>
          <a:p>
            <a:pPr algn="ctr">
              <a:lnSpc>
                <a:spcPts val="5179"/>
              </a:lnSpc>
            </a:pPr>
            <a:r>
              <a:rPr lang="en-US" sz="4400" spc="369" dirty="0" smtClean="0">
                <a:solidFill>
                  <a:srgbClr val="000000"/>
                </a:solidFill>
                <a:latin typeface="Lato Bold Italics"/>
              </a:rPr>
              <a:t>Engage with Followers</a:t>
            </a:r>
            <a:endParaRPr lang="en-US" sz="4400" spc="369" dirty="0">
              <a:solidFill>
                <a:srgbClr val="000000"/>
              </a:solidFill>
              <a:latin typeface="Lato Bold Italics"/>
            </a:endParaRPr>
          </a:p>
          <a:p>
            <a:pPr algn="ctr">
              <a:lnSpc>
                <a:spcPts val="5179"/>
              </a:lnSpc>
            </a:pPr>
            <a:r>
              <a:rPr lang="en-US" sz="4400" spc="369" dirty="0" smtClean="0">
                <a:solidFill>
                  <a:srgbClr val="000000"/>
                </a:solidFill>
                <a:latin typeface="Lato Bold Italics"/>
              </a:rPr>
              <a:t>Track &amp; Measure Key Metrics</a:t>
            </a:r>
            <a:endParaRPr lang="en-US" sz="4400" spc="369" dirty="0">
              <a:solidFill>
                <a:srgbClr val="000000"/>
              </a:solidFill>
              <a:latin typeface="Lato Bold Italics"/>
            </a:endParaRPr>
          </a:p>
        </p:txBody>
      </p:sp>
      <p:sp>
        <p:nvSpPr>
          <p:cNvPr id="13" name="TextBox 13"/>
          <p:cNvSpPr txBox="1"/>
          <p:nvPr/>
        </p:nvSpPr>
        <p:spPr>
          <a:xfrm>
            <a:off x="1337453" y="3824620"/>
            <a:ext cx="9233976" cy="1190625"/>
          </a:xfrm>
          <a:prstGeom prst="rect">
            <a:avLst/>
          </a:prstGeom>
        </p:spPr>
        <p:txBody>
          <a:bodyPr lIns="0" tIns="0" rIns="0" bIns="0" rtlCol="0" anchor="t">
            <a:spAutoFit/>
          </a:bodyPr>
          <a:lstStyle/>
          <a:p>
            <a:pPr algn="ctr">
              <a:lnSpc>
                <a:spcPts val="8400"/>
              </a:lnSpc>
            </a:pPr>
            <a:r>
              <a:rPr lang="en-US" sz="8000" spc="400" dirty="0">
                <a:solidFill>
                  <a:srgbClr val="CB2026"/>
                </a:solidFill>
                <a:latin typeface="Poppins ExtraBold"/>
              </a:rPr>
              <a:t>DO'S</a:t>
            </a:r>
          </a:p>
        </p:txBody>
      </p:sp>
      <p:sp>
        <p:nvSpPr>
          <p:cNvPr id="14" name="TextBox 14"/>
          <p:cNvSpPr txBox="1"/>
          <p:nvPr/>
        </p:nvSpPr>
        <p:spPr>
          <a:xfrm>
            <a:off x="1793488" y="2523496"/>
            <a:ext cx="8452770" cy="1190625"/>
          </a:xfrm>
          <a:prstGeom prst="rect">
            <a:avLst/>
          </a:prstGeom>
        </p:spPr>
        <p:txBody>
          <a:bodyPr lIns="0" tIns="0" rIns="0" bIns="0" rtlCol="0" anchor="t">
            <a:spAutoFit/>
          </a:bodyPr>
          <a:lstStyle/>
          <a:p>
            <a:pPr algn="ctr">
              <a:lnSpc>
                <a:spcPts val="8400"/>
              </a:lnSpc>
            </a:pPr>
            <a:r>
              <a:rPr lang="en-US" sz="8000" spc="400" dirty="0">
                <a:solidFill>
                  <a:srgbClr val="FFFFFF"/>
                </a:solidFill>
                <a:latin typeface="Poppins ExtraBold Bold"/>
              </a:rPr>
              <a:t>INSTAGRAM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7427" y="-1046036"/>
            <a:ext cx="7522415" cy="6271856"/>
            <a:chOff x="-2152350" y="103160"/>
            <a:chExt cx="9261599" cy="7863199"/>
          </a:xfrm>
        </p:grpSpPr>
        <p:sp>
          <p:nvSpPr>
            <p:cNvPr id="3" name="Freeform 3"/>
            <p:cNvSpPr/>
            <p:nvPr/>
          </p:nvSpPr>
          <p:spPr>
            <a:xfrm>
              <a:off x="-2152350" y="103160"/>
              <a:ext cx="9261599" cy="786319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39598"/>
            </a:solidFill>
          </p:spPr>
        </p:sp>
      </p:grpSp>
      <p:grpSp>
        <p:nvGrpSpPr>
          <p:cNvPr id="4" name="Group 4"/>
          <p:cNvGrpSpPr/>
          <p:nvPr/>
        </p:nvGrpSpPr>
        <p:grpSpPr>
          <a:xfrm>
            <a:off x="9191672" y="-22537"/>
            <a:ext cx="2396931" cy="10309537"/>
            <a:chOff x="0" y="0"/>
            <a:chExt cx="874407" cy="3339658"/>
          </a:xfrm>
        </p:grpSpPr>
        <p:sp>
          <p:nvSpPr>
            <p:cNvPr id="5" name="Freeform 5"/>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CB2026"/>
            </a:solidFill>
          </p:spPr>
        </p:sp>
      </p:grpSp>
      <p:grpSp>
        <p:nvGrpSpPr>
          <p:cNvPr id="6" name="Group 6"/>
          <p:cNvGrpSpPr/>
          <p:nvPr/>
        </p:nvGrpSpPr>
        <p:grpSpPr>
          <a:xfrm>
            <a:off x="9869353" y="1146804"/>
            <a:ext cx="7304695" cy="7993392"/>
            <a:chOff x="0" y="0"/>
            <a:chExt cx="9739593" cy="10657856"/>
          </a:xfrm>
        </p:grpSpPr>
        <p:pic>
          <p:nvPicPr>
            <p:cNvPr id="7" name="Picture 7"/>
            <p:cNvPicPr>
              <a:picLocks noChangeAspect="1"/>
            </p:cNvPicPr>
            <p:nvPr/>
          </p:nvPicPr>
          <p:blipFill>
            <a:blip r:embed="rId2"/>
            <a:srcRect t="13478" b="13478"/>
            <a:stretch>
              <a:fillRect/>
            </a:stretch>
          </p:blipFill>
          <p:spPr>
            <a:xfrm>
              <a:off x="0" y="0"/>
              <a:ext cx="9739593" cy="10657856"/>
            </a:xfrm>
            <a:prstGeom prst="rect">
              <a:avLst/>
            </a:prstGeom>
          </p:spPr>
        </p:pic>
      </p:grpSp>
      <p:grpSp>
        <p:nvGrpSpPr>
          <p:cNvPr id="8" name="Group 8"/>
          <p:cNvGrpSpPr/>
          <p:nvPr/>
        </p:nvGrpSpPr>
        <p:grpSpPr>
          <a:xfrm>
            <a:off x="30257" y="8653654"/>
            <a:ext cx="1635964" cy="1633346"/>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0000"/>
            </a:solidFill>
          </p:spPr>
        </p:sp>
      </p:grpSp>
      <p:grpSp>
        <p:nvGrpSpPr>
          <p:cNvPr id="10" name="Group 10"/>
          <p:cNvGrpSpPr/>
          <p:nvPr/>
        </p:nvGrpSpPr>
        <p:grpSpPr>
          <a:xfrm rot="5400000">
            <a:off x="-1309" y="-21228"/>
            <a:ext cx="1635964" cy="1633346"/>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0000"/>
            </a:solidFill>
          </p:spPr>
        </p:sp>
      </p:grpSp>
      <p:sp>
        <p:nvSpPr>
          <p:cNvPr id="12" name="TextBox 12"/>
          <p:cNvSpPr txBox="1"/>
          <p:nvPr/>
        </p:nvSpPr>
        <p:spPr>
          <a:xfrm>
            <a:off x="629908" y="3049057"/>
            <a:ext cx="8183276" cy="689614"/>
          </a:xfrm>
          <a:prstGeom prst="rect">
            <a:avLst/>
          </a:prstGeom>
        </p:spPr>
        <p:txBody>
          <a:bodyPr lIns="0" tIns="0" rIns="0" bIns="0" rtlCol="0" anchor="t">
            <a:spAutoFit/>
          </a:bodyPr>
          <a:lstStyle/>
          <a:p>
            <a:pPr algn="ctr">
              <a:lnSpc>
                <a:spcPts val="4935"/>
              </a:lnSpc>
            </a:pPr>
            <a:r>
              <a:rPr lang="en-US" sz="4700" spc="235">
                <a:solidFill>
                  <a:srgbClr val="000000"/>
                </a:solidFill>
                <a:latin typeface="Poppins ExtraBold"/>
              </a:rPr>
              <a:t>MY EXPERIENCE</a:t>
            </a:r>
          </a:p>
        </p:txBody>
      </p:sp>
      <p:sp>
        <p:nvSpPr>
          <p:cNvPr id="13" name="TextBox 13"/>
          <p:cNvSpPr txBox="1"/>
          <p:nvPr/>
        </p:nvSpPr>
        <p:spPr>
          <a:xfrm>
            <a:off x="30257" y="4381500"/>
            <a:ext cx="8782927" cy="5347618"/>
          </a:xfrm>
          <a:prstGeom prst="rect">
            <a:avLst/>
          </a:prstGeom>
        </p:spPr>
        <p:txBody>
          <a:bodyPr wrap="square" lIns="0" tIns="0" rIns="0" bIns="0" rtlCol="0" anchor="t">
            <a:spAutoFit/>
          </a:bodyPr>
          <a:lstStyle/>
          <a:p>
            <a:pPr marL="485488" lvl="1" indent="-242744" algn="ctr">
              <a:lnSpc>
                <a:spcPts val="3148"/>
              </a:lnSpc>
              <a:buFont typeface="Arial"/>
              <a:buChar char="•"/>
            </a:pPr>
            <a:r>
              <a:rPr lang="en-US" sz="2800" spc="224" dirty="0" smtClean="0">
                <a:solidFill>
                  <a:srgbClr val="000000"/>
                </a:solidFill>
                <a:latin typeface="Lato Bold"/>
              </a:rPr>
              <a:t>Over 23 years of Marketing Experience;</a:t>
            </a:r>
            <a:endParaRPr lang="en-US" sz="2800" spc="224" dirty="0">
              <a:solidFill>
                <a:srgbClr val="000000"/>
              </a:solidFill>
              <a:latin typeface="Lato Bold"/>
            </a:endParaRPr>
          </a:p>
          <a:p>
            <a:pPr marL="485488" lvl="1" indent="-242744" algn="ctr">
              <a:lnSpc>
                <a:spcPts val="3148"/>
              </a:lnSpc>
              <a:buFont typeface="Arial"/>
              <a:buChar char="•"/>
            </a:pPr>
            <a:r>
              <a:rPr lang="en-US" sz="2800" spc="224" dirty="0">
                <a:solidFill>
                  <a:srgbClr val="000000"/>
                </a:solidFill>
                <a:latin typeface="Lato Bold"/>
              </a:rPr>
              <a:t>Over 23 years of New Business &amp; Networking experience;</a:t>
            </a:r>
          </a:p>
          <a:p>
            <a:pPr marL="485488" lvl="1" indent="-242744" algn="ctr">
              <a:lnSpc>
                <a:spcPts val="3148"/>
              </a:lnSpc>
              <a:buFont typeface="Arial"/>
              <a:buChar char="•"/>
            </a:pPr>
            <a:r>
              <a:rPr lang="en-US" sz="2800" spc="224" dirty="0">
                <a:solidFill>
                  <a:srgbClr val="000000"/>
                </a:solidFill>
                <a:latin typeface="Lato Bold"/>
              </a:rPr>
              <a:t>Over 23 years of Advertising "sales" experience in Radio &amp; Broadcast Television;</a:t>
            </a:r>
          </a:p>
          <a:p>
            <a:pPr marL="485488" lvl="1" indent="-242744" algn="ctr">
              <a:lnSpc>
                <a:spcPts val="3148"/>
              </a:lnSpc>
              <a:buFont typeface="Arial"/>
              <a:buChar char="•"/>
            </a:pPr>
            <a:r>
              <a:rPr lang="en-US" sz="2800" spc="224" dirty="0">
                <a:solidFill>
                  <a:srgbClr val="000000"/>
                </a:solidFill>
                <a:latin typeface="Lato Bold"/>
              </a:rPr>
              <a:t>Currently Program Coordinator at SUNY Corning Community College;</a:t>
            </a:r>
          </a:p>
          <a:p>
            <a:pPr marL="485488" lvl="1" indent="-242744" algn="ctr">
              <a:lnSpc>
                <a:spcPts val="3148"/>
              </a:lnSpc>
              <a:buFont typeface="Arial"/>
              <a:buChar char="•"/>
            </a:pPr>
            <a:r>
              <a:rPr lang="en-US" sz="2800" spc="224" dirty="0">
                <a:solidFill>
                  <a:srgbClr val="000000"/>
                </a:solidFill>
                <a:latin typeface="Lato Bold"/>
              </a:rPr>
              <a:t>Responsible for Non-Profit and Human Resources Sectors;</a:t>
            </a:r>
          </a:p>
          <a:p>
            <a:pPr marL="485488" lvl="1" indent="-242744" algn="ctr">
              <a:lnSpc>
                <a:spcPts val="3148"/>
              </a:lnSpc>
              <a:buFont typeface="Arial"/>
              <a:buChar char="•"/>
            </a:pPr>
            <a:r>
              <a:rPr lang="en-US" sz="2800" spc="224" dirty="0">
                <a:solidFill>
                  <a:srgbClr val="000000"/>
                </a:solidFill>
                <a:latin typeface="Lato Bold"/>
              </a:rPr>
              <a:t>Help coordinate &amp; plan the Marketing in our Workforce Department across our Social Media platforms and maintain our website.</a:t>
            </a:r>
          </a:p>
          <a:p>
            <a:pPr algn="ctr">
              <a:lnSpc>
                <a:spcPts val="4497"/>
              </a:lnSpc>
            </a:pPr>
            <a:endParaRPr lang="en-US" sz="2248" spc="224" dirty="0">
              <a:solidFill>
                <a:srgbClr val="000000"/>
              </a:solidFill>
              <a:latin typeface="Lato Bold"/>
            </a:endParaRPr>
          </a:p>
        </p:txBody>
      </p:sp>
      <p:sp>
        <p:nvSpPr>
          <p:cNvPr id="14" name="TextBox 14"/>
          <p:cNvSpPr txBox="1"/>
          <p:nvPr/>
        </p:nvSpPr>
        <p:spPr>
          <a:xfrm>
            <a:off x="629908" y="795445"/>
            <a:ext cx="8204020" cy="2667397"/>
          </a:xfrm>
          <a:prstGeom prst="rect">
            <a:avLst/>
          </a:prstGeom>
        </p:spPr>
        <p:txBody>
          <a:bodyPr lIns="0" tIns="0" rIns="0" bIns="0" rtlCol="0" anchor="t">
            <a:spAutoFit/>
          </a:bodyPr>
          <a:lstStyle/>
          <a:p>
            <a:pPr algn="ctr">
              <a:lnSpc>
                <a:spcPts val="4480"/>
              </a:lnSpc>
            </a:pPr>
            <a:r>
              <a:rPr lang="en-US" sz="3200" dirty="0">
                <a:solidFill>
                  <a:srgbClr val="000000"/>
                </a:solidFill>
                <a:latin typeface="Poppins Bold" panose="020B0604020202020204" charset="0"/>
                <a:cs typeface="Poppins Bold" panose="020B0604020202020204" charset="0"/>
              </a:rPr>
              <a:t>Ericka Lehman</a:t>
            </a:r>
          </a:p>
          <a:p>
            <a:pPr algn="ctr">
              <a:lnSpc>
                <a:spcPts val="4480"/>
              </a:lnSpc>
            </a:pPr>
            <a:r>
              <a:rPr lang="en-US" sz="3200" dirty="0">
                <a:solidFill>
                  <a:srgbClr val="000000"/>
                </a:solidFill>
                <a:latin typeface="Poppins Bold" panose="020B0604020202020204" charset="0"/>
                <a:cs typeface="Poppins Bold" panose="020B0604020202020204" charset="0"/>
              </a:rPr>
              <a:t>Program Coordinator</a:t>
            </a:r>
          </a:p>
          <a:p>
            <a:pPr algn="ctr">
              <a:lnSpc>
                <a:spcPts val="4480"/>
              </a:lnSpc>
            </a:pPr>
            <a:r>
              <a:rPr lang="en-US" sz="3200" dirty="0">
                <a:solidFill>
                  <a:srgbClr val="CB2026"/>
                </a:solidFill>
                <a:latin typeface="Poppins Bold" panose="020B0604020202020204" charset="0"/>
                <a:cs typeface="Poppins Bold" panose="020B0604020202020204" charset="0"/>
              </a:rPr>
              <a:t>SUNY Corning Community College</a:t>
            </a:r>
          </a:p>
          <a:p>
            <a:pPr algn="ctr">
              <a:lnSpc>
                <a:spcPts val="7279"/>
              </a:lnSpc>
            </a:pPr>
            <a:endParaRPr lang="en-US" sz="3200" dirty="0">
              <a:solidFill>
                <a:srgbClr val="CB2026"/>
              </a:solidFill>
              <a:latin typeface="Poppins Bold" panose="020B0604020202020204" charset="0"/>
              <a:cs typeface="Poppins Bold" panose="020B06040202020202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3" y="2425592"/>
            <a:ext cx="10743457"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000000"/>
            </a:solidFill>
          </p:spPr>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8" name="Group 8"/>
          <p:cNvGrpSpPr/>
          <p:nvPr/>
        </p:nvGrpSpPr>
        <p:grpSpPr>
          <a:xfrm>
            <a:off x="11049000" y="0"/>
            <a:ext cx="7239000" cy="10287000"/>
            <a:chOff x="0" y="0"/>
            <a:chExt cx="2976306" cy="3752725"/>
          </a:xfrm>
        </p:grpSpPr>
        <p:sp>
          <p:nvSpPr>
            <p:cNvPr id="9" name="Freeform 9"/>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000000"/>
            </a:solidFill>
          </p:spPr>
        </p:sp>
      </p:grpSp>
      <p:pic>
        <p:nvPicPr>
          <p:cNvPr id="11" name="Picture 11"/>
          <p:cNvPicPr>
            <a:picLocks noChangeAspect="1"/>
          </p:cNvPicPr>
          <p:nvPr/>
        </p:nvPicPr>
        <p:blipFill>
          <a:blip r:embed="rId3"/>
          <a:srcRect/>
          <a:stretch>
            <a:fillRect/>
          </a:stretch>
        </p:blipFill>
        <p:spPr>
          <a:xfrm>
            <a:off x="12422208" y="2628842"/>
            <a:ext cx="5029317" cy="5029317"/>
          </a:xfrm>
          <a:prstGeom prst="rect">
            <a:avLst/>
          </a:prstGeom>
        </p:spPr>
      </p:pic>
      <p:sp>
        <p:nvSpPr>
          <p:cNvPr id="12" name="TextBox 12"/>
          <p:cNvSpPr txBox="1"/>
          <p:nvPr/>
        </p:nvSpPr>
        <p:spPr>
          <a:xfrm>
            <a:off x="96982" y="5753100"/>
            <a:ext cx="10924309" cy="3334246"/>
          </a:xfrm>
          <a:prstGeom prst="rect">
            <a:avLst/>
          </a:prstGeom>
        </p:spPr>
        <p:txBody>
          <a:bodyPr wrap="square" lIns="0" tIns="0" rIns="0" bIns="0" rtlCol="0" anchor="t">
            <a:spAutoFit/>
          </a:bodyPr>
          <a:lstStyle/>
          <a:p>
            <a:pPr algn="ctr">
              <a:lnSpc>
                <a:spcPts val="5179"/>
              </a:lnSpc>
            </a:pPr>
            <a:r>
              <a:rPr lang="en-US" sz="4400" spc="369" dirty="0" smtClean="0">
                <a:solidFill>
                  <a:srgbClr val="000000"/>
                </a:solidFill>
                <a:latin typeface="Lato Bold"/>
              </a:rPr>
              <a:t>Do Not Be </a:t>
            </a:r>
            <a:r>
              <a:rPr lang="en-US" sz="4400" spc="369" dirty="0">
                <a:solidFill>
                  <a:srgbClr val="000000"/>
                </a:solidFill>
                <a:latin typeface="Lato Bold"/>
              </a:rPr>
              <a:t>A </a:t>
            </a:r>
            <a:r>
              <a:rPr lang="en-US" sz="4400" spc="369" dirty="0" smtClean="0">
                <a:solidFill>
                  <a:srgbClr val="000000"/>
                </a:solidFill>
                <a:latin typeface="Lato Bold"/>
              </a:rPr>
              <a:t>Robot</a:t>
            </a:r>
            <a:endParaRPr lang="en-US" sz="4400" spc="369" dirty="0">
              <a:solidFill>
                <a:srgbClr val="000000"/>
              </a:solidFill>
              <a:latin typeface="Lato Bold"/>
            </a:endParaRPr>
          </a:p>
          <a:p>
            <a:pPr algn="ctr">
              <a:lnSpc>
                <a:spcPts val="5179"/>
              </a:lnSpc>
            </a:pPr>
            <a:r>
              <a:rPr lang="en-US" sz="4400" spc="369" dirty="0" smtClean="0">
                <a:solidFill>
                  <a:srgbClr val="000000"/>
                </a:solidFill>
                <a:latin typeface="Lato Bold Italics"/>
              </a:rPr>
              <a:t>Do Not Create Content Just Because</a:t>
            </a:r>
          </a:p>
          <a:p>
            <a:pPr algn="ctr">
              <a:lnSpc>
                <a:spcPts val="5179"/>
              </a:lnSpc>
            </a:pPr>
            <a:r>
              <a:rPr lang="en-US" sz="4400" spc="369" dirty="0" smtClean="0">
                <a:solidFill>
                  <a:srgbClr val="000000"/>
                </a:solidFill>
                <a:latin typeface="Lato Bold Italics"/>
              </a:rPr>
              <a:t>Do Not Forget About </a:t>
            </a:r>
            <a:r>
              <a:rPr lang="en-US" sz="4400" spc="369" dirty="0" err="1" smtClean="0">
                <a:solidFill>
                  <a:srgbClr val="000000"/>
                </a:solidFill>
                <a:latin typeface="Lato Bold Italics"/>
              </a:rPr>
              <a:t>Insta</a:t>
            </a:r>
            <a:r>
              <a:rPr lang="en-US" sz="4400" spc="369" dirty="0" smtClean="0">
                <a:solidFill>
                  <a:srgbClr val="000000"/>
                </a:solidFill>
                <a:latin typeface="Lato Bold Italics"/>
              </a:rPr>
              <a:t> (IG) Stories</a:t>
            </a:r>
            <a:endParaRPr lang="en-US" sz="4400" spc="369" dirty="0">
              <a:solidFill>
                <a:srgbClr val="000000"/>
              </a:solidFill>
              <a:latin typeface="Lato Bold Italics"/>
            </a:endParaRPr>
          </a:p>
          <a:p>
            <a:pPr algn="ctr">
              <a:lnSpc>
                <a:spcPts val="5179"/>
              </a:lnSpc>
            </a:pPr>
            <a:r>
              <a:rPr lang="en-US" sz="4400" spc="369" dirty="0" smtClean="0">
                <a:solidFill>
                  <a:srgbClr val="000000"/>
                </a:solidFill>
                <a:latin typeface="Lato Bold Italics"/>
              </a:rPr>
              <a:t>Do Not Be Generic About It</a:t>
            </a:r>
            <a:endParaRPr lang="en-US" sz="4400" spc="369" dirty="0">
              <a:solidFill>
                <a:srgbClr val="000000"/>
              </a:solidFill>
              <a:latin typeface="Lato Bold Italics"/>
            </a:endParaRPr>
          </a:p>
          <a:p>
            <a:pPr algn="ctr">
              <a:lnSpc>
                <a:spcPts val="5179"/>
              </a:lnSpc>
            </a:pPr>
            <a:endParaRPr lang="en-US" sz="3699" spc="369" dirty="0">
              <a:solidFill>
                <a:srgbClr val="000000"/>
              </a:solidFill>
              <a:latin typeface="Lato Bold Italics"/>
            </a:endParaRPr>
          </a:p>
        </p:txBody>
      </p:sp>
      <p:sp>
        <p:nvSpPr>
          <p:cNvPr id="13" name="TextBox 13"/>
          <p:cNvSpPr txBox="1"/>
          <p:nvPr/>
        </p:nvSpPr>
        <p:spPr>
          <a:xfrm>
            <a:off x="1787314" y="3803346"/>
            <a:ext cx="9233976" cy="1095172"/>
          </a:xfrm>
          <a:prstGeom prst="rect">
            <a:avLst/>
          </a:prstGeom>
        </p:spPr>
        <p:txBody>
          <a:bodyPr lIns="0" tIns="0" rIns="0" bIns="0" rtlCol="0" anchor="t">
            <a:spAutoFit/>
          </a:bodyPr>
          <a:lstStyle/>
          <a:p>
            <a:pPr algn="ctr">
              <a:lnSpc>
                <a:spcPts val="8400"/>
              </a:lnSpc>
            </a:pPr>
            <a:r>
              <a:rPr lang="en-US" sz="8000" spc="400" dirty="0" smtClean="0">
                <a:solidFill>
                  <a:srgbClr val="000000"/>
                </a:solidFill>
                <a:latin typeface="Poppins ExtraBold"/>
              </a:rPr>
              <a:t>DON’TS</a:t>
            </a:r>
            <a:endParaRPr lang="en-US" sz="8000" spc="400" dirty="0">
              <a:solidFill>
                <a:srgbClr val="000000"/>
              </a:solidFill>
              <a:latin typeface="Poppins ExtraBold"/>
            </a:endParaRPr>
          </a:p>
        </p:txBody>
      </p:sp>
      <p:sp>
        <p:nvSpPr>
          <p:cNvPr id="14" name="TextBox 14"/>
          <p:cNvSpPr txBox="1"/>
          <p:nvPr/>
        </p:nvSpPr>
        <p:spPr>
          <a:xfrm>
            <a:off x="1990803" y="2579224"/>
            <a:ext cx="8452770" cy="1190625"/>
          </a:xfrm>
          <a:prstGeom prst="rect">
            <a:avLst/>
          </a:prstGeom>
        </p:spPr>
        <p:txBody>
          <a:bodyPr lIns="0" tIns="0" rIns="0" bIns="0" rtlCol="0" anchor="t">
            <a:spAutoFit/>
          </a:bodyPr>
          <a:lstStyle/>
          <a:p>
            <a:pPr algn="ctr">
              <a:lnSpc>
                <a:spcPts val="8400"/>
              </a:lnSpc>
            </a:pPr>
            <a:r>
              <a:rPr lang="en-US" sz="8000" spc="400" dirty="0">
                <a:solidFill>
                  <a:srgbClr val="FFFFFF"/>
                </a:solidFill>
                <a:latin typeface="Poppins ExtraBold Bold"/>
              </a:rPr>
              <a:t>INSTAGRAM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35134" y="419100"/>
            <a:ext cx="2810251" cy="2810251"/>
          </a:xfrm>
          <a:prstGeom prst="rect">
            <a:avLst/>
          </a:prstGeom>
        </p:spPr>
      </p:pic>
      <p:pic>
        <p:nvPicPr>
          <p:cNvPr id="3" name="Picture 3"/>
          <p:cNvPicPr>
            <a:picLocks noChangeAspect="1"/>
          </p:cNvPicPr>
          <p:nvPr/>
        </p:nvPicPr>
        <p:blipFill>
          <a:blip r:embed="rId2"/>
          <a:srcRect/>
          <a:stretch>
            <a:fillRect/>
          </a:stretch>
        </p:blipFill>
        <p:spPr>
          <a:xfrm>
            <a:off x="14801882" y="419100"/>
            <a:ext cx="2810251" cy="2810251"/>
          </a:xfrm>
          <a:prstGeom prst="rect">
            <a:avLst/>
          </a:prstGeom>
        </p:spPr>
      </p:pic>
      <p:pic>
        <p:nvPicPr>
          <p:cNvPr id="4" name="Picture 4"/>
          <p:cNvPicPr>
            <a:picLocks noChangeAspect="1"/>
          </p:cNvPicPr>
          <p:nvPr/>
        </p:nvPicPr>
        <p:blipFill>
          <a:blip r:embed="rId3"/>
          <a:srcRect t="4376"/>
          <a:stretch>
            <a:fillRect/>
          </a:stretch>
        </p:blipFill>
        <p:spPr>
          <a:xfrm>
            <a:off x="3027877" y="3229351"/>
            <a:ext cx="3302857" cy="6667510"/>
          </a:xfrm>
          <a:prstGeom prst="rect">
            <a:avLst/>
          </a:prstGeom>
          <a:ln w="38100">
            <a:solidFill>
              <a:srgbClr val="FF0000"/>
            </a:solidFill>
          </a:ln>
        </p:spPr>
      </p:pic>
      <p:pic>
        <p:nvPicPr>
          <p:cNvPr id="5" name="Picture 5"/>
          <p:cNvPicPr>
            <a:picLocks noChangeAspect="1"/>
          </p:cNvPicPr>
          <p:nvPr/>
        </p:nvPicPr>
        <p:blipFill>
          <a:blip r:embed="rId4"/>
          <a:srcRect/>
          <a:stretch>
            <a:fillRect/>
          </a:stretch>
        </p:blipFill>
        <p:spPr>
          <a:xfrm>
            <a:off x="7263451" y="3229351"/>
            <a:ext cx="3302857" cy="6667510"/>
          </a:xfrm>
          <a:prstGeom prst="rect">
            <a:avLst/>
          </a:prstGeom>
          <a:ln w="38100">
            <a:solidFill>
              <a:srgbClr val="FF0000"/>
            </a:solidFill>
          </a:ln>
        </p:spPr>
      </p:pic>
      <p:pic>
        <p:nvPicPr>
          <p:cNvPr id="6" name="Picture 6"/>
          <p:cNvPicPr>
            <a:picLocks noChangeAspect="1"/>
          </p:cNvPicPr>
          <p:nvPr/>
        </p:nvPicPr>
        <p:blipFill>
          <a:blip r:embed="rId5"/>
          <a:srcRect/>
          <a:stretch>
            <a:fillRect/>
          </a:stretch>
        </p:blipFill>
        <p:spPr>
          <a:xfrm>
            <a:off x="11658600" y="3229351"/>
            <a:ext cx="3302857" cy="6667510"/>
          </a:xfrm>
          <a:prstGeom prst="rect">
            <a:avLst/>
          </a:prstGeom>
          <a:ln w="38100">
            <a:solidFill>
              <a:srgbClr val="FF0000"/>
            </a:solidFill>
          </a:ln>
        </p:spPr>
      </p:pic>
      <p:sp>
        <p:nvSpPr>
          <p:cNvPr id="7" name="TextBox 7"/>
          <p:cNvSpPr txBox="1"/>
          <p:nvPr/>
        </p:nvSpPr>
        <p:spPr>
          <a:xfrm>
            <a:off x="4679306" y="447675"/>
            <a:ext cx="8452770" cy="2257425"/>
          </a:xfrm>
          <a:prstGeom prst="rect">
            <a:avLst/>
          </a:prstGeom>
        </p:spPr>
        <p:txBody>
          <a:bodyPr lIns="0" tIns="0" rIns="0" bIns="0" rtlCol="0" anchor="t">
            <a:spAutoFit/>
          </a:bodyPr>
          <a:lstStyle/>
          <a:p>
            <a:pPr algn="ctr">
              <a:lnSpc>
                <a:spcPts val="8400"/>
              </a:lnSpc>
            </a:pPr>
            <a:r>
              <a:rPr lang="en-US" sz="8000" spc="400" dirty="0">
                <a:solidFill>
                  <a:srgbClr val="000000"/>
                </a:solidFill>
                <a:latin typeface="Poppins ExtraBold Bold"/>
              </a:rPr>
              <a:t>INSTAGRAM EXAMPLES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1403205"/>
            <a:ext cx="2674515" cy="8883799"/>
            <a:chOff x="0" y="455548"/>
            <a:chExt cx="874407" cy="2884111"/>
          </a:xfrm>
        </p:grpSpPr>
        <p:sp>
          <p:nvSpPr>
            <p:cNvPr id="5" name="Freeform 5"/>
            <p:cNvSpPr/>
            <p:nvPr/>
          </p:nvSpPr>
          <p:spPr>
            <a:xfrm>
              <a:off x="0" y="455548"/>
              <a:ext cx="874407" cy="2884111"/>
            </a:xfrm>
            <a:custGeom>
              <a:avLst/>
              <a:gdLst/>
              <a:ahLst/>
              <a:cxnLst/>
              <a:rect l="l" t="t" r="r" b="b"/>
              <a:pathLst>
                <a:path w="874407" h="3339659">
                  <a:moveTo>
                    <a:pt x="0" y="0"/>
                  </a:moveTo>
                  <a:lnTo>
                    <a:pt x="874407" y="0"/>
                  </a:lnTo>
                  <a:lnTo>
                    <a:pt x="874407" y="3339659"/>
                  </a:lnTo>
                  <a:lnTo>
                    <a:pt x="0" y="3339659"/>
                  </a:lnTo>
                  <a:close/>
                </a:path>
              </a:pathLst>
            </a:custGeom>
            <a:solidFill>
              <a:srgbClr val="CB2026"/>
            </a:solidFill>
          </p:spPr>
        </p:sp>
      </p:grpSp>
      <p:grpSp>
        <p:nvGrpSpPr>
          <p:cNvPr id="6" name="Group 6"/>
          <p:cNvGrpSpPr/>
          <p:nvPr/>
        </p:nvGrpSpPr>
        <p:grpSpPr>
          <a:xfrm>
            <a:off x="6747069" y="3454711"/>
            <a:ext cx="11540931" cy="6832289"/>
            <a:chOff x="0" y="0"/>
            <a:chExt cx="4210163" cy="2492438"/>
          </a:xfrm>
        </p:grpSpPr>
        <p:sp>
          <p:nvSpPr>
            <p:cNvPr id="7" name="Freeform 7"/>
            <p:cNvSpPr/>
            <p:nvPr/>
          </p:nvSpPr>
          <p:spPr>
            <a:xfrm>
              <a:off x="0" y="0"/>
              <a:ext cx="4210163" cy="2492438"/>
            </a:xfrm>
            <a:custGeom>
              <a:avLst/>
              <a:gdLst/>
              <a:ahLst/>
              <a:cxnLst/>
              <a:rect l="l" t="t" r="r" b="b"/>
              <a:pathLst>
                <a:path w="4210163" h="2492438">
                  <a:moveTo>
                    <a:pt x="0" y="0"/>
                  </a:moveTo>
                  <a:lnTo>
                    <a:pt x="4210163" y="0"/>
                  </a:lnTo>
                  <a:lnTo>
                    <a:pt x="4210163" y="2492438"/>
                  </a:lnTo>
                  <a:lnTo>
                    <a:pt x="0" y="2492438"/>
                  </a:lnTo>
                  <a:close/>
                </a:path>
              </a:pathLst>
            </a:custGeom>
            <a:solidFill>
              <a:srgbClr val="000000"/>
            </a:solidFill>
          </p:spPr>
        </p:sp>
      </p:grpSp>
      <p:grpSp>
        <p:nvGrpSpPr>
          <p:cNvPr id="8" name="Group 8"/>
          <p:cNvGrpSpPr/>
          <p:nvPr/>
        </p:nvGrpSpPr>
        <p:grpSpPr>
          <a:xfrm>
            <a:off x="3336986" y="-9994"/>
            <a:ext cx="14951014" cy="417760"/>
            <a:chOff x="0" y="0"/>
            <a:chExt cx="5454170" cy="152400"/>
          </a:xfrm>
        </p:grpSpPr>
        <p:sp>
          <p:nvSpPr>
            <p:cNvPr id="9" name="Freeform 9"/>
            <p:cNvSpPr/>
            <p:nvPr/>
          </p:nvSpPr>
          <p:spPr>
            <a:xfrm>
              <a:off x="0" y="0"/>
              <a:ext cx="5454171" cy="152400"/>
            </a:xfrm>
            <a:custGeom>
              <a:avLst/>
              <a:gdLst/>
              <a:ahLst/>
              <a:cxnLst/>
              <a:rect l="l" t="t" r="r" b="b"/>
              <a:pathLst>
                <a:path w="5454171" h="152400">
                  <a:moveTo>
                    <a:pt x="0" y="0"/>
                  </a:moveTo>
                  <a:lnTo>
                    <a:pt x="5454171" y="0"/>
                  </a:lnTo>
                  <a:lnTo>
                    <a:pt x="5454171" y="152400"/>
                  </a:lnTo>
                  <a:lnTo>
                    <a:pt x="0" y="152400"/>
                  </a:lnTo>
                  <a:close/>
                </a:path>
              </a:pathLst>
            </a:custGeom>
            <a:solidFill>
              <a:srgbClr val="000000"/>
            </a:solidFill>
          </p:spPr>
        </p:sp>
      </p:grpSp>
      <p:pic>
        <p:nvPicPr>
          <p:cNvPr id="12" name="Picture 12"/>
          <p:cNvPicPr>
            <a:picLocks noChangeAspect="1"/>
          </p:cNvPicPr>
          <p:nvPr/>
        </p:nvPicPr>
        <p:blipFill>
          <a:blip r:embed="rId3"/>
          <a:srcRect/>
          <a:stretch>
            <a:fillRect/>
          </a:stretch>
        </p:blipFill>
        <p:spPr>
          <a:xfrm>
            <a:off x="16249608" y="1028700"/>
            <a:ext cx="1552943" cy="1552943"/>
          </a:xfrm>
          <a:prstGeom prst="rect">
            <a:avLst/>
          </a:prstGeom>
        </p:spPr>
      </p:pic>
      <p:sp>
        <p:nvSpPr>
          <p:cNvPr id="13" name="TextBox 13"/>
          <p:cNvSpPr txBox="1"/>
          <p:nvPr/>
        </p:nvSpPr>
        <p:spPr>
          <a:xfrm>
            <a:off x="9144000" y="1057275"/>
            <a:ext cx="8510076" cy="2257425"/>
          </a:xfrm>
          <a:prstGeom prst="rect">
            <a:avLst/>
          </a:prstGeom>
        </p:spPr>
        <p:txBody>
          <a:bodyPr lIns="0" tIns="0" rIns="0" bIns="0" rtlCol="0" anchor="t">
            <a:spAutoFit/>
          </a:bodyPr>
          <a:lstStyle/>
          <a:p>
            <a:pPr algn="ctr">
              <a:lnSpc>
                <a:spcPts val="8400"/>
              </a:lnSpc>
            </a:pPr>
            <a:r>
              <a:rPr lang="en-US" sz="8000" spc="400" dirty="0">
                <a:solidFill>
                  <a:srgbClr val="000000"/>
                </a:solidFill>
                <a:latin typeface="Poppins ExtraBold"/>
              </a:rPr>
              <a:t>LINKEDIN</a:t>
            </a:r>
          </a:p>
          <a:p>
            <a:pPr algn="ctr">
              <a:lnSpc>
                <a:spcPts val="8400"/>
              </a:lnSpc>
            </a:pPr>
            <a:r>
              <a:rPr lang="en-US" sz="8000" spc="400" dirty="0">
                <a:solidFill>
                  <a:srgbClr val="000000"/>
                </a:solidFill>
                <a:latin typeface="Poppins ExtraBold"/>
              </a:rPr>
              <a:t>DO'S</a:t>
            </a:r>
          </a:p>
        </p:txBody>
      </p:sp>
      <p:sp>
        <p:nvSpPr>
          <p:cNvPr id="14" name="TextBox 14"/>
          <p:cNvSpPr txBox="1"/>
          <p:nvPr/>
        </p:nvSpPr>
        <p:spPr>
          <a:xfrm>
            <a:off x="7979638" y="3589539"/>
            <a:ext cx="10044191" cy="6697461"/>
          </a:xfrm>
          <a:prstGeom prst="rect">
            <a:avLst/>
          </a:prstGeom>
        </p:spPr>
        <p:txBody>
          <a:bodyPr lIns="0" tIns="0" rIns="0" bIns="0" rtlCol="0" anchor="t">
            <a:spAutoFit/>
          </a:bodyPr>
          <a:lstStyle/>
          <a:p>
            <a:pPr algn="ctr">
              <a:lnSpc>
                <a:spcPts val="5389"/>
              </a:lnSpc>
            </a:pPr>
            <a:r>
              <a:rPr lang="en-US" sz="3849" spc="384" dirty="0">
                <a:solidFill>
                  <a:srgbClr val="FFFFFF"/>
                </a:solidFill>
                <a:latin typeface="Lato Bold"/>
              </a:rPr>
              <a:t>Treat Your Page Like a Brochure</a:t>
            </a:r>
          </a:p>
          <a:p>
            <a:pPr algn="ctr">
              <a:lnSpc>
                <a:spcPts val="5389"/>
              </a:lnSpc>
            </a:pPr>
            <a:r>
              <a:rPr lang="en-US" sz="3849" spc="384" dirty="0">
                <a:solidFill>
                  <a:srgbClr val="FFFFFF"/>
                </a:solidFill>
                <a:latin typeface="Lato Bold"/>
              </a:rPr>
              <a:t>Be Consistent</a:t>
            </a:r>
          </a:p>
          <a:p>
            <a:pPr algn="ctr">
              <a:lnSpc>
                <a:spcPts val="5389"/>
              </a:lnSpc>
            </a:pPr>
            <a:r>
              <a:rPr lang="en-US" sz="3849" spc="384" dirty="0">
                <a:solidFill>
                  <a:srgbClr val="FFFFFF"/>
                </a:solidFill>
                <a:latin typeface="Lato Bold"/>
              </a:rPr>
              <a:t>Have a Call To Action</a:t>
            </a:r>
          </a:p>
          <a:p>
            <a:pPr algn="ctr">
              <a:lnSpc>
                <a:spcPts val="5389"/>
              </a:lnSpc>
            </a:pPr>
            <a:r>
              <a:rPr lang="en-US" sz="3849" spc="384" dirty="0">
                <a:solidFill>
                  <a:srgbClr val="FFFFFF"/>
                </a:solidFill>
                <a:latin typeface="Lato Bold"/>
              </a:rPr>
              <a:t>2-3 Posts per Day Max</a:t>
            </a:r>
          </a:p>
          <a:p>
            <a:pPr algn="ctr">
              <a:lnSpc>
                <a:spcPts val="5389"/>
              </a:lnSpc>
            </a:pPr>
            <a:r>
              <a:rPr lang="en-US" sz="3849" spc="384" dirty="0">
                <a:solidFill>
                  <a:srgbClr val="FFFFFF"/>
                </a:solidFill>
                <a:latin typeface="Lato Bold"/>
              </a:rPr>
              <a:t>Feature Your Team</a:t>
            </a:r>
          </a:p>
          <a:p>
            <a:pPr algn="ctr">
              <a:lnSpc>
                <a:spcPts val="5389"/>
              </a:lnSpc>
            </a:pPr>
            <a:r>
              <a:rPr lang="en-US" sz="3849" spc="384" dirty="0">
                <a:solidFill>
                  <a:srgbClr val="FFFFFF"/>
                </a:solidFill>
                <a:latin typeface="Lato Bold"/>
              </a:rPr>
              <a:t>Switch It Up - Curate Posts by Others</a:t>
            </a:r>
          </a:p>
          <a:p>
            <a:pPr algn="ctr">
              <a:lnSpc>
                <a:spcPts val="5389"/>
              </a:lnSpc>
            </a:pPr>
            <a:r>
              <a:rPr lang="en-US" sz="3849" spc="384" dirty="0">
                <a:solidFill>
                  <a:srgbClr val="FFFFFF"/>
                </a:solidFill>
                <a:latin typeface="Lato Bold"/>
              </a:rPr>
              <a:t>Use Hashtags</a:t>
            </a:r>
          </a:p>
          <a:p>
            <a:pPr algn="ctr">
              <a:lnSpc>
                <a:spcPts val="5389"/>
              </a:lnSpc>
            </a:pPr>
            <a:r>
              <a:rPr lang="en-US" sz="3849" spc="384" dirty="0">
                <a:solidFill>
                  <a:srgbClr val="FFFFFF"/>
                </a:solidFill>
                <a:latin typeface="Lato Bold"/>
              </a:rPr>
              <a:t>Be Professional</a:t>
            </a:r>
          </a:p>
          <a:p>
            <a:pPr algn="ctr">
              <a:lnSpc>
                <a:spcPts val="5389"/>
              </a:lnSpc>
            </a:pPr>
            <a:r>
              <a:rPr lang="en-US" sz="3849" spc="384" dirty="0">
                <a:solidFill>
                  <a:srgbClr val="FFFFFF"/>
                </a:solidFill>
                <a:latin typeface="Lato Bold"/>
              </a:rPr>
              <a:t>Message Only When Necessary</a:t>
            </a:r>
          </a:p>
          <a:p>
            <a:pPr>
              <a:lnSpc>
                <a:spcPts val="4957"/>
              </a:lnSpc>
            </a:pPr>
            <a:endParaRPr lang="en-US" sz="3849" spc="384" dirty="0">
              <a:solidFill>
                <a:srgbClr val="FFFFFF"/>
              </a:solidFill>
              <a:latin typeface="Lato Bold"/>
            </a:endParaRPr>
          </a:p>
        </p:txBody>
      </p:sp>
      <p:grpSp>
        <p:nvGrpSpPr>
          <p:cNvPr id="2" name="Group 2"/>
          <p:cNvGrpSpPr/>
          <p:nvPr/>
        </p:nvGrpSpPr>
        <p:grpSpPr>
          <a:xfrm>
            <a:off x="-2609821" y="-2492352"/>
            <a:ext cx="5770168" cy="577016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0" name="Group 10"/>
          <p:cNvGrpSpPr/>
          <p:nvPr/>
        </p:nvGrpSpPr>
        <p:grpSpPr>
          <a:xfrm>
            <a:off x="438748" y="1403205"/>
            <a:ext cx="7220943" cy="7480590"/>
            <a:chOff x="0" y="0"/>
            <a:chExt cx="9627924" cy="9974120"/>
          </a:xfrm>
        </p:grpSpPr>
        <p:pic>
          <p:nvPicPr>
            <p:cNvPr id="11" name="Picture 11"/>
            <p:cNvPicPr>
              <a:picLocks noChangeAspect="1"/>
            </p:cNvPicPr>
            <p:nvPr/>
          </p:nvPicPr>
          <p:blipFill>
            <a:blip r:embed="rId4"/>
            <a:srcRect l="1735" r="1735"/>
            <a:stretch>
              <a:fillRect/>
            </a:stretch>
          </p:blipFill>
          <p:spPr>
            <a:xfrm>
              <a:off x="0" y="0"/>
              <a:ext cx="9627924" cy="9974120"/>
            </a:xfrm>
            <a:prstGeom prst="rect">
              <a:avLst/>
            </a:prstGeom>
            <a:ln>
              <a:solidFill>
                <a:schemeClr val="tx1"/>
              </a:solidFill>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6666" b="16666"/>
          <a:stretch>
            <a:fillRect/>
          </a:stretch>
        </p:blipFill>
        <p:spPr>
          <a:xfrm>
            <a:off x="186473" y="263705"/>
            <a:ext cx="3209137" cy="2139425"/>
          </a:xfrm>
          <a:prstGeom prst="rect">
            <a:avLst/>
          </a:prstGeom>
        </p:spPr>
      </p:pic>
      <p:sp>
        <p:nvSpPr>
          <p:cNvPr id="3" name="TextBox 3"/>
          <p:cNvSpPr txBox="1"/>
          <p:nvPr/>
        </p:nvSpPr>
        <p:spPr>
          <a:xfrm>
            <a:off x="551110" y="2781300"/>
            <a:ext cx="16611600" cy="10592643"/>
          </a:xfrm>
          <a:prstGeom prst="rect">
            <a:avLst/>
          </a:prstGeom>
        </p:spPr>
        <p:txBody>
          <a:bodyPr wrap="square" lIns="0" tIns="0" rIns="0" bIns="0" rtlCol="0" anchor="t">
            <a:spAutoFit/>
          </a:bodyPr>
          <a:lstStyle/>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Leave Your Banner Space Blank</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Use </a:t>
            </a:r>
            <a:r>
              <a:rPr lang="en-US" sz="4422" dirty="0" smtClean="0">
                <a:solidFill>
                  <a:srgbClr val="CB2026"/>
                </a:solidFill>
                <a:latin typeface="Poppins Bold" panose="020B0604020202020204" charset="0"/>
                <a:cs typeface="Poppins Bold" panose="020B0604020202020204" charset="0"/>
              </a:rPr>
              <a:t>Poor Grammar, Spelling or Punctuation Errors</a:t>
            </a:r>
            <a:endParaRPr lang="en-US" sz="4422" dirty="0">
              <a:solidFill>
                <a:srgbClr val="CB2026"/>
              </a:solidFill>
              <a:latin typeface="Poppins Bold" panose="020B0604020202020204" charset="0"/>
              <a:cs typeface="Poppins Bold" panose="020B0604020202020204" charset="0"/>
            </a:endParaRP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Post Without A Plan</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Focus on Generating Leads</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Post &amp; Ghost</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Be </a:t>
            </a:r>
            <a:r>
              <a:rPr lang="en-US" sz="4422" dirty="0" err="1">
                <a:solidFill>
                  <a:srgbClr val="CB2026"/>
                </a:solidFill>
                <a:latin typeface="Poppins Bold" panose="020B0604020202020204" charset="0"/>
                <a:cs typeface="Poppins Bold" panose="020B0604020202020204" charset="0"/>
              </a:rPr>
              <a:t>Salesy</a:t>
            </a:r>
            <a:endParaRPr lang="en-US" sz="4422" dirty="0">
              <a:solidFill>
                <a:srgbClr val="CB2026"/>
              </a:solidFill>
              <a:latin typeface="Poppins Bold" panose="020B0604020202020204" charset="0"/>
              <a:cs typeface="Poppins Bold" panose="020B0604020202020204" charset="0"/>
            </a:endParaRP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Post Text Updates Only - Have Fun!!</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Forget </a:t>
            </a:r>
            <a:r>
              <a:rPr lang="en-US" sz="4422" dirty="0" smtClean="0">
                <a:solidFill>
                  <a:srgbClr val="CB2026"/>
                </a:solidFill>
                <a:latin typeface="Poppins Bold" panose="020B0604020202020204" charset="0"/>
                <a:cs typeface="Poppins Bold" panose="020B0604020202020204" charset="0"/>
              </a:rPr>
              <a:t>Videos </a:t>
            </a:r>
            <a:r>
              <a:rPr lang="en-US" sz="4422" dirty="0">
                <a:solidFill>
                  <a:srgbClr val="CB2026"/>
                </a:solidFill>
                <a:latin typeface="Poppins Bold" panose="020B0604020202020204" charset="0"/>
                <a:cs typeface="Poppins Bold" panose="020B0604020202020204" charset="0"/>
              </a:rPr>
              <a:t>- Reels</a:t>
            </a:r>
          </a:p>
          <a:p>
            <a:pPr algn="ctr">
              <a:lnSpc>
                <a:spcPts val="6191"/>
              </a:lnSpc>
            </a:pPr>
            <a:r>
              <a:rPr lang="en-US" sz="4422" dirty="0" smtClean="0">
                <a:solidFill>
                  <a:srgbClr val="CB2026"/>
                </a:solidFill>
                <a:latin typeface="Poppins Bold" panose="020B0604020202020204" charset="0"/>
                <a:cs typeface="Poppins Bold" panose="020B0604020202020204" charset="0"/>
              </a:rPr>
              <a:t>Do Not </a:t>
            </a:r>
            <a:r>
              <a:rPr lang="en-US" sz="4422" dirty="0">
                <a:solidFill>
                  <a:srgbClr val="CB2026"/>
                </a:solidFill>
                <a:latin typeface="Poppins Bold" panose="020B0604020202020204" charset="0"/>
                <a:cs typeface="Poppins Bold" panose="020B0604020202020204" charset="0"/>
              </a:rPr>
              <a:t>Ignore the Analytics</a:t>
            </a:r>
          </a:p>
          <a:p>
            <a:pPr algn="ctr">
              <a:lnSpc>
                <a:spcPts val="6191"/>
              </a:lnSpc>
            </a:pPr>
            <a:endParaRPr lang="en-US" sz="4422" dirty="0">
              <a:solidFill>
                <a:srgbClr val="CB2026"/>
              </a:solidFill>
              <a:latin typeface="Poppins Bold" panose="020B0604020202020204" charset="0"/>
              <a:cs typeface="Poppins Bold" panose="020B0604020202020204" charset="0"/>
            </a:endParaRPr>
          </a:p>
          <a:p>
            <a:pPr algn="ctr">
              <a:lnSpc>
                <a:spcPts val="6191"/>
              </a:lnSpc>
            </a:pPr>
            <a:endParaRPr lang="en-US" sz="4422" dirty="0">
              <a:solidFill>
                <a:srgbClr val="CB2026"/>
              </a:solidFill>
              <a:latin typeface="Poppins Bold" panose="020B0604020202020204" charset="0"/>
              <a:cs typeface="Poppins Bold" panose="020B0604020202020204" charset="0"/>
            </a:endParaRPr>
          </a:p>
          <a:p>
            <a:pPr algn="ctr">
              <a:lnSpc>
                <a:spcPts val="7014"/>
              </a:lnSpc>
            </a:pPr>
            <a:endParaRPr lang="en-US" sz="4422" dirty="0">
              <a:solidFill>
                <a:srgbClr val="CB2026"/>
              </a:solidFill>
              <a:latin typeface="Poppins Bold" panose="020B0604020202020204" charset="0"/>
              <a:cs typeface="Poppins Bold" panose="020B0604020202020204" charset="0"/>
            </a:endParaRPr>
          </a:p>
          <a:p>
            <a:pPr algn="ctr">
              <a:lnSpc>
                <a:spcPts val="7444"/>
              </a:lnSpc>
            </a:pPr>
            <a:endParaRPr lang="en-US" sz="4422" dirty="0">
              <a:solidFill>
                <a:srgbClr val="CB2026"/>
              </a:solidFill>
              <a:latin typeface="Poppins Bold" panose="020B0604020202020204" charset="0"/>
              <a:cs typeface="Poppins Bold" panose="020B0604020202020204" charset="0"/>
            </a:endParaRPr>
          </a:p>
        </p:txBody>
      </p:sp>
      <p:sp>
        <p:nvSpPr>
          <p:cNvPr id="4" name="TextBox 4"/>
          <p:cNvSpPr txBox="1"/>
          <p:nvPr/>
        </p:nvSpPr>
        <p:spPr>
          <a:xfrm>
            <a:off x="3772589" y="292280"/>
            <a:ext cx="10168643" cy="1095172"/>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LINKEDIN </a:t>
            </a:r>
            <a:r>
              <a:rPr lang="en-US" sz="8000" spc="400" dirty="0" smtClean="0">
                <a:solidFill>
                  <a:srgbClr val="000000"/>
                </a:solidFill>
                <a:effectLst>
                  <a:outerShdw blurRad="38100" dist="38100" dir="2700000" algn="tl">
                    <a:srgbClr val="000000">
                      <a:alpha val="43137"/>
                    </a:srgbClr>
                  </a:outerShdw>
                </a:effectLst>
                <a:latin typeface="Poppins ExtraBold"/>
              </a:rPr>
              <a:t>DON’TS</a:t>
            </a:r>
            <a:endParaRPr lang="en-US" sz="8000" spc="400" dirty="0">
              <a:solidFill>
                <a:srgbClr val="000000"/>
              </a:solidFill>
              <a:effectLst>
                <a:outerShdw blurRad="38100" dist="38100" dir="2700000" algn="tl">
                  <a:srgbClr val="000000">
                    <a:alpha val="43137"/>
                  </a:srgbClr>
                </a:outerShdw>
              </a:effectLst>
              <a:latin typeface="Poppins ExtraBold"/>
            </a:endParaRPr>
          </a:p>
        </p:txBody>
      </p:sp>
      <p:pic>
        <p:nvPicPr>
          <p:cNvPr id="5" name="Picture 5"/>
          <p:cNvPicPr>
            <a:picLocks noChangeAspect="1"/>
          </p:cNvPicPr>
          <p:nvPr/>
        </p:nvPicPr>
        <p:blipFill>
          <a:blip r:embed="rId3"/>
          <a:srcRect t="16666" b="16666"/>
          <a:stretch>
            <a:fillRect/>
          </a:stretch>
        </p:blipFill>
        <p:spPr>
          <a:xfrm>
            <a:off x="14721455" y="263705"/>
            <a:ext cx="3209137" cy="21394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42231" y="-196282"/>
            <a:ext cx="2449963" cy="2449963"/>
          </a:xfrm>
          <a:prstGeom prst="rect">
            <a:avLst/>
          </a:prstGeom>
        </p:spPr>
      </p:pic>
      <p:pic>
        <p:nvPicPr>
          <p:cNvPr id="3" name="Picture 3"/>
          <p:cNvPicPr>
            <a:picLocks noChangeAspect="1"/>
          </p:cNvPicPr>
          <p:nvPr/>
        </p:nvPicPr>
        <p:blipFill>
          <a:blip r:embed="rId3"/>
          <a:srcRect t="1195" r="3328" b="1195"/>
          <a:stretch>
            <a:fillRect/>
          </a:stretch>
        </p:blipFill>
        <p:spPr>
          <a:xfrm>
            <a:off x="13639800" y="2972194"/>
            <a:ext cx="4257608" cy="5920488"/>
          </a:xfrm>
          <a:prstGeom prst="rect">
            <a:avLst/>
          </a:prstGeom>
          <a:ln w="38100">
            <a:solidFill>
              <a:schemeClr val="tx1"/>
            </a:solidFill>
          </a:ln>
        </p:spPr>
      </p:pic>
      <p:pic>
        <p:nvPicPr>
          <p:cNvPr id="4" name="Picture 4"/>
          <p:cNvPicPr>
            <a:picLocks noChangeAspect="1"/>
          </p:cNvPicPr>
          <p:nvPr/>
        </p:nvPicPr>
        <p:blipFill>
          <a:blip r:embed="rId4"/>
          <a:srcRect l="1230" r="1788" b="1327"/>
          <a:stretch>
            <a:fillRect/>
          </a:stretch>
        </p:blipFill>
        <p:spPr>
          <a:xfrm>
            <a:off x="418319" y="2954414"/>
            <a:ext cx="3933291" cy="5920488"/>
          </a:xfrm>
          <a:prstGeom prst="rect">
            <a:avLst/>
          </a:prstGeom>
          <a:ln w="38100">
            <a:solidFill>
              <a:schemeClr val="tx1"/>
            </a:solidFill>
          </a:ln>
        </p:spPr>
      </p:pic>
      <p:pic>
        <p:nvPicPr>
          <p:cNvPr id="5" name="Picture 5"/>
          <p:cNvPicPr>
            <a:picLocks noChangeAspect="1"/>
          </p:cNvPicPr>
          <p:nvPr/>
        </p:nvPicPr>
        <p:blipFill>
          <a:blip r:embed="rId2"/>
          <a:srcRect/>
          <a:stretch>
            <a:fillRect/>
          </a:stretch>
        </p:blipFill>
        <p:spPr>
          <a:xfrm>
            <a:off x="14407920" y="-196282"/>
            <a:ext cx="2449963" cy="2449963"/>
          </a:xfrm>
          <a:prstGeom prst="rect">
            <a:avLst/>
          </a:prstGeom>
        </p:spPr>
      </p:pic>
      <p:pic>
        <p:nvPicPr>
          <p:cNvPr id="6" name="Picture 6"/>
          <p:cNvPicPr>
            <a:picLocks noChangeAspect="1"/>
          </p:cNvPicPr>
          <p:nvPr/>
        </p:nvPicPr>
        <p:blipFill>
          <a:blip r:embed="rId5"/>
          <a:srcRect t="423" r="3419" b="423"/>
          <a:stretch>
            <a:fillRect/>
          </a:stretch>
        </p:blipFill>
        <p:spPr>
          <a:xfrm>
            <a:off x="4727581" y="2972194"/>
            <a:ext cx="3933291" cy="5920488"/>
          </a:xfrm>
          <a:prstGeom prst="rect">
            <a:avLst/>
          </a:prstGeom>
          <a:ln w="38100">
            <a:solidFill>
              <a:schemeClr val="tx1"/>
            </a:solidFill>
          </a:ln>
        </p:spPr>
      </p:pic>
      <p:pic>
        <p:nvPicPr>
          <p:cNvPr id="7" name="Picture 7"/>
          <p:cNvPicPr>
            <a:picLocks noChangeAspect="1"/>
          </p:cNvPicPr>
          <p:nvPr/>
        </p:nvPicPr>
        <p:blipFill>
          <a:blip r:embed="rId6"/>
          <a:srcRect l="2256" r="4249"/>
          <a:stretch>
            <a:fillRect/>
          </a:stretch>
        </p:blipFill>
        <p:spPr>
          <a:xfrm>
            <a:off x="9107964" y="2974734"/>
            <a:ext cx="4139019" cy="5920488"/>
          </a:xfrm>
          <a:prstGeom prst="rect">
            <a:avLst/>
          </a:prstGeom>
          <a:ln w="38100">
            <a:solidFill>
              <a:schemeClr val="tx1"/>
            </a:solidFill>
          </a:ln>
        </p:spPr>
      </p:pic>
      <p:sp>
        <p:nvSpPr>
          <p:cNvPr id="8" name="TextBox 8"/>
          <p:cNvSpPr txBox="1"/>
          <p:nvPr/>
        </p:nvSpPr>
        <p:spPr>
          <a:xfrm>
            <a:off x="4432865" y="206328"/>
            <a:ext cx="8834438" cy="1116331"/>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LinkedIn Sample Posts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4316" y="-47557"/>
            <a:ext cx="452408" cy="10287000"/>
            <a:chOff x="0" y="0"/>
            <a:chExt cx="165040" cy="3752725"/>
          </a:xfrm>
        </p:grpSpPr>
        <p:sp>
          <p:nvSpPr>
            <p:cNvPr id="3" name="Freeform 3"/>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000000"/>
            </a:solidFill>
          </p:spPr>
        </p:sp>
      </p:grpSp>
      <p:grpSp>
        <p:nvGrpSpPr>
          <p:cNvPr id="4" name="Group 4"/>
          <p:cNvGrpSpPr/>
          <p:nvPr/>
        </p:nvGrpSpPr>
        <p:grpSpPr>
          <a:xfrm rot="-2700000">
            <a:off x="12190278" y="55428"/>
            <a:ext cx="10176144" cy="10176144"/>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6" name="Group 6"/>
          <p:cNvGrpSpPr/>
          <p:nvPr/>
        </p:nvGrpSpPr>
        <p:grpSpPr>
          <a:xfrm rot="2700000">
            <a:off x="12628620" y="445887"/>
            <a:ext cx="9395227" cy="9395227"/>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8" name="Group 8"/>
          <p:cNvGrpSpPr/>
          <p:nvPr/>
        </p:nvGrpSpPr>
        <p:grpSpPr>
          <a:xfrm rot="-5400000">
            <a:off x="4932151" y="-3402266"/>
            <a:ext cx="2090039" cy="10200894"/>
            <a:chOff x="0" y="0"/>
            <a:chExt cx="2354580" cy="11492046"/>
          </a:xfrm>
        </p:grpSpPr>
        <p:sp>
          <p:nvSpPr>
            <p:cNvPr id="9" name="Freeform 9"/>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5"/>
                    <a:pt x="331470" y="11265986"/>
                    <a:pt x="784860" y="11424736"/>
                  </a:cubicBezTo>
                  <a:close/>
                </a:path>
              </a:pathLst>
            </a:custGeom>
            <a:solidFill>
              <a:srgbClr val="000000"/>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264736" y="4019370"/>
            <a:ext cx="2693994" cy="2248260"/>
          </a:xfrm>
          <a:prstGeom prst="rect">
            <a:avLst/>
          </a:prstGeom>
        </p:spPr>
      </p:pic>
      <p:pic>
        <p:nvPicPr>
          <p:cNvPr id="11" name="Picture 11"/>
          <p:cNvPicPr>
            <a:picLocks noChangeAspect="1"/>
          </p:cNvPicPr>
          <p:nvPr/>
        </p:nvPicPr>
        <p:blipFill>
          <a:blip r:embed="rId4"/>
          <a:srcRect/>
          <a:stretch>
            <a:fillRect/>
          </a:stretch>
        </p:blipFill>
        <p:spPr>
          <a:xfrm>
            <a:off x="13350615" y="3453099"/>
            <a:ext cx="4522236" cy="3285687"/>
          </a:xfrm>
          <a:prstGeom prst="rect">
            <a:avLst/>
          </a:prstGeom>
        </p:spPr>
      </p:pic>
      <p:sp>
        <p:nvSpPr>
          <p:cNvPr id="12" name="TextBox 12"/>
          <p:cNvSpPr txBox="1"/>
          <p:nvPr/>
        </p:nvSpPr>
        <p:spPr>
          <a:xfrm>
            <a:off x="2269373" y="859981"/>
            <a:ext cx="7020782" cy="1695450"/>
          </a:xfrm>
          <a:prstGeom prst="rect">
            <a:avLst/>
          </a:prstGeom>
        </p:spPr>
        <p:txBody>
          <a:bodyPr lIns="0" tIns="0" rIns="0" bIns="0" rtlCol="0" anchor="t">
            <a:spAutoFit/>
          </a:bodyPr>
          <a:lstStyle/>
          <a:p>
            <a:pPr algn="ctr">
              <a:lnSpc>
                <a:spcPts val="6300"/>
              </a:lnSpc>
            </a:pPr>
            <a:r>
              <a:rPr lang="en-US" sz="6000" spc="300">
                <a:solidFill>
                  <a:srgbClr val="FFFFFF"/>
                </a:solidFill>
                <a:latin typeface="Poppins ExtraBold"/>
              </a:rPr>
              <a:t>TWITTER</a:t>
            </a:r>
          </a:p>
          <a:p>
            <a:pPr algn="ctr">
              <a:lnSpc>
                <a:spcPts val="6300"/>
              </a:lnSpc>
            </a:pPr>
            <a:r>
              <a:rPr lang="en-US" sz="6000" spc="300">
                <a:solidFill>
                  <a:srgbClr val="FFFFFF"/>
                </a:solidFill>
                <a:latin typeface="Poppins ExtraBold"/>
              </a:rPr>
              <a:t>DO'S</a:t>
            </a:r>
          </a:p>
        </p:txBody>
      </p:sp>
      <p:sp>
        <p:nvSpPr>
          <p:cNvPr id="13" name="TextBox 13"/>
          <p:cNvSpPr txBox="1"/>
          <p:nvPr/>
        </p:nvSpPr>
        <p:spPr>
          <a:xfrm>
            <a:off x="1028700" y="3306369"/>
            <a:ext cx="9767900" cy="9194825"/>
          </a:xfrm>
          <a:prstGeom prst="rect">
            <a:avLst/>
          </a:prstGeom>
        </p:spPr>
        <p:txBody>
          <a:bodyPr lIns="0" tIns="0" rIns="0" bIns="0" rtlCol="0" anchor="t">
            <a:spAutoFit/>
          </a:bodyPr>
          <a:lstStyle/>
          <a:p>
            <a:pPr algn="ctr">
              <a:lnSpc>
                <a:spcPts val="5746"/>
              </a:lnSpc>
            </a:pPr>
            <a:r>
              <a:rPr lang="en-US" sz="4104" spc="410" dirty="0" smtClean="0">
                <a:solidFill>
                  <a:srgbClr val="000000"/>
                </a:solidFill>
                <a:latin typeface="Lato Bold"/>
              </a:rPr>
              <a:t>Include Images In Tweets</a:t>
            </a:r>
            <a:endParaRPr lang="en-US" sz="4104" spc="410" dirty="0">
              <a:solidFill>
                <a:srgbClr val="000000"/>
              </a:solidFill>
              <a:latin typeface="Lato Bold"/>
            </a:endParaRPr>
          </a:p>
          <a:p>
            <a:pPr algn="ctr">
              <a:lnSpc>
                <a:spcPts val="5746"/>
              </a:lnSpc>
            </a:pPr>
            <a:r>
              <a:rPr lang="en-US" sz="4104" spc="410" dirty="0" smtClean="0">
                <a:solidFill>
                  <a:srgbClr val="000000"/>
                </a:solidFill>
                <a:latin typeface="Lato Bold"/>
              </a:rPr>
              <a:t>Fill Out Your Profile</a:t>
            </a:r>
          </a:p>
          <a:p>
            <a:pPr algn="ctr">
              <a:lnSpc>
                <a:spcPts val="5746"/>
              </a:lnSpc>
            </a:pPr>
            <a:r>
              <a:rPr lang="en-US" sz="4104" spc="410" dirty="0" smtClean="0">
                <a:solidFill>
                  <a:srgbClr val="000000"/>
                </a:solidFill>
                <a:latin typeface="Lato Bold"/>
              </a:rPr>
              <a:t>Pin A Tweet</a:t>
            </a:r>
          </a:p>
          <a:p>
            <a:pPr algn="ctr">
              <a:lnSpc>
                <a:spcPts val="5746"/>
              </a:lnSpc>
            </a:pPr>
            <a:r>
              <a:rPr lang="en-US" sz="4104" spc="410" dirty="0" smtClean="0">
                <a:solidFill>
                  <a:srgbClr val="000000"/>
                </a:solidFill>
                <a:latin typeface="Lato Bold"/>
              </a:rPr>
              <a:t>Retweet with Comments</a:t>
            </a:r>
          </a:p>
          <a:p>
            <a:pPr algn="ctr">
              <a:lnSpc>
                <a:spcPts val="5746"/>
              </a:lnSpc>
            </a:pPr>
            <a:r>
              <a:rPr lang="en-US" sz="4104" spc="410" dirty="0" smtClean="0">
                <a:solidFill>
                  <a:srgbClr val="000000"/>
                </a:solidFill>
                <a:latin typeface="Lato Bold"/>
              </a:rPr>
              <a:t>Be Active</a:t>
            </a:r>
          </a:p>
          <a:p>
            <a:pPr algn="ctr">
              <a:lnSpc>
                <a:spcPts val="5746"/>
              </a:lnSpc>
            </a:pPr>
            <a:r>
              <a:rPr lang="en-US" sz="4104" spc="410" dirty="0" smtClean="0">
                <a:solidFill>
                  <a:srgbClr val="000000"/>
                </a:solidFill>
                <a:latin typeface="Lato Bold"/>
              </a:rPr>
              <a:t>Vary Your Types of Posts</a:t>
            </a:r>
          </a:p>
          <a:p>
            <a:pPr algn="ctr">
              <a:lnSpc>
                <a:spcPts val="5746"/>
              </a:lnSpc>
            </a:pPr>
            <a:r>
              <a:rPr lang="en-US" sz="4104" spc="410" dirty="0" smtClean="0">
                <a:solidFill>
                  <a:srgbClr val="000000"/>
                </a:solidFill>
                <a:latin typeface="Lato Bold"/>
              </a:rPr>
              <a:t>Use Hashtags # (4 Max)</a:t>
            </a:r>
          </a:p>
          <a:p>
            <a:pPr algn="ctr">
              <a:lnSpc>
                <a:spcPts val="5746"/>
              </a:lnSpc>
            </a:pPr>
            <a:r>
              <a:rPr lang="en-US" sz="4104" spc="410" dirty="0" smtClean="0">
                <a:solidFill>
                  <a:srgbClr val="000000"/>
                </a:solidFill>
                <a:latin typeface="Lato Bold"/>
              </a:rPr>
              <a:t>Repost Your Posts</a:t>
            </a:r>
          </a:p>
          <a:p>
            <a:pPr algn="ctr">
              <a:lnSpc>
                <a:spcPts val="5746"/>
              </a:lnSpc>
            </a:pPr>
            <a:r>
              <a:rPr lang="en-US" sz="4104" spc="410" dirty="0" smtClean="0">
                <a:solidFill>
                  <a:srgbClr val="000000"/>
                </a:solidFill>
                <a:latin typeface="Lato Bold"/>
              </a:rPr>
              <a:t>Link To Your Website</a:t>
            </a:r>
          </a:p>
          <a:p>
            <a:pPr>
              <a:lnSpc>
                <a:spcPts val="3366"/>
              </a:lnSpc>
            </a:pPr>
            <a:endParaRPr lang="en-US" sz="4104" spc="410" dirty="0">
              <a:solidFill>
                <a:srgbClr val="000000"/>
              </a:solidFill>
              <a:latin typeface="Lato Bold"/>
            </a:endParaRPr>
          </a:p>
          <a:p>
            <a:pPr>
              <a:lnSpc>
                <a:spcPts val="3366"/>
              </a:lnSpc>
            </a:pPr>
            <a:endParaRPr lang="en-US" sz="4104" spc="410" dirty="0">
              <a:solidFill>
                <a:srgbClr val="000000"/>
              </a:solidFill>
              <a:latin typeface="Lato Bold"/>
            </a:endParaRPr>
          </a:p>
          <a:p>
            <a:pPr>
              <a:lnSpc>
                <a:spcPts val="3366"/>
              </a:lnSpc>
            </a:pPr>
            <a:endParaRPr lang="en-US" sz="4104" spc="410" dirty="0">
              <a:solidFill>
                <a:srgbClr val="000000"/>
              </a:solidFill>
              <a:latin typeface="Lato Bold"/>
            </a:endParaRPr>
          </a:p>
          <a:p>
            <a:pPr>
              <a:lnSpc>
                <a:spcPts val="3366"/>
              </a:lnSpc>
            </a:pPr>
            <a:endParaRPr lang="en-US" sz="4104" spc="410" dirty="0">
              <a:solidFill>
                <a:srgbClr val="000000"/>
              </a:solidFill>
              <a:latin typeface="Lato Bold"/>
            </a:endParaRPr>
          </a:p>
          <a:p>
            <a:pPr>
              <a:lnSpc>
                <a:spcPts val="3366"/>
              </a:lnSpc>
            </a:pPr>
            <a:endParaRPr lang="en-US" sz="4104" spc="410" dirty="0">
              <a:solidFill>
                <a:srgbClr val="000000"/>
              </a:solidFill>
              <a:latin typeface="Lato Bold"/>
            </a:endParaRPr>
          </a:p>
          <a:p>
            <a:pPr>
              <a:lnSpc>
                <a:spcPts val="3366"/>
              </a:lnSpc>
            </a:pPr>
            <a:endParaRPr lang="en-US" sz="4104" spc="410" dirty="0">
              <a:solidFill>
                <a:srgbClr val="000000"/>
              </a:solidFill>
              <a:latin typeface="Lato Bo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4316" y="-47557"/>
            <a:ext cx="452408" cy="10287000"/>
            <a:chOff x="0" y="0"/>
            <a:chExt cx="165040" cy="3752725"/>
          </a:xfrm>
        </p:grpSpPr>
        <p:sp>
          <p:nvSpPr>
            <p:cNvPr id="3" name="Freeform 3"/>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000000"/>
            </a:solidFill>
          </p:spPr>
        </p:sp>
      </p:grpSp>
      <p:grpSp>
        <p:nvGrpSpPr>
          <p:cNvPr id="4" name="Group 4"/>
          <p:cNvGrpSpPr/>
          <p:nvPr/>
        </p:nvGrpSpPr>
        <p:grpSpPr>
          <a:xfrm rot="-2700000">
            <a:off x="13522967" y="55427"/>
            <a:ext cx="10176144" cy="10176144"/>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6" name="Group 6"/>
          <p:cNvGrpSpPr/>
          <p:nvPr/>
        </p:nvGrpSpPr>
        <p:grpSpPr>
          <a:xfrm rot="2700000">
            <a:off x="12628620" y="445887"/>
            <a:ext cx="9395227" cy="9395227"/>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8" name="Group 8"/>
          <p:cNvGrpSpPr/>
          <p:nvPr/>
        </p:nvGrpSpPr>
        <p:grpSpPr>
          <a:xfrm rot="-5400000">
            <a:off x="4932151" y="-3402266"/>
            <a:ext cx="2090039" cy="10200894"/>
            <a:chOff x="0" y="0"/>
            <a:chExt cx="2354580" cy="11492046"/>
          </a:xfrm>
        </p:grpSpPr>
        <p:sp>
          <p:nvSpPr>
            <p:cNvPr id="9" name="Freeform 9"/>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5"/>
                    <a:pt x="331470" y="11265986"/>
                    <a:pt x="784860" y="11424736"/>
                  </a:cubicBezTo>
                  <a:close/>
                </a:path>
              </a:pathLst>
            </a:custGeom>
            <a:solidFill>
              <a:srgbClr val="000000"/>
            </a:solidFill>
          </p:spPr>
        </p:sp>
      </p:grpSp>
      <p:pic>
        <p:nvPicPr>
          <p:cNvPr id="11" name="Picture 11"/>
          <p:cNvPicPr>
            <a:picLocks noChangeAspect="1"/>
          </p:cNvPicPr>
          <p:nvPr/>
        </p:nvPicPr>
        <p:blipFill>
          <a:blip r:embed="rId2"/>
          <a:srcRect/>
          <a:stretch>
            <a:fillRect/>
          </a:stretch>
        </p:blipFill>
        <p:spPr>
          <a:xfrm>
            <a:off x="14859000" y="3695700"/>
            <a:ext cx="4522236" cy="3285687"/>
          </a:xfrm>
          <a:prstGeom prst="rect">
            <a:avLst/>
          </a:prstGeom>
        </p:spPr>
      </p:pic>
      <p:sp>
        <p:nvSpPr>
          <p:cNvPr id="12" name="TextBox 12"/>
          <p:cNvSpPr txBox="1"/>
          <p:nvPr/>
        </p:nvSpPr>
        <p:spPr>
          <a:xfrm>
            <a:off x="2269373" y="859981"/>
            <a:ext cx="7020782" cy="1615827"/>
          </a:xfrm>
          <a:prstGeom prst="rect">
            <a:avLst/>
          </a:prstGeom>
        </p:spPr>
        <p:txBody>
          <a:bodyPr lIns="0" tIns="0" rIns="0" bIns="0" rtlCol="0" anchor="t">
            <a:spAutoFit/>
          </a:bodyPr>
          <a:lstStyle/>
          <a:p>
            <a:pPr algn="ctr">
              <a:lnSpc>
                <a:spcPts val="6300"/>
              </a:lnSpc>
            </a:pPr>
            <a:r>
              <a:rPr lang="en-US" sz="6000" spc="300" dirty="0">
                <a:solidFill>
                  <a:srgbClr val="FFFFFF"/>
                </a:solidFill>
                <a:latin typeface="Poppins ExtraBold"/>
              </a:rPr>
              <a:t>TWITTER</a:t>
            </a:r>
          </a:p>
          <a:p>
            <a:pPr algn="ctr">
              <a:lnSpc>
                <a:spcPts val="6300"/>
              </a:lnSpc>
            </a:pPr>
            <a:r>
              <a:rPr lang="en-US" sz="6000" spc="300" dirty="0" smtClean="0">
                <a:solidFill>
                  <a:srgbClr val="FFFFFF"/>
                </a:solidFill>
                <a:latin typeface="Poppins ExtraBold"/>
              </a:rPr>
              <a:t>DON’TS</a:t>
            </a:r>
            <a:endParaRPr lang="en-US" sz="6000" spc="300" dirty="0">
              <a:solidFill>
                <a:srgbClr val="FFFFFF"/>
              </a:solidFill>
              <a:latin typeface="Poppins ExtraBold"/>
            </a:endParaRPr>
          </a:p>
        </p:txBody>
      </p:sp>
      <p:sp>
        <p:nvSpPr>
          <p:cNvPr id="13" name="TextBox 13"/>
          <p:cNvSpPr txBox="1"/>
          <p:nvPr/>
        </p:nvSpPr>
        <p:spPr>
          <a:xfrm>
            <a:off x="777633" y="3145691"/>
            <a:ext cx="12256313" cy="9143529"/>
          </a:xfrm>
          <a:prstGeom prst="rect">
            <a:avLst/>
          </a:prstGeom>
        </p:spPr>
        <p:txBody>
          <a:bodyPr wrap="square" lIns="0" tIns="0" rIns="0" bIns="0" rtlCol="0" anchor="t">
            <a:spAutoFit/>
          </a:bodyPr>
          <a:lstStyle/>
          <a:p>
            <a:pPr algn="ctr">
              <a:lnSpc>
                <a:spcPts val="5739"/>
              </a:lnSpc>
            </a:pPr>
            <a:r>
              <a:rPr lang="en-US" sz="3600" spc="409" dirty="0" smtClean="0">
                <a:solidFill>
                  <a:srgbClr val="000000"/>
                </a:solidFill>
                <a:latin typeface="Lato Bold"/>
              </a:rPr>
              <a:t>Do Not Use Poor Grammar</a:t>
            </a:r>
          </a:p>
          <a:p>
            <a:pPr algn="ctr">
              <a:lnSpc>
                <a:spcPts val="5739"/>
              </a:lnSpc>
            </a:pPr>
            <a:r>
              <a:rPr lang="en-US" sz="3600" spc="409" dirty="0" smtClean="0">
                <a:solidFill>
                  <a:srgbClr val="000000"/>
                </a:solidFill>
                <a:latin typeface="Lato Bold"/>
              </a:rPr>
              <a:t>Do Not Be Shy</a:t>
            </a:r>
          </a:p>
          <a:p>
            <a:pPr algn="ctr">
              <a:lnSpc>
                <a:spcPts val="5739"/>
              </a:lnSpc>
            </a:pPr>
            <a:endParaRPr lang="en-US" sz="3600" spc="409" dirty="0" smtClean="0">
              <a:solidFill>
                <a:srgbClr val="000000"/>
              </a:solidFill>
              <a:latin typeface="Lato Bold"/>
            </a:endParaRPr>
          </a:p>
          <a:p>
            <a:pPr algn="ctr">
              <a:lnSpc>
                <a:spcPts val="5739"/>
              </a:lnSpc>
            </a:pPr>
            <a:r>
              <a:rPr lang="en-US" sz="3600" spc="409" dirty="0" smtClean="0">
                <a:solidFill>
                  <a:srgbClr val="000000"/>
                </a:solidFill>
                <a:latin typeface="Lato Bold"/>
              </a:rPr>
              <a:t>Do Not Go Crazy Using All </a:t>
            </a:r>
          </a:p>
          <a:p>
            <a:pPr algn="ctr">
              <a:lnSpc>
                <a:spcPts val="5739"/>
              </a:lnSpc>
            </a:pPr>
            <a:r>
              <a:rPr lang="en-US" sz="3600" spc="409" dirty="0" smtClean="0">
                <a:solidFill>
                  <a:srgbClr val="000000"/>
                </a:solidFill>
                <a:latin typeface="Lato Bold"/>
              </a:rPr>
              <a:t>Capital Letters &amp; Exclamation Points!!!</a:t>
            </a:r>
          </a:p>
          <a:p>
            <a:pPr algn="ctr">
              <a:lnSpc>
                <a:spcPts val="5739"/>
              </a:lnSpc>
            </a:pPr>
            <a:endParaRPr lang="en-US" sz="3600" spc="409" dirty="0" smtClean="0">
              <a:solidFill>
                <a:srgbClr val="000000"/>
              </a:solidFill>
              <a:latin typeface="Lato Bold"/>
            </a:endParaRPr>
          </a:p>
          <a:p>
            <a:pPr algn="ctr">
              <a:lnSpc>
                <a:spcPts val="5739"/>
              </a:lnSpc>
            </a:pPr>
            <a:r>
              <a:rPr lang="en-US" sz="3600" spc="409" dirty="0" smtClean="0">
                <a:solidFill>
                  <a:srgbClr val="000000"/>
                </a:solidFill>
                <a:latin typeface="Lato Bold"/>
              </a:rPr>
              <a:t>Do Not Use Long Links</a:t>
            </a:r>
          </a:p>
          <a:p>
            <a:pPr algn="ctr">
              <a:lnSpc>
                <a:spcPts val="5739"/>
              </a:lnSpc>
            </a:pPr>
            <a:r>
              <a:rPr lang="en-US" sz="3600" spc="409" dirty="0" smtClean="0">
                <a:solidFill>
                  <a:srgbClr val="000000"/>
                </a:solidFill>
                <a:latin typeface="Lato Bold"/>
              </a:rPr>
              <a:t>Do Not Go Over 280 Characters</a:t>
            </a:r>
          </a:p>
          <a:p>
            <a:pPr algn="ctr">
              <a:lnSpc>
                <a:spcPts val="5739"/>
              </a:lnSpc>
            </a:pPr>
            <a:r>
              <a:rPr lang="en-US" sz="3600" spc="409" dirty="0" smtClean="0">
                <a:solidFill>
                  <a:srgbClr val="000000"/>
                </a:solidFill>
                <a:latin typeface="Lato Bold"/>
              </a:rPr>
              <a:t>Do Not Send Out All of Your Tweets at  Once</a:t>
            </a:r>
          </a:p>
          <a:p>
            <a:pPr algn="ctr">
              <a:lnSpc>
                <a:spcPts val="4406"/>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a:p>
            <a:pPr>
              <a:lnSpc>
                <a:spcPts val="2581"/>
              </a:lnSpc>
            </a:pPr>
            <a:endParaRPr lang="en-US" sz="4099" spc="409" dirty="0">
              <a:solidFill>
                <a:srgbClr val="000000"/>
              </a:solidFill>
              <a:latin typeface="Lato Bo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671" r="13671"/>
          <a:stretch>
            <a:fillRect/>
          </a:stretch>
        </p:blipFill>
        <p:spPr>
          <a:xfrm>
            <a:off x="1342231" y="-196282"/>
            <a:ext cx="2449963" cy="2449963"/>
          </a:xfrm>
          <a:prstGeom prst="rect">
            <a:avLst/>
          </a:prstGeom>
        </p:spPr>
      </p:pic>
      <p:pic>
        <p:nvPicPr>
          <p:cNvPr id="3" name="Picture 3"/>
          <p:cNvPicPr>
            <a:picLocks noChangeAspect="1"/>
          </p:cNvPicPr>
          <p:nvPr/>
        </p:nvPicPr>
        <p:blipFill>
          <a:blip r:embed="rId2"/>
          <a:srcRect l="13671" r="13671"/>
          <a:stretch>
            <a:fillRect/>
          </a:stretch>
        </p:blipFill>
        <p:spPr>
          <a:xfrm>
            <a:off x="14407920" y="-196282"/>
            <a:ext cx="2449963" cy="2449963"/>
          </a:xfrm>
          <a:prstGeom prst="rect">
            <a:avLst/>
          </a:prstGeom>
        </p:spPr>
      </p:pic>
      <p:pic>
        <p:nvPicPr>
          <p:cNvPr id="4" name="Picture 4"/>
          <p:cNvPicPr>
            <a:picLocks noChangeAspect="1"/>
          </p:cNvPicPr>
          <p:nvPr/>
        </p:nvPicPr>
        <p:blipFill>
          <a:blip r:embed="rId3"/>
          <a:srcRect l="752" r="752"/>
          <a:stretch>
            <a:fillRect/>
          </a:stretch>
        </p:blipFill>
        <p:spPr>
          <a:xfrm>
            <a:off x="11159177" y="2292414"/>
            <a:ext cx="3644752" cy="7676697"/>
          </a:xfrm>
          <a:prstGeom prst="rect">
            <a:avLst/>
          </a:prstGeom>
          <a:ln w="38100">
            <a:solidFill>
              <a:schemeClr val="tx1"/>
            </a:solidFill>
          </a:ln>
        </p:spPr>
      </p:pic>
      <p:pic>
        <p:nvPicPr>
          <p:cNvPr id="5" name="Picture 5"/>
          <p:cNvPicPr>
            <a:picLocks noChangeAspect="1"/>
          </p:cNvPicPr>
          <p:nvPr/>
        </p:nvPicPr>
        <p:blipFill>
          <a:blip r:embed="rId4"/>
          <a:srcRect/>
          <a:stretch>
            <a:fillRect/>
          </a:stretch>
        </p:blipFill>
        <p:spPr>
          <a:xfrm>
            <a:off x="6741237" y="2274634"/>
            <a:ext cx="3644752" cy="7694477"/>
          </a:xfrm>
          <a:prstGeom prst="rect">
            <a:avLst/>
          </a:prstGeom>
          <a:ln w="38100">
            <a:solidFill>
              <a:schemeClr val="tx1"/>
            </a:solidFill>
          </a:ln>
        </p:spPr>
      </p:pic>
      <p:pic>
        <p:nvPicPr>
          <p:cNvPr id="6" name="Picture 6"/>
          <p:cNvPicPr>
            <a:picLocks noChangeAspect="1"/>
          </p:cNvPicPr>
          <p:nvPr/>
        </p:nvPicPr>
        <p:blipFill>
          <a:blip r:embed="rId5"/>
          <a:srcRect/>
          <a:stretch>
            <a:fillRect/>
          </a:stretch>
        </p:blipFill>
        <p:spPr>
          <a:xfrm>
            <a:off x="2369238" y="2253682"/>
            <a:ext cx="3644752" cy="7694477"/>
          </a:xfrm>
          <a:prstGeom prst="rect">
            <a:avLst/>
          </a:prstGeom>
          <a:ln w="38100">
            <a:solidFill>
              <a:schemeClr val="tx1"/>
            </a:solidFill>
          </a:ln>
        </p:spPr>
      </p:pic>
      <p:sp>
        <p:nvSpPr>
          <p:cNvPr id="7" name="TextBox 7"/>
          <p:cNvSpPr txBox="1"/>
          <p:nvPr/>
        </p:nvSpPr>
        <p:spPr>
          <a:xfrm>
            <a:off x="4718615" y="206328"/>
            <a:ext cx="8262938" cy="1116331"/>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Twitter Sample Posts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2425592"/>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CB2026"/>
            </a:solidFill>
          </p:spPr>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sp>
        <p:nvSpPr>
          <p:cNvPr id="16" name="TextBox 16"/>
          <p:cNvSpPr txBox="1"/>
          <p:nvPr/>
        </p:nvSpPr>
        <p:spPr>
          <a:xfrm>
            <a:off x="367224" y="6433079"/>
            <a:ext cx="9233976" cy="1590675"/>
          </a:xfrm>
          <a:prstGeom prst="rect">
            <a:avLst/>
          </a:prstGeom>
        </p:spPr>
        <p:txBody>
          <a:bodyPr lIns="0" tIns="0" rIns="0" bIns="0" rtlCol="0" anchor="t">
            <a:spAutoFit/>
          </a:bodyPr>
          <a:lstStyle/>
          <a:p>
            <a:pPr algn="ctr">
              <a:lnSpc>
                <a:spcPts val="4200"/>
              </a:lnSpc>
            </a:pPr>
            <a:r>
              <a:rPr lang="en-US" sz="3000" spc="300" dirty="0">
                <a:solidFill>
                  <a:srgbClr val="000000"/>
                </a:solidFill>
                <a:latin typeface="Lato Bold Italics"/>
              </a:rPr>
              <a:t>FALL </a:t>
            </a:r>
          </a:p>
          <a:p>
            <a:pPr algn="ctr">
              <a:lnSpc>
                <a:spcPts val="4200"/>
              </a:lnSpc>
            </a:pPr>
            <a:r>
              <a:rPr lang="en-US" sz="3000" spc="300" dirty="0">
                <a:solidFill>
                  <a:srgbClr val="000000"/>
                </a:solidFill>
                <a:latin typeface="Lato Bold Italics"/>
              </a:rPr>
              <a:t>PHARMACY TECH </a:t>
            </a:r>
          </a:p>
          <a:p>
            <a:pPr algn="ctr">
              <a:lnSpc>
                <a:spcPts val="4200"/>
              </a:lnSpc>
            </a:pPr>
            <a:r>
              <a:rPr lang="en-US" sz="3000" spc="300" dirty="0">
                <a:solidFill>
                  <a:srgbClr val="000000"/>
                </a:solidFill>
                <a:latin typeface="Lato Bold Italics"/>
              </a:rPr>
              <a:t>PROGRAM</a:t>
            </a:r>
          </a:p>
        </p:txBody>
      </p:sp>
      <p:sp>
        <p:nvSpPr>
          <p:cNvPr id="17" name="TextBox 17"/>
          <p:cNvSpPr txBox="1"/>
          <p:nvPr/>
        </p:nvSpPr>
        <p:spPr>
          <a:xfrm>
            <a:off x="277834" y="2494888"/>
            <a:ext cx="9233976" cy="1190625"/>
          </a:xfrm>
          <a:prstGeom prst="rect">
            <a:avLst/>
          </a:prstGeom>
        </p:spPr>
        <p:txBody>
          <a:bodyPr lIns="0" tIns="0" rIns="0" bIns="0" rtlCol="0" anchor="t">
            <a:spAutoFit/>
          </a:bodyPr>
          <a:lstStyle/>
          <a:p>
            <a:pPr algn="ctr">
              <a:lnSpc>
                <a:spcPts val="8400"/>
              </a:lnSpc>
            </a:pPr>
            <a:r>
              <a:rPr lang="en-US" sz="8000" spc="400">
                <a:solidFill>
                  <a:srgbClr val="FFFFFF"/>
                </a:solidFill>
                <a:latin typeface="Poppins ExtraBold"/>
              </a:rPr>
              <a:t>TIK TOK</a:t>
            </a:r>
          </a:p>
        </p:txBody>
      </p:sp>
      <p:grpSp>
        <p:nvGrpSpPr>
          <p:cNvPr id="18" name="Group 18"/>
          <p:cNvGrpSpPr/>
          <p:nvPr/>
        </p:nvGrpSpPr>
        <p:grpSpPr>
          <a:xfrm>
            <a:off x="9144000" y="0"/>
            <a:ext cx="9144000" cy="10287000"/>
            <a:chOff x="0" y="0"/>
            <a:chExt cx="3335756" cy="3752725"/>
          </a:xfrm>
        </p:grpSpPr>
        <p:sp>
          <p:nvSpPr>
            <p:cNvPr id="19" name="Freeform 19">
              <a:hlinkClick r:id="rId2" tooltip="https://www.tiktok.com/@mybrccworkforce/video/7128395788908055851?is_from_webapp=1&amp;sender_device=pc&amp;web_id=7158537434937214507"/>
            </p:cNvPr>
            <p:cNvSpPr/>
            <p:nvPr/>
          </p:nvSpPr>
          <p:spPr>
            <a:xfrm>
              <a:off x="0" y="0"/>
              <a:ext cx="3335756" cy="3752726"/>
            </a:xfrm>
            <a:custGeom>
              <a:avLst/>
              <a:gdLst/>
              <a:ahLst/>
              <a:cxnLst/>
              <a:rect l="l" t="t" r="r" b="b"/>
              <a:pathLst>
                <a:path w="3335756" h="3752726">
                  <a:moveTo>
                    <a:pt x="0" y="0"/>
                  </a:moveTo>
                  <a:lnTo>
                    <a:pt x="3335756" y="0"/>
                  </a:lnTo>
                  <a:lnTo>
                    <a:pt x="3335756" y="3752726"/>
                  </a:lnTo>
                  <a:lnTo>
                    <a:pt x="0" y="3752726"/>
                  </a:lnTo>
                  <a:close/>
                </a:path>
              </a:pathLst>
            </a:custGeom>
            <a:solidFill>
              <a:srgbClr val="CB2026"/>
            </a:solidFill>
          </p:spPr>
        </p:sp>
      </p:grpSp>
      <p:pic>
        <p:nvPicPr>
          <p:cNvPr id="20" name="Picture 20">
            <a:hlinkClick r:id="rId2" tooltip="https://www.tiktok.com/@mybrccworkforce/video/7128395788908055851?is_from_webapp=1&amp;sender_device=pc&amp;web_id=7158537434937214507"/>
          </p:cNvPr>
          <p:cNvPicPr>
            <a:picLocks noChangeAspect="1"/>
          </p:cNvPicPr>
          <p:nvPr/>
        </p:nvPicPr>
        <p:blipFill>
          <a:blip r:embed="rId3"/>
          <a:srcRect t="4879" b="14343"/>
          <a:stretch>
            <a:fillRect/>
          </a:stretch>
        </p:blipFill>
        <p:spPr>
          <a:xfrm>
            <a:off x="10832769" y="1847574"/>
            <a:ext cx="6177944" cy="8278704"/>
          </a:xfrm>
          <a:prstGeom prst="rect">
            <a:avLst/>
          </a:prstGeom>
          <a:ln w="57150">
            <a:solidFill>
              <a:schemeClr val="tx1"/>
            </a:solidFill>
          </a:ln>
        </p:spPr>
      </p:pic>
      <p:sp>
        <p:nvSpPr>
          <p:cNvPr id="21" name="TextBox 21"/>
          <p:cNvSpPr txBox="1"/>
          <p:nvPr/>
        </p:nvSpPr>
        <p:spPr>
          <a:xfrm>
            <a:off x="0" y="3666001"/>
            <a:ext cx="9968424" cy="2320925"/>
          </a:xfrm>
          <a:prstGeom prst="rect">
            <a:avLst/>
          </a:prstGeom>
        </p:spPr>
        <p:txBody>
          <a:bodyPr lIns="0" tIns="0" rIns="0" bIns="0" rtlCol="0" anchor="t">
            <a:spAutoFit/>
          </a:bodyPr>
          <a:lstStyle/>
          <a:p>
            <a:pPr algn="ctr">
              <a:lnSpc>
                <a:spcPts val="9100"/>
              </a:lnSpc>
            </a:pPr>
            <a:r>
              <a:rPr lang="en-US" sz="6500">
                <a:solidFill>
                  <a:srgbClr val="000000"/>
                </a:solidFill>
                <a:latin typeface="Canva Sans Bold"/>
              </a:rPr>
              <a:t>BRCC Workforce Solutions</a:t>
            </a:r>
          </a:p>
        </p:txBody>
      </p:sp>
      <p:sp>
        <p:nvSpPr>
          <p:cNvPr id="22" name="TextBox 22"/>
          <p:cNvSpPr txBox="1"/>
          <p:nvPr/>
        </p:nvSpPr>
        <p:spPr>
          <a:xfrm>
            <a:off x="8894810" y="-56790"/>
            <a:ext cx="9144000" cy="1742439"/>
          </a:xfrm>
          <a:prstGeom prst="rect">
            <a:avLst/>
          </a:prstGeom>
        </p:spPr>
        <p:txBody>
          <a:bodyPr lIns="0" tIns="0" rIns="0" bIns="0" rtlCol="0" anchor="t">
            <a:spAutoFit/>
          </a:bodyPr>
          <a:lstStyle/>
          <a:p>
            <a:pPr algn="ctr">
              <a:lnSpc>
                <a:spcPts val="6860"/>
              </a:lnSpc>
            </a:pPr>
            <a:r>
              <a:rPr lang="en-US" sz="4900">
                <a:solidFill>
                  <a:srgbClr val="000000"/>
                </a:solidFill>
                <a:latin typeface="Canva Sans Bold"/>
              </a:rPr>
              <a:t>Baton Rouge </a:t>
            </a:r>
          </a:p>
          <a:p>
            <a:pPr algn="ctr">
              <a:lnSpc>
                <a:spcPts val="6860"/>
              </a:lnSpc>
            </a:pPr>
            <a:r>
              <a:rPr lang="en-US" sz="4900">
                <a:solidFill>
                  <a:srgbClr val="000000"/>
                </a:solidFill>
                <a:latin typeface="Canva Sans Bold"/>
              </a:rPr>
              <a:t>Community College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435"/>
            <a:ext cx="4901595" cy="3267730"/>
          </a:xfrm>
          <a:prstGeom prst="rect">
            <a:avLst/>
          </a:prstGeom>
        </p:spPr>
      </p:pic>
      <p:sp>
        <p:nvSpPr>
          <p:cNvPr id="3" name="TextBox 3"/>
          <p:cNvSpPr txBox="1"/>
          <p:nvPr/>
        </p:nvSpPr>
        <p:spPr>
          <a:xfrm>
            <a:off x="3504170" y="1818059"/>
            <a:ext cx="11456010" cy="8729980"/>
          </a:xfrm>
          <a:prstGeom prst="rect">
            <a:avLst/>
          </a:prstGeom>
        </p:spPr>
        <p:txBody>
          <a:bodyPr lIns="0" tIns="0" rIns="0" bIns="0" rtlCol="0" anchor="t">
            <a:spAutoFit/>
          </a:bodyPr>
          <a:lstStyle/>
          <a:p>
            <a:pPr algn="ctr">
              <a:lnSpc>
                <a:spcPts val="6860"/>
              </a:lnSpc>
            </a:pPr>
            <a:r>
              <a:rPr lang="en-US" sz="4900">
                <a:solidFill>
                  <a:srgbClr val="CB2026"/>
                </a:solidFill>
                <a:latin typeface="Canva Sans Bold"/>
              </a:rPr>
              <a:t>Be Authentic</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Post Frequently</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Switch It Up</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Use Hashtags</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Be Your Own Influencer on Campus!</a:t>
            </a:r>
          </a:p>
          <a:p>
            <a:pPr algn="ctr">
              <a:lnSpc>
                <a:spcPts val="7279"/>
              </a:lnSpc>
            </a:pPr>
            <a:endParaRPr lang="en-US" sz="4900">
              <a:solidFill>
                <a:srgbClr val="CB2026"/>
              </a:solidFill>
              <a:latin typeface="Canva Sans Bold"/>
            </a:endParaRPr>
          </a:p>
        </p:txBody>
      </p:sp>
      <p:sp>
        <p:nvSpPr>
          <p:cNvPr id="4" name="TextBox 4"/>
          <p:cNvSpPr txBox="1"/>
          <p:nvPr/>
        </p:nvSpPr>
        <p:spPr>
          <a:xfrm>
            <a:off x="4350662" y="447675"/>
            <a:ext cx="9233976" cy="1190625"/>
          </a:xfrm>
          <a:prstGeom prst="rect">
            <a:avLst/>
          </a:prstGeom>
        </p:spPr>
        <p:txBody>
          <a:bodyPr lIns="0" tIns="0" rIns="0" bIns="0" rtlCol="0" anchor="t">
            <a:spAutoFit/>
          </a:bodyPr>
          <a:lstStyle/>
          <a:p>
            <a:pPr algn="ctr">
              <a:lnSpc>
                <a:spcPts val="8400"/>
              </a:lnSpc>
            </a:pPr>
            <a:r>
              <a:rPr lang="en-US" sz="8000" spc="400">
                <a:solidFill>
                  <a:srgbClr val="000000"/>
                </a:solidFill>
                <a:latin typeface="Poppins ExtraBold"/>
              </a:rPr>
              <a:t>TIK TOK DO'S</a:t>
            </a:r>
          </a:p>
        </p:txBody>
      </p:sp>
      <p:pic>
        <p:nvPicPr>
          <p:cNvPr id="5" name="Picture 5"/>
          <p:cNvPicPr>
            <a:picLocks noChangeAspect="1"/>
          </p:cNvPicPr>
          <p:nvPr/>
        </p:nvPicPr>
        <p:blipFill>
          <a:blip r:embed="rId3"/>
          <a:srcRect/>
          <a:stretch>
            <a:fillRect/>
          </a:stretch>
        </p:blipFill>
        <p:spPr>
          <a:xfrm>
            <a:off x="13187021" y="-62026"/>
            <a:ext cx="5100979" cy="340065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7510" y="770405"/>
            <a:ext cx="2396931" cy="9534375"/>
            <a:chOff x="0" y="0"/>
            <a:chExt cx="874407" cy="3033541"/>
          </a:xfrm>
        </p:grpSpPr>
        <p:sp>
          <p:nvSpPr>
            <p:cNvPr id="5" name="Freeform 5"/>
            <p:cNvSpPr/>
            <p:nvPr/>
          </p:nvSpPr>
          <p:spPr>
            <a:xfrm>
              <a:off x="0" y="0"/>
              <a:ext cx="874407" cy="3033541"/>
            </a:xfrm>
            <a:custGeom>
              <a:avLst/>
              <a:gdLst/>
              <a:ahLst/>
              <a:cxnLst/>
              <a:rect l="l" t="t" r="r" b="b"/>
              <a:pathLst>
                <a:path w="874407" h="3033541">
                  <a:moveTo>
                    <a:pt x="0" y="0"/>
                  </a:moveTo>
                  <a:lnTo>
                    <a:pt x="874407" y="0"/>
                  </a:lnTo>
                  <a:lnTo>
                    <a:pt x="874407" y="3033541"/>
                  </a:lnTo>
                  <a:lnTo>
                    <a:pt x="0" y="3033541"/>
                  </a:lnTo>
                  <a:close/>
                </a:path>
              </a:pathLst>
            </a:custGeom>
            <a:solidFill>
              <a:srgbClr val="CB2026"/>
            </a:solidFill>
          </p:spPr>
        </p:sp>
      </p:grpSp>
      <p:grpSp>
        <p:nvGrpSpPr>
          <p:cNvPr id="2" name="Group 2"/>
          <p:cNvGrpSpPr/>
          <p:nvPr/>
        </p:nvGrpSpPr>
        <p:grpSpPr>
          <a:xfrm>
            <a:off x="-2305021" y="-2492352"/>
            <a:ext cx="5770168" cy="577016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6" name="Group 6"/>
          <p:cNvGrpSpPr/>
          <p:nvPr/>
        </p:nvGrpSpPr>
        <p:grpSpPr>
          <a:xfrm>
            <a:off x="6747069" y="5894406"/>
            <a:ext cx="11540931" cy="4392594"/>
            <a:chOff x="0" y="0"/>
            <a:chExt cx="4210163" cy="1602430"/>
          </a:xfrm>
        </p:grpSpPr>
        <p:sp>
          <p:nvSpPr>
            <p:cNvPr id="7" name="Freeform 7"/>
            <p:cNvSpPr/>
            <p:nvPr/>
          </p:nvSpPr>
          <p:spPr>
            <a:xfrm>
              <a:off x="0" y="0"/>
              <a:ext cx="4210163" cy="1602430"/>
            </a:xfrm>
            <a:custGeom>
              <a:avLst/>
              <a:gdLst/>
              <a:ahLst/>
              <a:cxnLst/>
              <a:rect l="l" t="t" r="r" b="b"/>
              <a:pathLst>
                <a:path w="4210163" h="1602430">
                  <a:moveTo>
                    <a:pt x="0" y="0"/>
                  </a:moveTo>
                  <a:lnTo>
                    <a:pt x="4210163" y="0"/>
                  </a:lnTo>
                  <a:lnTo>
                    <a:pt x="4210163" y="1602430"/>
                  </a:lnTo>
                  <a:lnTo>
                    <a:pt x="0" y="1602430"/>
                  </a:lnTo>
                  <a:close/>
                </a:path>
              </a:pathLst>
            </a:custGeom>
            <a:solidFill>
              <a:srgbClr val="939598"/>
            </a:solidFill>
          </p:spPr>
        </p:sp>
      </p:grpSp>
      <p:grpSp>
        <p:nvGrpSpPr>
          <p:cNvPr id="8" name="Group 8"/>
          <p:cNvGrpSpPr/>
          <p:nvPr/>
        </p:nvGrpSpPr>
        <p:grpSpPr>
          <a:xfrm>
            <a:off x="3336986" y="-9994"/>
            <a:ext cx="14951014" cy="417760"/>
            <a:chOff x="0" y="0"/>
            <a:chExt cx="5454170" cy="152400"/>
          </a:xfrm>
        </p:grpSpPr>
        <p:sp>
          <p:nvSpPr>
            <p:cNvPr id="9" name="Freeform 9"/>
            <p:cNvSpPr/>
            <p:nvPr/>
          </p:nvSpPr>
          <p:spPr>
            <a:xfrm>
              <a:off x="0" y="0"/>
              <a:ext cx="5454171" cy="152400"/>
            </a:xfrm>
            <a:custGeom>
              <a:avLst/>
              <a:gdLst/>
              <a:ahLst/>
              <a:cxnLst/>
              <a:rect l="l" t="t" r="r" b="b"/>
              <a:pathLst>
                <a:path w="5454171" h="152400">
                  <a:moveTo>
                    <a:pt x="0" y="0"/>
                  </a:moveTo>
                  <a:lnTo>
                    <a:pt x="5454171" y="0"/>
                  </a:lnTo>
                  <a:lnTo>
                    <a:pt x="5454171" y="152400"/>
                  </a:lnTo>
                  <a:lnTo>
                    <a:pt x="0" y="152400"/>
                  </a:lnTo>
                  <a:close/>
                </a:path>
              </a:pathLst>
            </a:custGeom>
            <a:solidFill>
              <a:srgbClr val="000000"/>
            </a:solidFill>
          </p:spPr>
        </p:sp>
      </p:grpSp>
      <p:grpSp>
        <p:nvGrpSpPr>
          <p:cNvPr id="10" name="Group 10"/>
          <p:cNvGrpSpPr/>
          <p:nvPr/>
        </p:nvGrpSpPr>
        <p:grpSpPr>
          <a:xfrm>
            <a:off x="645633" y="2274781"/>
            <a:ext cx="7748690" cy="7741834"/>
            <a:chOff x="0" y="0"/>
            <a:chExt cx="10331586" cy="10322445"/>
          </a:xfrm>
        </p:grpSpPr>
        <p:pic>
          <p:nvPicPr>
            <p:cNvPr id="11" name="Picture 11"/>
            <p:cNvPicPr>
              <a:picLocks noChangeAspect="1"/>
            </p:cNvPicPr>
            <p:nvPr/>
          </p:nvPicPr>
          <p:blipFill>
            <a:blip r:embed="rId3"/>
            <a:srcRect l="18240" r="17492" b="3625"/>
            <a:stretch>
              <a:fillRect/>
            </a:stretch>
          </p:blipFill>
          <p:spPr>
            <a:xfrm>
              <a:off x="0" y="0"/>
              <a:ext cx="10331586" cy="10322445"/>
            </a:xfrm>
            <a:prstGeom prst="rect">
              <a:avLst/>
            </a:prstGeom>
          </p:spPr>
        </p:pic>
      </p:grpSp>
      <p:sp>
        <p:nvSpPr>
          <p:cNvPr id="12" name="TextBox 12"/>
          <p:cNvSpPr txBox="1"/>
          <p:nvPr/>
        </p:nvSpPr>
        <p:spPr>
          <a:xfrm>
            <a:off x="9292476" y="594726"/>
            <a:ext cx="8510076" cy="2257425"/>
          </a:xfrm>
          <a:prstGeom prst="rect">
            <a:avLst/>
          </a:prstGeom>
        </p:spPr>
        <p:txBody>
          <a:bodyPr lIns="0" tIns="0" rIns="0" bIns="0" rtlCol="0" anchor="t">
            <a:spAutoFit/>
          </a:bodyPr>
          <a:lstStyle/>
          <a:p>
            <a:pPr algn="ctr">
              <a:lnSpc>
                <a:spcPts val="8400"/>
              </a:lnSpc>
            </a:pPr>
            <a:r>
              <a:rPr lang="en-US" sz="8000" spc="400" dirty="0">
                <a:solidFill>
                  <a:srgbClr val="CB2026"/>
                </a:solidFill>
                <a:latin typeface="Poppins ExtraBold"/>
              </a:rPr>
              <a:t>WHAT IS MARKETING?</a:t>
            </a:r>
          </a:p>
        </p:txBody>
      </p:sp>
      <p:sp>
        <p:nvSpPr>
          <p:cNvPr id="13" name="TextBox 13"/>
          <p:cNvSpPr txBox="1"/>
          <p:nvPr/>
        </p:nvSpPr>
        <p:spPr>
          <a:xfrm>
            <a:off x="8390045" y="6145698"/>
            <a:ext cx="9587166" cy="3813810"/>
          </a:xfrm>
          <a:prstGeom prst="rect">
            <a:avLst/>
          </a:prstGeom>
        </p:spPr>
        <p:txBody>
          <a:bodyPr lIns="0" tIns="0" rIns="0" bIns="0" rtlCol="0" anchor="t">
            <a:spAutoFit/>
          </a:bodyPr>
          <a:lstStyle/>
          <a:p>
            <a:pPr algn="ctr">
              <a:lnSpc>
                <a:spcPts val="5040"/>
              </a:lnSpc>
            </a:pPr>
            <a:r>
              <a:rPr lang="en-US" sz="3600" spc="359" dirty="0">
                <a:solidFill>
                  <a:srgbClr val="FFFFFF"/>
                </a:solidFill>
                <a:latin typeface="Lato"/>
              </a:rPr>
              <a:t>Marketing is the activity of getting people aware of and interested in a brand and its products, often by promoting its offerings so that customers perceive them as valuable or desirable.</a:t>
            </a:r>
          </a:p>
        </p:txBody>
      </p:sp>
      <p:sp>
        <p:nvSpPr>
          <p:cNvPr id="14" name="TextBox 14"/>
          <p:cNvSpPr txBox="1"/>
          <p:nvPr/>
        </p:nvSpPr>
        <p:spPr>
          <a:xfrm>
            <a:off x="9292476" y="3230191"/>
            <a:ext cx="8510076" cy="2289174"/>
          </a:xfrm>
          <a:prstGeom prst="rect">
            <a:avLst/>
          </a:prstGeom>
        </p:spPr>
        <p:txBody>
          <a:bodyPr lIns="0" tIns="0" rIns="0" bIns="0" rtlCol="0" anchor="t">
            <a:spAutoFit/>
          </a:bodyPr>
          <a:lstStyle/>
          <a:p>
            <a:pPr algn="ctr">
              <a:lnSpc>
                <a:spcPts val="3360"/>
              </a:lnSpc>
            </a:pPr>
            <a:r>
              <a:rPr lang="en-US" sz="2400" spc="240" dirty="0">
                <a:solidFill>
                  <a:srgbClr val="000000"/>
                </a:solidFill>
                <a:latin typeface="Lato Bold"/>
              </a:rPr>
              <a:t> "THE ACTION OR BUSINESS OF PROMOTING AND SELLING PRODUCTS OR SERVICES, INCLUDING MARKET RESEARCH AND ADVERTISING."</a:t>
            </a:r>
          </a:p>
          <a:p>
            <a:pPr algn="ctr">
              <a:lnSpc>
                <a:spcPts val="3360"/>
              </a:lnSpc>
            </a:pPr>
            <a:endParaRPr lang="en-US" sz="2400" spc="240" dirty="0">
              <a:solidFill>
                <a:srgbClr val="000000"/>
              </a:solidFill>
              <a:latin typeface="Lato Bold"/>
            </a:endParaRPr>
          </a:p>
          <a:p>
            <a:pPr algn="ctr">
              <a:lnSpc>
                <a:spcPts val="1540"/>
              </a:lnSpc>
            </a:pPr>
            <a:r>
              <a:rPr lang="en-US" sz="1100" spc="110" dirty="0">
                <a:solidFill>
                  <a:srgbClr val="000000"/>
                </a:solidFill>
                <a:latin typeface="Lato Bold"/>
              </a:rPr>
              <a:t>DICTIONARY.COM DEFINITION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82388" y="-196036"/>
            <a:ext cx="5438765" cy="3625843"/>
          </a:xfrm>
          <a:prstGeom prst="rect">
            <a:avLst/>
          </a:prstGeom>
        </p:spPr>
      </p:pic>
      <p:sp>
        <p:nvSpPr>
          <p:cNvPr id="3" name="TextBox 3"/>
          <p:cNvSpPr txBox="1"/>
          <p:nvPr/>
        </p:nvSpPr>
        <p:spPr>
          <a:xfrm>
            <a:off x="3504170" y="1818059"/>
            <a:ext cx="11456010" cy="8729980"/>
          </a:xfrm>
          <a:prstGeom prst="rect">
            <a:avLst/>
          </a:prstGeom>
        </p:spPr>
        <p:txBody>
          <a:bodyPr lIns="0" tIns="0" rIns="0" bIns="0" rtlCol="0" anchor="t">
            <a:spAutoFit/>
          </a:bodyPr>
          <a:lstStyle/>
          <a:p>
            <a:pPr algn="ctr">
              <a:lnSpc>
                <a:spcPts val="6860"/>
              </a:lnSpc>
            </a:pPr>
            <a:r>
              <a:rPr lang="en-US" sz="4900">
                <a:solidFill>
                  <a:srgbClr val="CB2026"/>
                </a:solidFill>
                <a:latin typeface="Canva Sans Bold"/>
              </a:rPr>
              <a:t>Don't Sound Too Salesy</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Don't Violate Any Rules</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Don't Forget to Engage!</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Don't Overuse Hashtags</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Don't Get Overwhelmed!!</a:t>
            </a:r>
          </a:p>
          <a:p>
            <a:pPr algn="ctr">
              <a:lnSpc>
                <a:spcPts val="7279"/>
              </a:lnSpc>
            </a:pPr>
            <a:endParaRPr lang="en-US" sz="4900">
              <a:solidFill>
                <a:srgbClr val="CB2026"/>
              </a:solidFill>
              <a:latin typeface="Canva Sans Bold"/>
            </a:endParaRPr>
          </a:p>
        </p:txBody>
      </p:sp>
      <p:sp>
        <p:nvSpPr>
          <p:cNvPr id="4" name="TextBox 4"/>
          <p:cNvSpPr txBox="1"/>
          <p:nvPr/>
        </p:nvSpPr>
        <p:spPr>
          <a:xfrm>
            <a:off x="4350662" y="447675"/>
            <a:ext cx="9233976" cy="1190625"/>
          </a:xfrm>
          <a:prstGeom prst="rect">
            <a:avLst/>
          </a:prstGeom>
        </p:spPr>
        <p:txBody>
          <a:bodyPr lIns="0" tIns="0" rIns="0" bIns="0" rtlCol="0" anchor="t">
            <a:spAutoFit/>
          </a:bodyPr>
          <a:lstStyle/>
          <a:p>
            <a:pPr algn="ctr">
              <a:lnSpc>
                <a:spcPts val="8400"/>
              </a:lnSpc>
            </a:pPr>
            <a:r>
              <a:rPr lang="en-US" sz="8000" spc="400">
                <a:solidFill>
                  <a:srgbClr val="000000"/>
                </a:solidFill>
                <a:latin typeface="Poppins ExtraBold"/>
              </a:rPr>
              <a:t>TIK TOK DON'TS</a:t>
            </a:r>
          </a:p>
        </p:txBody>
      </p:sp>
      <p:pic>
        <p:nvPicPr>
          <p:cNvPr id="5" name="Picture 5"/>
          <p:cNvPicPr>
            <a:picLocks noChangeAspect="1"/>
          </p:cNvPicPr>
          <p:nvPr/>
        </p:nvPicPr>
        <p:blipFill>
          <a:blip r:embed="rId3"/>
          <a:srcRect/>
          <a:stretch>
            <a:fillRect/>
          </a:stretch>
        </p:blipFill>
        <p:spPr>
          <a:xfrm>
            <a:off x="13724494" y="-196036"/>
            <a:ext cx="5144710" cy="342980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82419" y="1951409"/>
            <a:ext cx="8598056" cy="5732037"/>
          </a:xfrm>
          <a:prstGeom prst="rect">
            <a:avLst/>
          </a:prstGeom>
        </p:spPr>
      </p:pic>
      <p:sp>
        <p:nvSpPr>
          <p:cNvPr id="3" name="TextBox 3"/>
          <p:cNvSpPr txBox="1"/>
          <p:nvPr/>
        </p:nvSpPr>
        <p:spPr>
          <a:xfrm>
            <a:off x="3504170" y="1818059"/>
            <a:ext cx="11456010" cy="8729980"/>
          </a:xfrm>
          <a:prstGeom prst="rect">
            <a:avLst/>
          </a:prstGeom>
        </p:spPr>
        <p:txBody>
          <a:bodyPr lIns="0" tIns="0" rIns="0" bIns="0" rtlCol="0" anchor="t">
            <a:spAutoFit/>
          </a:bodyPr>
          <a:lstStyle/>
          <a:p>
            <a:pPr algn="ctr">
              <a:lnSpc>
                <a:spcPts val="6860"/>
              </a:lnSpc>
            </a:pPr>
            <a:r>
              <a:rPr lang="en-US" sz="4900">
                <a:solidFill>
                  <a:srgbClr val="CB2026"/>
                </a:solidFill>
                <a:latin typeface="Canva Sans Bold"/>
              </a:rPr>
              <a:t>Share Them On:</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Facebook</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Instagram</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SnapChat</a:t>
            </a:r>
          </a:p>
          <a:p>
            <a:pPr algn="ctr">
              <a:lnSpc>
                <a:spcPts val="6860"/>
              </a:lnSpc>
            </a:pPr>
            <a:endParaRPr lang="en-US" sz="4900">
              <a:solidFill>
                <a:srgbClr val="CB2026"/>
              </a:solidFill>
              <a:latin typeface="Canva Sans Bold"/>
            </a:endParaRPr>
          </a:p>
          <a:p>
            <a:pPr algn="ctr">
              <a:lnSpc>
                <a:spcPts val="6860"/>
              </a:lnSpc>
            </a:pPr>
            <a:r>
              <a:rPr lang="en-US" sz="4900">
                <a:solidFill>
                  <a:srgbClr val="CB2026"/>
                </a:solidFill>
                <a:latin typeface="Canva Sans Bold"/>
              </a:rPr>
              <a:t>LinkedIn</a:t>
            </a:r>
          </a:p>
          <a:p>
            <a:pPr algn="ctr">
              <a:lnSpc>
                <a:spcPts val="7279"/>
              </a:lnSpc>
            </a:pPr>
            <a:endParaRPr lang="en-US" sz="4900">
              <a:solidFill>
                <a:srgbClr val="CB2026"/>
              </a:solidFill>
              <a:latin typeface="Canva Sans Bold"/>
            </a:endParaRPr>
          </a:p>
        </p:txBody>
      </p:sp>
      <p:sp>
        <p:nvSpPr>
          <p:cNvPr id="4" name="TextBox 4"/>
          <p:cNvSpPr txBox="1"/>
          <p:nvPr/>
        </p:nvSpPr>
        <p:spPr>
          <a:xfrm>
            <a:off x="4350662" y="447675"/>
            <a:ext cx="9233976" cy="1190625"/>
          </a:xfrm>
          <a:prstGeom prst="rect">
            <a:avLst/>
          </a:prstGeom>
        </p:spPr>
        <p:txBody>
          <a:bodyPr lIns="0" tIns="0" rIns="0" bIns="0" rtlCol="0" anchor="t">
            <a:spAutoFit/>
          </a:bodyPr>
          <a:lstStyle/>
          <a:p>
            <a:pPr algn="ctr">
              <a:lnSpc>
                <a:spcPts val="8400"/>
              </a:lnSpc>
            </a:pPr>
            <a:r>
              <a:rPr lang="en-US" sz="8000" spc="400">
                <a:solidFill>
                  <a:srgbClr val="000000"/>
                </a:solidFill>
                <a:latin typeface="Poppins ExtraBold"/>
              </a:rPr>
              <a:t>TIK TOK REELS</a:t>
            </a:r>
          </a:p>
        </p:txBody>
      </p:sp>
      <p:pic>
        <p:nvPicPr>
          <p:cNvPr id="5" name="Picture 5"/>
          <p:cNvPicPr>
            <a:picLocks noChangeAspect="1"/>
          </p:cNvPicPr>
          <p:nvPr/>
        </p:nvPicPr>
        <p:blipFill>
          <a:blip r:embed="rId3"/>
          <a:srcRect/>
          <a:stretch>
            <a:fillRect/>
          </a:stretch>
        </p:blipFill>
        <p:spPr>
          <a:xfrm>
            <a:off x="11102968" y="1951409"/>
            <a:ext cx="8598056" cy="573203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283041" y="-3283041"/>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39598"/>
            </a:solidFill>
          </p:spPr>
        </p:sp>
      </p:grpSp>
      <p:grpSp>
        <p:nvGrpSpPr>
          <p:cNvPr id="4" name="Group 4"/>
          <p:cNvGrpSpPr/>
          <p:nvPr/>
        </p:nvGrpSpPr>
        <p:grpSpPr>
          <a:xfrm rot="2700000">
            <a:off x="-2926440" y="-292644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sp>
        <p:nvSpPr>
          <p:cNvPr id="8" name="TextBox 8"/>
          <p:cNvSpPr txBox="1"/>
          <p:nvPr/>
        </p:nvSpPr>
        <p:spPr>
          <a:xfrm>
            <a:off x="777583" y="5398830"/>
            <a:ext cx="17012545" cy="4308872"/>
          </a:xfrm>
          <a:prstGeom prst="rect">
            <a:avLst/>
          </a:prstGeom>
        </p:spPr>
        <p:txBody>
          <a:bodyPr lIns="0" tIns="0" rIns="0" bIns="0" rtlCol="0" anchor="t">
            <a:spAutoFit/>
          </a:bodyPr>
          <a:lstStyle/>
          <a:p>
            <a:pPr algn="ctr">
              <a:lnSpc>
                <a:spcPts val="5618"/>
              </a:lnSpc>
            </a:pPr>
            <a:r>
              <a:rPr lang="en-US" sz="4400" spc="401" dirty="0" smtClean="0">
                <a:solidFill>
                  <a:srgbClr val="000000"/>
                </a:solidFill>
                <a:latin typeface="Poppins ExtraBold Bold Italics"/>
              </a:rPr>
              <a:t>Drive Traffic to Website &amp; Social Media Channels</a:t>
            </a:r>
          </a:p>
          <a:p>
            <a:pPr algn="ctr">
              <a:lnSpc>
                <a:spcPts val="5618"/>
              </a:lnSpc>
            </a:pPr>
            <a:r>
              <a:rPr lang="en-US" sz="4400" spc="401" dirty="0" smtClean="0">
                <a:solidFill>
                  <a:srgbClr val="000000"/>
                </a:solidFill>
                <a:latin typeface="Poppins ExtraBold Bold Italics"/>
              </a:rPr>
              <a:t>Will Boost Engagement With Customers</a:t>
            </a:r>
          </a:p>
          <a:p>
            <a:pPr algn="ctr">
              <a:lnSpc>
                <a:spcPts val="5618"/>
              </a:lnSpc>
            </a:pPr>
            <a:r>
              <a:rPr lang="en-US" sz="4400" spc="401" dirty="0" smtClean="0">
                <a:solidFill>
                  <a:srgbClr val="000000"/>
                </a:solidFill>
                <a:latin typeface="Poppins ExtraBold Bold Italics"/>
              </a:rPr>
              <a:t>Will Create Brand Awareness</a:t>
            </a:r>
            <a:endParaRPr lang="en-US" sz="4400" spc="401" dirty="0">
              <a:solidFill>
                <a:srgbClr val="000000"/>
              </a:solidFill>
              <a:latin typeface="Poppins ExtraBold Bold Italics"/>
            </a:endParaRPr>
          </a:p>
          <a:p>
            <a:pPr algn="ctr">
              <a:lnSpc>
                <a:spcPts val="5618"/>
              </a:lnSpc>
            </a:pPr>
            <a:r>
              <a:rPr lang="en-US" sz="4400" spc="401" dirty="0" smtClean="0">
                <a:solidFill>
                  <a:srgbClr val="000000"/>
                </a:solidFill>
                <a:latin typeface="Poppins ExtraBold Bold"/>
              </a:rPr>
              <a:t>Will Connect With a Broader Range of People</a:t>
            </a:r>
          </a:p>
          <a:p>
            <a:pPr algn="ctr">
              <a:lnSpc>
                <a:spcPts val="5618"/>
              </a:lnSpc>
            </a:pPr>
            <a:r>
              <a:rPr lang="en-US" sz="4400" spc="401" dirty="0" smtClean="0">
                <a:solidFill>
                  <a:srgbClr val="000000"/>
                </a:solidFill>
                <a:latin typeface="Poppins ExtraBold Bold"/>
              </a:rPr>
              <a:t>(Younger Demo)</a:t>
            </a:r>
            <a:endParaRPr lang="en-US" sz="4400" spc="401" dirty="0">
              <a:solidFill>
                <a:srgbClr val="000000"/>
              </a:solidFill>
              <a:latin typeface="Poppins ExtraBold Bold"/>
            </a:endParaRPr>
          </a:p>
          <a:p>
            <a:pPr algn="ctr">
              <a:lnSpc>
                <a:spcPts val="5618"/>
              </a:lnSpc>
            </a:pPr>
            <a:r>
              <a:rPr lang="en-US" sz="4400" spc="401" dirty="0" smtClean="0">
                <a:solidFill>
                  <a:srgbClr val="000000"/>
                </a:solidFill>
                <a:latin typeface="Poppins ExtraBold Bold"/>
              </a:rPr>
              <a:t>Another Way to Interact with Your Content</a:t>
            </a:r>
            <a:endParaRPr lang="en-US" sz="4400" spc="401" dirty="0">
              <a:solidFill>
                <a:srgbClr val="000000"/>
              </a:solidFill>
              <a:latin typeface="Poppins ExtraBold Bold"/>
            </a:endParaRPr>
          </a:p>
        </p:txBody>
      </p:sp>
      <p:pic>
        <p:nvPicPr>
          <p:cNvPr id="9" name="Picture 9"/>
          <p:cNvPicPr>
            <a:picLocks noChangeAspect="1"/>
          </p:cNvPicPr>
          <p:nvPr/>
        </p:nvPicPr>
        <p:blipFill>
          <a:blip r:embed="rId3"/>
          <a:srcRect/>
          <a:stretch>
            <a:fillRect/>
          </a:stretch>
        </p:blipFill>
        <p:spPr>
          <a:xfrm>
            <a:off x="11890124" y="-4004"/>
            <a:ext cx="6521423" cy="4347615"/>
          </a:xfrm>
          <a:prstGeom prst="rect">
            <a:avLst/>
          </a:prstGeom>
        </p:spPr>
      </p:pic>
      <p:sp>
        <p:nvSpPr>
          <p:cNvPr id="10" name="TextBox 10"/>
          <p:cNvSpPr txBox="1"/>
          <p:nvPr/>
        </p:nvSpPr>
        <p:spPr>
          <a:xfrm>
            <a:off x="4642921" y="1438205"/>
            <a:ext cx="7609779" cy="1190625"/>
          </a:xfrm>
          <a:prstGeom prst="rect">
            <a:avLst/>
          </a:prstGeom>
        </p:spPr>
        <p:txBody>
          <a:bodyPr lIns="0" tIns="0" rIns="0" bIns="0" rtlCol="0" anchor="t">
            <a:spAutoFit/>
          </a:bodyPr>
          <a:lstStyle/>
          <a:p>
            <a:pPr algn="ctr">
              <a:lnSpc>
                <a:spcPts val="8400"/>
              </a:lnSpc>
            </a:pPr>
            <a:r>
              <a:rPr lang="en-US" sz="8000" spc="400">
                <a:solidFill>
                  <a:srgbClr val="000000"/>
                </a:solidFill>
                <a:latin typeface="Poppins ExtraBold Bold"/>
              </a:rPr>
              <a:t>SNAPCHAT</a:t>
            </a:r>
          </a:p>
        </p:txBody>
      </p:sp>
      <p:sp>
        <p:nvSpPr>
          <p:cNvPr id="11" name="TextBox 11"/>
          <p:cNvSpPr txBox="1"/>
          <p:nvPr/>
        </p:nvSpPr>
        <p:spPr>
          <a:xfrm>
            <a:off x="4875837" y="2922765"/>
            <a:ext cx="7609779" cy="1190625"/>
          </a:xfrm>
          <a:prstGeom prst="rect">
            <a:avLst/>
          </a:prstGeom>
        </p:spPr>
        <p:txBody>
          <a:bodyPr lIns="0" tIns="0" rIns="0" bIns="0" rtlCol="0" anchor="t">
            <a:spAutoFit/>
          </a:bodyPr>
          <a:lstStyle/>
          <a:p>
            <a:pPr algn="ctr">
              <a:lnSpc>
                <a:spcPts val="8400"/>
              </a:lnSpc>
            </a:pPr>
            <a:r>
              <a:rPr lang="en-US" sz="8000" spc="400">
                <a:solidFill>
                  <a:srgbClr val="000000"/>
                </a:solidFill>
                <a:latin typeface="Poppins ExtraBold Bold"/>
              </a:rPr>
              <a:t>BENEFITS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9118" y="155915"/>
            <a:ext cx="15512612" cy="1615827"/>
          </a:xfrm>
          <a:prstGeom prst="rect">
            <a:avLst/>
          </a:prstGeom>
        </p:spPr>
        <p:txBody>
          <a:bodyPr wrap="square" lIns="0" tIns="0" rIns="0" bIns="0" rtlCol="0" anchor="t">
            <a:spAutoFit/>
          </a:bodyPr>
          <a:lstStyle/>
          <a:p>
            <a:pPr algn="ctr">
              <a:lnSpc>
                <a:spcPts val="12599"/>
              </a:lnSpc>
            </a:pPr>
            <a:r>
              <a:rPr lang="en-US" sz="9000"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Social Media Do's &amp; </a:t>
            </a:r>
            <a:r>
              <a:rPr lang="en-US" sz="9000" dirty="0" smtClean="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Don'ts</a:t>
            </a:r>
            <a:endParaRPr lang="en-US" sz="9000"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endParaRPr>
          </a:p>
        </p:txBody>
      </p:sp>
      <p:sp>
        <p:nvSpPr>
          <p:cNvPr id="3" name="TextBox 3"/>
          <p:cNvSpPr txBox="1"/>
          <p:nvPr/>
        </p:nvSpPr>
        <p:spPr>
          <a:xfrm>
            <a:off x="304800" y="2095500"/>
            <a:ext cx="17526000" cy="8319842"/>
          </a:xfrm>
          <a:prstGeom prst="rect">
            <a:avLst/>
          </a:prstGeom>
        </p:spPr>
        <p:txBody>
          <a:bodyPr wrap="square" lIns="0" tIns="0" rIns="0" bIns="0" rtlCol="0" anchor="t">
            <a:spAutoFit/>
          </a:bodyPr>
          <a:lstStyle/>
          <a:p>
            <a:pPr algn="ctr">
              <a:lnSpc>
                <a:spcPts val="4500"/>
              </a:lnSpc>
              <a:spcBef>
                <a:spcPct val="0"/>
              </a:spcBef>
              <a:spcAft>
                <a:spcPts val="600"/>
              </a:spcAft>
            </a:pPr>
            <a:r>
              <a:rPr lang="en-US" sz="4400" dirty="0">
                <a:solidFill>
                  <a:srgbClr val="000000"/>
                </a:solidFill>
                <a:latin typeface="Poppins Bold" panose="020B0604020202020204" charset="0"/>
                <a:cs typeface="Poppins Bold" panose="020B0604020202020204" charset="0"/>
              </a:rPr>
              <a:t>DO: Complete and </a:t>
            </a:r>
            <a:r>
              <a:rPr lang="en-US" sz="4400" dirty="0" smtClean="0">
                <a:solidFill>
                  <a:srgbClr val="000000"/>
                </a:solidFill>
                <a:latin typeface="Poppins Bold" panose="020B0604020202020204" charset="0"/>
                <a:cs typeface="Poppins Bold" panose="020B0604020202020204" charset="0"/>
              </a:rPr>
              <a:t>Update Your Social Media Pages &amp; Profiles</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Separate Business and Personal</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Think Before You Share</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Prioritize Your Social Media Platforms</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Interact with Your Audience/Followers</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Post Regularly – Maximum 3x a Day</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Help More Than You Sell – Educate!</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Watch Your Grammar, Punctuation and Spelling</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Handle Criticism Gracefully</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Match Your Content To The Social Media Platform</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Be Visual</a:t>
            </a:r>
          </a:p>
          <a:p>
            <a:pPr algn="ctr">
              <a:lnSpc>
                <a:spcPts val="4500"/>
              </a:lnSpc>
              <a:spcBef>
                <a:spcPct val="0"/>
              </a:spcBef>
              <a:spcAft>
                <a:spcPts val="600"/>
              </a:spcAft>
            </a:pPr>
            <a:r>
              <a:rPr lang="en-US" sz="4400" dirty="0" smtClean="0">
                <a:solidFill>
                  <a:srgbClr val="000000"/>
                </a:solidFill>
                <a:latin typeface="Poppins Bold" panose="020B0604020202020204" charset="0"/>
                <a:cs typeface="Poppins Bold" panose="020B0604020202020204" charset="0"/>
              </a:rPr>
              <a:t>DO: Location Tag Other Businesses</a:t>
            </a:r>
          </a:p>
          <a:p>
            <a:pPr algn="ctr">
              <a:lnSpc>
                <a:spcPts val="3919"/>
              </a:lnSpc>
              <a:spcBef>
                <a:spcPct val="0"/>
              </a:spcBef>
            </a:pPr>
            <a:endParaRPr lang="en-US" sz="2799" dirty="0">
              <a:solidFill>
                <a:srgbClr val="000000"/>
              </a:solidFill>
              <a:latin typeface="Agrandir Wide Medium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104775"/>
            <a:ext cx="15925800" cy="1615827"/>
          </a:xfrm>
          <a:prstGeom prst="rect">
            <a:avLst/>
          </a:prstGeom>
        </p:spPr>
        <p:txBody>
          <a:bodyPr wrap="square" lIns="0" tIns="0" rIns="0" bIns="0" rtlCol="0" anchor="t">
            <a:spAutoFit/>
          </a:bodyPr>
          <a:lstStyle/>
          <a:p>
            <a:pPr algn="ctr">
              <a:lnSpc>
                <a:spcPts val="12599"/>
              </a:lnSpc>
            </a:pPr>
            <a:r>
              <a:rPr lang="en-US" sz="9000"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Social Media Do's &amp; Don'ts</a:t>
            </a:r>
          </a:p>
        </p:txBody>
      </p:sp>
      <p:sp>
        <p:nvSpPr>
          <p:cNvPr id="3" name="TextBox 3"/>
          <p:cNvSpPr txBox="1"/>
          <p:nvPr/>
        </p:nvSpPr>
        <p:spPr>
          <a:xfrm>
            <a:off x="0" y="2400300"/>
            <a:ext cx="17709196" cy="10079682"/>
          </a:xfrm>
          <a:prstGeom prst="rect">
            <a:avLst/>
          </a:prstGeom>
        </p:spPr>
        <p:txBody>
          <a:bodyPr wrap="square" lIns="0" tIns="0" rIns="0" bIns="0" rtlCol="0" anchor="t">
            <a:spAutoFit/>
          </a:bodyPr>
          <a:lstStyle/>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Be </a:t>
            </a:r>
            <a:r>
              <a:rPr lang="en-US" sz="5000" dirty="0" smtClean="0">
                <a:solidFill>
                  <a:srgbClr val="000000"/>
                </a:solidFill>
                <a:latin typeface="Poppins Bold" panose="020B0604020202020204" charset="0"/>
                <a:cs typeface="Poppins Bold" panose="020B0604020202020204" charset="0"/>
              </a:rPr>
              <a:t>Needy</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Be a Spammer</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Complain</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WRITE IN ALL CAPS</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#Abuse #</a:t>
            </a:r>
            <a:r>
              <a:rPr lang="en-US" sz="5000" dirty="0" smtClean="0">
                <a:solidFill>
                  <a:srgbClr val="000000"/>
                </a:solidFill>
                <a:latin typeface="Poppins Bold" panose="020B0604020202020204" charset="0"/>
                <a:cs typeface="Poppins Bold" panose="020B0604020202020204" charset="0"/>
              </a:rPr>
              <a:t>Hashtags</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Share the </a:t>
            </a:r>
            <a:r>
              <a:rPr lang="en-US" sz="5000" dirty="0" smtClean="0">
                <a:solidFill>
                  <a:srgbClr val="000000"/>
                </a:solidFill>
                <a:latin typeface="Poppins Bold" panose="020B0604020202020204" charset="0"/>
                <a:cs typeface="Poppins Bold" panose="020B0604020202020204" charset="0"/>
              </a:rPr>
              <a:t>Exact Same Message Again &amp;  </a:t>
            </a:r>
            <a:r>
              <a:rPr lang="en-US" sz="5000" dirty="0">
                <a:solidFill>
                  <a:srgbClr val="000000"/>
                </a:solidFill>
                <a:latin typeface="Poppins Bold" panose="020B0604020202020204" charset="0"/>
                <a:cs typeface="Poppins Bold" panose="020B0604020202020204" charset="0"/>
              </a:rPr>
              <a:t>A</a:t>
            </a:r>
            <a:r>
              <a:rPr lang="en-US" sz="5000" dirty="0" smtClean="0">
                <a:solidFill>
                  <a:srgbClr val="000000"/>
                </a:solidFill>
                <a:latin typeface="Poppins Bold" panose="020B0604020202020204" charset="0"/>
                <a:cs typeface="Poppins Bold" panose="020B0604020202020204" charset="0"/>
              </a:rPr>
              <a:t>gain</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Share </a:t>
            </a:r>
            <a:r>
              <a:rPr lang="en-US" sz="5000" dirty="0" smtClean="0">
                <a:solidFill>
                  <a:srgbClr val="000000"/>
                </a:solidFill>
                <a:latin typeface="Poppins Bold" panose="020B0604020202020204" charset="0"/>
                <a:cs typeface="Poppins Bold" panose="020B0604020202020204" charset="0"/>
              </a:rPr>
              <a:t>Without Researching First</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Automate </a:t>
            </a:r>
            <a:r>
              <a:rPr lang="en-US" sz="5000" dirty="0" smtClean="0">
                <a:solidFill>
                  <a:srgbClr val="000000"/>
                </a:solidFill>
                <a:latin typeface="Poppins Bold" panose="020B0604020202020204" charset="0"/>
                <a:cs typeface="Poppins Bold" panose="020B0604020202020204" charset="0"/>
              </a:rPr>
              <a:t>Without </a:t>
            </a:r>
            <a:r>
              <a:rPr lang="en-US" sz="5000" dirty="0">
                <a:solidFill>
                  <a:srgbClr val="000000"/>
                </a:solidFill>
                <a:latin typeface="Poppins Bold" panose="020B0604020202020204" charset="0"/>
                <a:cs typeface="Poppins Bold" panose="020B0604020202020204" charset="0"/>
              </a:rPr>
              <a:t>T</a:t>
            </a:r>
            <a:r>
              <a:rPr lang="en-US" sz="5000" dirty="0" smtClean="0">
                <a:solidFill>
                  <a:srgbClr val="000000"/>
                </a:solidFill>
                <a:latin typeface="Poppins Bold" panose="020B0604020202020204" charset="0"/>
                <a:cs typeface="Poppins Bold" panose="020B0604020202020204" charset="0"/>
              </a:rPr>
              <a:t>hought</a:t>
            </a:r>
          </a:p>
          <a:p>
            <a:pPr algn="ctr">
              <a:lnSpc>
                <a:spcPts val="4500"/>
              </a:lnSpc>
              <a:spcBef>
                <a:spcPct val="0"/>
              </a:spcBef>
              <a:spcAft>
                <a:spcPts val="1200"/>
              </a:spcAft>
            </a:pPr>
            <a:r>
              <a:rPr lang="en-US" sz="5000" dirty="0" smtClean="0">
                <a:solidFill>
                  <a:srgbClr val="000000"/>
                </a:solidFill>
                <a:latin typeface="Poppins Bold" panose="020B0604020202020204" charset="0"/>
                <a:cs typeface="Poppins Bold" panose="020B0604020202020204" charset="0"/>
              </a:rPr>
              <a:t>Do Not: </a:t>
            </a:r>
            <a:r>
              <a:rPr lang="en-US" sz="5000" dirty="0">
                <a:solidFill>
                  <a:srgbClr val="000000"/>
                </a:solidFill>
                <a:latin typeface="Poppins Bold" panose="020B0604020202020204" charset="0"/>
                <a:cs typeface="Poppins Bold" panose="020B0604020202020204" charset="0"/>
              </a:rPr>
              <a:t>Obsess about </a:t>
            </a:r>
            <a:r>
              <a:rPr lang="en-US" sz="5000" dirty="0" smtClean="0">
                <a:solidFill>
                  <a:srgbClr val="000000"/>
                </a:solidFill>
                <a:latin typeface="Poppins Bold" panose="020B0604020202020204" charset="0"/>
                <a:cs typeface="Poppins Bold" panose="020B0604020202020204" charset="0"/>
              </a:rPr>
              <a:t>the Metrics and Numbers</a:t>
            </a:r>
            <a:endParaRPr lang="en-US" sz="5000" dirty="0">
              <a:solidFill>
                <a:srgbClr val="000000"/>
              </a:solidFill>
              <a:latin typeface="Poppins Bold" panose="020B0604020202020204" charset="0"/>
              <a:cs typeface="Poppins Bold" panose="020B0604020202020204" charset="0"/>
            </a:endParaRPr>
          </a:p>
          <a:p>
            <a:pPr algn="ctr">
              <a:lnSpc>
                <a:spcPts val="3919"/>
              </a:lnSpc>
              <a:spcBef>
                <a:spcPct val="0"/>
              </a:spcBef>
            </a:pPr>
            <a:endParaRPr lang="en-US" sz="5000" dirty="0">
              <a:solidFill>
                <a:srgbClr val="000000"/>
              </a:solidFill>
              <a:latin typeface="Agrandir Wide Medium Bold"/>
            </a:endParaRPr>
          </a:p>
          <a:p>
            <a:pPr algn="ctr">
              <a:lnSpc>
                <a:spcPts val="3919"/>
              </a:lnSpc>
              <a:spcBef>
                <a:spcPct val="0"/>
              </a:spcBef>
            </a:pPr>
            <a:endParaRPr lang="en-US" sz="5000" dirty="0">
              <a:solidFill>
                <a:srgbClr val="000000"/>
              </a:solidFill>
              <a:latin typeface="Agrandir Wide Medium Bold"/>
            </a:endParaRPr>
          </a:p>
          <a:p>
            <a:pPr algn="ctr">
              <a:lnSpc>
                <a:spcPts val="3919"/>
              </a:lnSpc>
              <a:spcBef>
                <a:spcPct val="0"/>
              </a:spcBef>
            </a:pPr>
            <a:endParaRPr lang="en-US" sz="5000" dirty="0">
              <a:solidFill>
                <a:srgbClr val="000000"/>
              </a:solidFill>
              <a:latin typeface="Agrandir Wide Medium Bold"/>
            </a:endParaRPr>
          </a:p>
          <a:p>
            <a:pPr algn="ctr">
              <a:lnSpc>
                <a:spcPts val="3919"/>
              </a:lnSpc>
              <a:spcBef>
                <a:spcPct val="0"/>
              </a:spcBef>
            </a:pPr>
            <a:endParaRPr lang="en-US" sz="5000" dirty="0">
              <a:solidFill>
                <a:srgbClr val="000000"/>
              </a:solidFill>
              <a:latin typeface="Agrandir Wide Medium Bold"/>
            </a:endParaRPr>
          </a:p>
          <a:p>
            <a:pPr algn="ctr">
              <a:lnSpc>
                <a:spcPts val="3919"/>
              </a:lnSpc>
              <a:spcBef>
                <a:spcPct val="0"/>
              </a:spcBef>
            </a:pPr>
            <a:endParaRPr lang="en-US" sz="5000" dirty="0" smtClean="0">
              <a:solidFill>
                <a:srgbClr val="000000"/>
              </a:solidFill>
              <a:latin typeface="Agrandir Wide Medium Bold"/>
            </a:endParaRPr>
          </a:p>
          <a:p>
            <a:pPr algn="ctr">
              <a:lnSpc>
                <a:spcPts val="3919"/>
              </a:lnSpc>
              <a:spcBef>
                <a:spcPct val="0"/>
              </a:spcBef>
            </a:pPr>
            <a:endParaRPr lang="en-US" sz="5000" dirty="0" smtClean="0">
              <a:solidFill>
                <a:srgbClr val="000000"/>
              </a:solidFill>
              <a:latin typeface="Agrandir Wide Medium Bold"/>
            </a:endParaRPr>
          </a:p>
          <a:p>
            <a:pPr algn="ctr">
              <a:lnSpc>
                <a:spcPts val="3919"/>
              </a:lnSpc>
              <a:spcBef>
                <a:spcPct val="0"/>
              </a:spcBef>
            </a:pPr>
            <a:endParaRPr lang="en-US" sz="5000" dirty="0">
              <a:solidFill>
                <a:srgbClr val="000000"/>
              </a:solidFill>
              <a:latin typeface="Agrandir Wide Medium Bold"/>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39598"/>
            </a:solidFill>
          </p:spPr>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6" name="Group 6"/>
          <p:cNvGrpSpPr/>
          <p:nvPr/>
        </p:nvGrpSpPr>
        <p:grpSpPr>
          <a:xfrm rot="2700000">
            <a:off x="11143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939598"/>
            </a:solidFill>
          </p:spPr>
        </p:sp>
      </p:grpSp>
      <p:grpSp>
        <p:nvGrpSpPr>
          <p:cNvPr id="8" name="Group 8"/>
          <p:cNvGrpSpPr/>
          <p:nvPr/>
        </p:nvGrpSpPr>
        <p:grpSpPr>
          <a:xfrm rot="2700000">
            <a:off x="11143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939598"/>
            </a:solidFill>
          </p:spPr>
        </p:sp>
      </p:grpSp>
      <p:sp>
        <p:nvSpPr>
          <p:cNvPr id="10" name="TextBox 10"/>
          <p:cNvSpPr txBox="1"/>
          <p:nvPr/>
        </p:nvSpPr>
        <p:spPr>
          <a:xfrm>
            <a:off x="816673" y="1057275"/>
            <a:ext cx="10958034" cy="2257425"/>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SHOW OFF YOUR TEAM</a:t>
            </a:r>
          </a:p>
        </p:txBody>
      </p:sp>
      <p:grpSp>
        <p:nvGrpSpPr>
          <p:cNvPr id="11" name="Group 11"/>
          <p:cNvGrpSpPr/>
          <p:nvPr/>
        </p:nvGrpSpPr>
        <p:grpSpPr>
          <a:xfrm rot="5400000">
            <a:off x="-1309" y="1309"/>
            <a:ext cx="1635964" cy="1633346"/>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939598"/>
            </a:solidFill>
          </p:spPr>
        </p:sp>
      </p:grpSp>
      <p:sp>
        <p:nvSpPr>
          <p:cNvPr id="13" name="TextBox 13"/>
          <p:cNvSpPr txBox="1"/>
          <p:nvPr/>
        </p:nvSpPr>
        <p:spPr>
          <a:xfrm>
            <a:off x="609183" y="3771953"/>
            <a:ext cx="11146727" cy="6014467"/>
          </a:xfrm>
          <a:prstGeom prst="rect">
            <a:avLst/>
          </a:prstGeom>
        </p:spPr>
        <p:txBody>
          <a:bodyPr wrap="square" lIns="0" tIns="0" rIns="0" bIns="0" rtlCol="0" anchor="t">
            <a:spAutoFit/>
          </a:bodyPr>
          <a:lstStyle/>
          <a:p>
            <a:pPr algn="ctr">
              <a:lnSpc>
                <a:spcPts val="6719"/>
              </a:lnSpc>
            </a:pPr>
            <a:r>
              <a:rPr lang="en-US" sz="4799" spc="479" dirty="0">
                <a:solidFill>
                  <a:srgbClr val="000000"/>
                </a:solidFill>
                <a:latin typeface="Poppins Bold" panose="020B0604020202020204" charset="0"/>
                <a:cs typeface="Poppins Bold" panose="020B0604020202020204" charset="0"/>
              </a:rPr>
              <a:t>LET EVERYONE GET TO KNOW WHO YOUR TEAM IS</a:t>
            </a:r>
          </a:p>
          <a:p>
            <a:pPr algn="ctr">
              <a:lnSpc>
                <a:spcPts val="6719"/>
              </a:lnSpc>
            </a:pPr>
            <a:endParaRPr lang="en-US" sz="4799" spc="479" dirty="0">
              <a:solidFill>
                <a:srgbClr val="000000"/>
              </a:solidFill>
              <a:latin typeface="Poppins Bold" panose="020B0604020202020204" charset="0"/>
              <a:cs typeface="Poppins Bold" panose="020B0604020202020204" charset="0"/>
            </a:endParaRPr>
          </a:p>
          <a:p>
            <a:pPr algn="ctr">
              <a:lnSpc>
                <a:spcPts val="6719"/>
              </a:lnSpc>
            </a:pPr>
            <a:r>
              <a:rPr lang="en-US" sz="4799" spc="479" dirty="0">
                <a:solidFill>
                  <a:srgbClr val="000000"/>
                </a:solidFill>
                <a:latin typeface="Poppins Bold" panose="020B0604020202020204" charset="0"/>
                <a:cs typeface="Poppins Bold" panose="020B0604020202020204" charset="0"/>
              </a:rPr>
              <a:t>USE YOUR WEBSITE</a:t>
            </a:r>
          </a:p>
          <a:p>
            <a:pPr algn="ctr">
              <a:lnSpc>
                <a:spcPts val="6719"/>
              </a:lnSpc>
            </a:pPr>
            <a:endParaRPr lang="en-US" sz="4799" spc="479" dirty="0">
              <a:solidFill>
                <a:srgbClr val="000000"/>
              </a:solidFill>
              <a:latin typeface="Poppins Bold" panose="020B0604020202020204" charset="0"/>
              <a:cs typeface="Poppins Bold" panose="020B0604020202020204" charset="0"/>
            </a:endParaRPr>
          </a:p>
          <a:p>
            <a:pPr algn="ctr">
              <a:lnSpc>
                <a:spcPts val="6719"/>
              </a:lnSpc>
            </a:pPr>
            <a:r>
              <a:rPr lang="en-US" sz="4799" spc="479" dirty="0">
                <a:solidFill>
                  <a:srgbClr val="000000"/>
                </a:solidFill>
                <a:latin typeface="Poppins Bold" panose="020B0604020202020204" charset="0"/>
                <a:cs typeface="Poppins Bold" panose="020B0604020202020204" charset="0"/>
              </a:rPr>
              <a:t>USE YOUR SOCIAL MEDIA PLATFORMS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 y="1816165"/>
            <a:ext cx="12827082" cy="7442135"/>
          </a:xfrm>
          <a:prstGeom prst="rect">
            <a:avLst/>
          </a:prstGeom>
          <a:ln w="57150">
            <a:solidFill>
              <a:schemeClr val="tx1"/>
            </a:solidFill>
          </a:ln>
        </p:spPr>
      </p:pic>
      <p:pic>
        <p:nvPicPr>
          <p:cNvPr id="3" name="Picture 3"/>
          <p:cNvPicPr>
            <a:picLocks noChangeAspect="1"/>
          </p:cNvPicPr>
          <p:nvPr/>
        </p:nvPicPr>
        <p:blipFill>
          <a:blip r:embed="rId3"/>
          <a:srcRect t="451" r="3834" b="4176"/>
          <a:stretch>
            <a:fillRect/>
          </a:stretch>
        </p:blipFill>
        <p:spPr>
          <a:xfrm>
            <a:off x="13508651" y="952500"/>
            <a:ext cx="4184654" cy="8915400"/>
          </a:xfrm>
          <a:prstGeom prst="rect">
            <a:avLst/>
          </a:prstGeom>
          <a:ln w="57150">
            <a:solidFill>
              <a:schemeClr val="tx1"/>
            </a:solidFill>
          </a:ln>
        </p:spPr>
      </p:pic>
      <p:sp>
        <p:nvSpPr>
          <p:cNvPr id="4" name="TextBox 4"/>
          <p:cNvSpPr txBox="1"/>
          <p:nvPr/>
        </p:nvSpPr>
        <p:spPr>
          <a:xfrm>
            <a:off x="533505" y="238312"/>
            <a:ext cx="12121250" cy="935897"/>
          </a:xfrm>
          <a:prstGeom prst="rect">
            <a:avLst/>
          </a:prstGeom>
        </p:spPr>
        <p:txBody>
          <a:bodyPr lIns="0" tIns="0" rIns="0" bIns="0" rtlCol="0" anchor="t">
            <a:spAutoFit/>
          </a:bodyPr>
          <a:lstStyle/>
          <a:p>
            <a:pPr marL="0" lvl="0" indent="0" algn="ctr">
              <a:lnSpc>
                <a:spcPts val="7472"/>
              </a:lnSpc>
              <a:spcBef>
                <a:spcPct val="0"/>
              </a:spcBef>
            </a:pPr>
            <a:r>
              <a:rPr lang="en-US" sz="6226" dirty="0">
                <a:solidFill>
                  <a:srgbClr val="CB2026"/>
                </a:solidFill>
                <a:effectLst>
                  <a:outerShdw blurRad="38100" dist="38100" dir="2700000" algn="tl">
                    <a:srgbClr val="000000">
                      <a:alpha val="43137"/>
                    </a:srgbClr>
                  </a:outerShdw>
                </a:effectLst>
                <a:latin typeface="Agrandir Wide Medium Bold"/>
              </a:rPr>
              <a:t>Show Off Your Team!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95300"/>
            <a:ext cx="15773400" cy="9296400"/>
          </a:xfrm>
          <a:prstGeom prst="rect">
            <a:avLst/>
          </a:prstGeom>
          <a:ln w="76200">
            <a:solidFill>
              <a:srgbClr val="C00000"/>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202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33024" y="3730767"/>
            <a:ext cx="6561483" cy="655098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sp>
      </p:grpSp>
      <p:grpSp>
        <p:nvGrpSpPr>
          <p:cNvPr id="4" name="Group 4"/>
          <p:cNvGrpSpPr/>
          <p:nvPr/>
        </p:nvGrpSpPr>
        <p:grpSpPr>
          <a:xfrm rot="5400000">
            <a:off x="-5249" y="5249"/>
            <a:ext cx="6561483" cy="6550984"/>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sp>
      </p:grpSp>
      <p:grpSp>
        <p:nvGrpSpPr>
          <p:cNvPr id="6" name="Group 6"/>
          <p:cNvGrpSpPr/>
          <p:nvPr/>
        </p:nvGrpSpPr>
        <p:grpSpPr>
          <a:xfrm>
            <a:off x="11075536" y="5439140"/>
            <a:ext cx="4314224" cy="6152512"/>
            <a:chOff x="0" y="0"/>
            <a:chExt cx="5752299" cy="8203349"/>
          </a:xfrm>
        </p:grpSpPr>
        <p:grpSp>
          <p:nvGrpSpPr>
            <p:cNvPr id="7" name="Group 7"/>
            <p:cNvGrpSpPr/>
            <p:nvPr/>
          </p:nvGrpSpPr>
          <p:grpSpPr>
            <a:xfrm rot="-10800000">
              <a:off x="0" y="0"/>
              <a:ext cx="5752299" cy="8203349"/>
              <a:chOff x="0" y="0"/>
              <a:chExt cx="2354580" cy="3357865"/>
            </a:xfrm>
          </p:grpSpPr>
          <p:sp>
            <p:nvSpPr>
              <p:cNvPr id="8" name="Freeform 8"/>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000000"/>
              </a:solidFill>
            </p:spPr>
          </p:sp>
        </p:grpSp>
        <p:grpSp>
          <p:nvGrpSpPr>
            <p:cNvPr id="9" name="Group 9"/>
            <p:cNvGrpSpPr>
              <a:grpSpLocks noChangeAspect="1"/>
            </p:cNvGrpSpPr>
            <p:nvPr/>
          </p:nvGrpSpPr>
          <p:grpSpPr>
            <a:xfrm>
              <a:off x="671235" y="484050"/>
              <a:ext cx="4409829" cy="4409829"/>
              <a:chOff x="0" y="0"/>
              <a:chExt cx="6350000" cy="6350000"/>
            </a:xfrm>
          </p:grpSpPr>
          <p:sp>
            <p:nvSpPr>
              <p:cNvPr id="10" name="Freeform 10"/>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1347" r="-1347"/>
                </a:stretch>
              </a:blipFill>
            </p:spPr>
          </p:sp>
          <p:sp>
            <p:nvSpPr>
              <p:cNvPr id="11" name="Freeform 11"/>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grpSp>
      <p:grpSp>
        <p:nvGrpSpPr>
          <p:cNvPr id="12" name="Group 12"/>
          <p:cNvGrpSpPr/>
          <p:nvPr/>
        </p:nvGrpSpPr>
        <p:grpSpPr>
          <a:xfrm>
            <a:off x="6133844" y="5492370"/>
            <a:ext cx="4406332" cy="6283866"/>
            <a:chOff x="0" y="0"/>
            <a:chExt cx="5875109" cy="8378488"/>
          </a:xfrm>
        </p:grpSpPr>
        <p:grpSp>
          <p:nvGrpSpPr>
            <p:cNvPr id="13" name="Group 13"/>
            <p:cNvGrpSpPr/>
            <p:nvPr/>
          </p:nvGrpSpPr>
          <p:grpSpPr>
            <a:xfrm rot="-10800000">
              <a:off x="0" y="0"/>
              <a:ext cx="5875109" cy="8378488"/>
              <a:chOff x="0" y="0"/>
              <a:chExt cx="2354580" cy="3357865"/>
            </a:xfrm>
          </p:grpSpPr>
          <p:sp>
            <p:nvSpPr>
              <p:cNvPr id="14" name="Freeform 14"/>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000000"/>
              </a:solidFill>
            </p:spPr>
          </p:sp>
        </p:grpSp>
        <p:grpSp>
          <p:nvGrpSpPr>
            <p:cNvPr id="15" name="Group 15"/>
            <p:cNvGrpSpPr>
              <a:grpSpLocks noChangeAspect="1"/>
            </p:cNvGrpSpPr>
            <p:nvPr/>
          </p:nvGrpSpPr>
          <p:grpSpPr>
            <a:xfrm>
              <a:off x="685566" y="494384"/>
              <a:ext cx="4503978" cy="4503978"/>
              <a:chOff x="0" y="0"/>
              <a:chExt cx="6350000" cy="6350000"/>
            </a:xfrm>
          </p:grpSpPr>
          <p:sp>
            <p:nvSpPr>
              <p:cNvPr id="16" name="Freeform 1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r="-25046"/>
                </a:stretch>
              </a:blipFill>
            </p:spPr>
          </p:sp>
          <p:sp>
            <p:nvSpPr>
              <p:cNvPr id="17" name="Freeform 1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grpSp>
      <p:grpSp>
        <p:nvGrpSpPr>
          <p:cNvPr id="18" name="Group 18"/>
          <p:cNvGrpSpPr/>
          <p:nvPr/>
        </p:nvGrpSpPr>
        <p:grpSpPr>
          <a:xfrm>
            <a:off x="1435886" y="5492370"/>
            <a:ext cx="4276899" cy="6099282"/>
            <a:chOff x="0" y="0"/>
            <a:chExt cx="5702531" cy="8132375"/>
          </a:xfrm>
        </p:grpSpPr>
        <p:grpSp>
          <p:nvGrpSpPr>
            <p:cNvPr id="19" name="Group 19"/>
            <p:cNvGrpSpPr/>
            <p:nvPr/>
          </p:nvGrpSpPr>
          <p:grpSpPr>
            <a:xfrm rot="-10800000">
              <a:off x="0" y="0"/>
              <a:ext cx="5702531" cy="8132375"/>
              <a:chOff x="0" y="0"/>
              <a:chExt cx="2354580" cy="3357865"/>
            </a:xfrm>
          </p:grpSpPr>
          <p:sp>
            <p:nvSpPr>
              <p:cNvPr id="20" name="Freeform 20"/>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000000"/>
              </a:solidFill>
            </p:spPr>
          </p:sp>
        </p:grpSp>
        <p:grpSp>
          <p:nvGrpSpPr>
            <p:cNvPr id="21" name="Group 21"/>
            <p:cNvGrpSpPr>
              <a:grpSpLocks noChangeAspect="1"/>
            </p:cNvGrpSpPr>
            <p:nvPr/>
          </p:nvGrpSpPr>
          <p:grpSpPr>
            <a:xfrm>
              <a:off x="665428" y="479862"/>
              <a:ext cx="4371676" cy="4371676"/>
              <a:chOff x="0" y="0"/>
              <a:chExt cx="6350000" cy="6350000"/>
            </a:xfrm>
          </p:grpSpPr>
          <p:sp>
            <p:nvSpPr>
              <p:cNvPr id="22" name="Freeform 2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4906" r="-24906"/>
                </a:stretch>
              </a:blipFill>
            </p:spPr>
          </p:sp>
          <p:sp>
            <p:nvSpPr>
              <p:cNvPr id="23" name="Freeform 2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grpSp>
      <p:sp>
        <p:nvSpPr>
          <p:cNvPr id="24" name="TextBox 24"/>
          <p:cNvSpPr txBox="1"/>
          <p:nvPr/>
        </p:nvSpPr>
        <p:spPr>
          <a:xfrm>
            <a:off x="1324334" y="9306416"/>
            <a:ext cx="4182756" cy="639445"/>
          </a:xfrm>
          <a:prstGeom prst="rect">
            <a:avLst/>
          </a:prstGeom>
        </p:spPr>
        <p:txBody>
          <a:bodyPr lIns="0" tIns="0" rIns="0" bIns="0" rtlCol="0" anchor="t">
            <a:spAutoFit/>
          </a:bodyPr>
          <a:lstStyle/>
          <a:p>
            <a:pPr algn="ctr">
              <a:lnSpc>
                <a:spcPts val="5179"/>
              </a:lnSpc>
            </a:pPr>
            <a:r>
              <a:rPr lang="en-US" sz="3699" spc="369">
                <a:solidFill>
                  <a:srgbClr val="FFFFFF"/>
                </a:solidFill>
                <a:latin typeface="Lato Bold"/>
              </a:rPr>
              <a:t>THINK</a:t>
            </a:r>
          </a:p>
        </p:txBody>
      </p:sp>
      <p:sp>
        <p:nvSpPr>
          <p:cNvPr id="25" name="TextBox 25"/>
          <p:cNvSpPr txBox="1"/>
          <p:nvPr/>
        </p:nvSpPr>
        <p:spPr>
          <a:xfrm>
            <a:off x="6142817" y="9306416"/>
            <a:ext cx="4182756" cy="639445"/>
          </a:xfrm>
          <a:prstGeom prst="rect">
            <a:avLst/>
          </a:prstGeom>
        </p:spPr>
        <p:txBody>
          <a:bodyPr lIns="0" tIns="0" rIns="0" bIns="0" rtlCol="0" anchor="t">
            <a:spAutoFit/>
          </a:bodyPr>
          <a:lstStyle/>
          <a:p>
            <a:pPr algn="ctr">
              <a:lnSpc>
                <a:spcPts val="5179"/>
              </a:lnSpc>
            </a:pPr>
            <a:r>
              <a:rPr lang="en-US" sz="3699" spc="369">
                <a:solidFill>
                  <a:srgbClr val="FFFFFF"/>
                </a:solidFill>
                <a:latin typeface="Lato Bold"/>
              </a:rPr>
              <a:t>REFINE</a:t>
            </a:r>
          </a:p>
        </p:txBody>
      </p:sp>
      <p:sp>
        <p:nvSpPr>
          <p:cNvPr id="26" name="TextBox 26"/>
          <p:cNvSpPr txBox="1"/>
          <p:nvPr/>
        </p:nvSpPr>
        <p:spPr>
          <a:xfrm>
            <a:off x="10961236" y="9306416"/>
            <a:ext cx="4182756" cy="639445"/>
          </a:xfrm>
          <a:prstGeom prst="rect">
            <a:avLst/>
          </a:prstGeom>
        </p:spPr>
        <p:txBody>
          <a:bodyPr lIns="0" tIns="0" rIns="0" bIns="0" rtlCol="0" anchor="t">
            <a:spAutoFit/>
          </a:bodyPr>
          <a:lstStyle/>
          <a:p>
            <a:pPr algn="ctr">
              <a:lnSpc>
                <a:spcPts val="5179"/>
              </a:lnSpc>
            </a:pPr>
            <a:r>
              <a:rPr lang="en-US" sz="3699" spc="369">
                <a:solidFill>
                  <a:srgbClr val="FFFFFF"/>
                </a:solidFill>
                <a:latin typeface="Lato Bold"/>
              </a:rPr>
              <a:t>CREATE</a:t>
            </a:r>
          </a:p>
        </p:txBody>
      </p:sp>
      <p:sp>
        <p:nvSpPr>
          <p:cNvPr id="27" name="TextBox 27"/>
          <p:cNvSpPr txBox="1"/>
          <p:nvPr/>
        </p:nvSpPr>
        <p:spPr>
          <a:xfrm>
            <a:off x="926560" y="58699"/>
            <a:ext cx="16386885" cy="1535036"/>
          </a:xfrm>
          <a:prstGeom prst="rect">
            <a:avLst/>
          </a:prstGeom>
        </p:spPr>
        <p:txBody>
          <a:bodyPr wrap="square" lIns="0" tIns="0" rIns="0" bIns="0" rtlCol="0" anchor="t">
            <a:spAutoFit/>
          </a:bodyPr>
          <a:lstStyle/>
          <a:p>
            <a:pPr algn="ctr">
              <a:lnSpc>
                <a:spcPts val="12599"/>
              </a:lnSpc>
            </a:pPr>
            <a:r>
              <a:rPr lang="en-US" sz="90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Email Marketing Campaign</a:t>
            </a:r>
          </a:p>
        </p:txBody>
      </p:sp>
      <p:sp>
        <p:nvSpPr>
          <p:cNvPr id="28" name="TextBox 28"/>
          <p:cNvSpPr txBox="1"/>
          <p:nvPr/>
        </p:nvSpPr>
        <p:spPr>
          <a:xfrm>
            <a:off x="2937741" y="1757825"/>
            <a:ext cx="10592908" cy="3526606"/>
          </a:xfrm>
          <a:prstGeom prst="rect">
            <a:avLst/>
          </a:prstGeom>
        </p:spPr>
        <p:txBody>
          <a:bodyPr wrap="square" lIns="0" tIns="0" rIns="0" bIns="0" rtlCol="0" anchor="t">
            <a:spAutoFit/>
          </a:bodyPr>
          <a:lstStyle/>
          <a:p>
            <a:pPr algn="ctr">
              <a:lnSpc>
                <a:spcPts val="5460"/>
              </a:lnSpc>
            </a:pPr>
            <a:r>
              <a:rPr lang="en-US" sz="3900" dirty="0">
                <a:solidFill>
                  <a:srgbClr val="000000"/>
                </a:solidFill>
                <a:latin typeface="Poppins Bold" panose="020B0604020202020204" charset="0"/>
                <a:cs typeface="Poppins Bold" panose="020B0604020202020204" charset="0"/>
              </a:rPr>
              <a:t>Attention Grabbing Header/ Title</a:t>
            </a:r>
          </a:p>
          <a:p>
            <a:pPr algn="ctr">
              <a:lnSpc>
                <a:spcPts val="5460"/>
              </a:lnSpc>
            </a:pPr>
            <a:r>
              <a:rPr lang="en-US" sz="3900" dirty="0">
                <a:solidFill>
                  <a:srgbClr val="000000"/>
                </a:solidFill>
                <a:latin typeface="Poppins Bold" panose="020B0604020202020204" charset="0"/>
                <a:cs typeface="Poppins Bold" panose="020B0604020202020204" charset="0"/>
              </a:rPr>
              <a:t>Call To Action</a:t>
            </a:r>
          </a:p>
          <a:p>
            <a:pPr algn="ctr">
              <a:lnSpc>
                <a:spcPts val="5460"/>
              </a:lnSpc>
            </a:pPr>
            <a:r>
              <a:rPr lang="en-US" sz="3900" dirty="0">
                <a:solidFill>
                  <a:srgbClr val="000000"/>
                </a:solidFill>
                <a:latin typeface="Poppins Bold" panose="020B0604020202020204" charset="0"/>
                <a:cs typeface="Poppins Bold" panose="020B0604020202020204" charset="0"/>
              </a:rPr>
              <a:t>Easy to Read Content/Message</a:t>
            </a:r>
          </a:p>
          <a:p>
            <a:pPr algn="ctr">
              <a:lnSpc>
                <a:spcPts val="5460"/>
              </a:lnSpc>
            </a:pPr>
            <a:r>
              <a:rPr lang="en-US" sz="3900" dirty="0">
                <a:solidFill>
                  <a:srgbClr val="000000"/>
                </a:solidFill>
                <a:latin typeface="Poppins Bold" panose="020B0604020202020204" charset="0"/>
                <a:cs typeface="Poppins Bold" panose="020B0604020202020204" charset="0"/>
              </a:rPr>
              <a:t>Correct Grammar ~ Punctuation or Style</a:t>
            </a:r>
          </a:p>
          <a:p>
            <a:pPr algn="ctr">
              <a:lnSpc>
                <a:spcPts val="5460"/>
              </a:lnSpc>
            </a:pPr>
            <a:r>
              <a:rPr lang="en-US" sz="3900" dirty="0">
                <a:solidFill>
                  <a:srgbClr val="000000"/>
                </a:solidFill>
                <a:latin typeface="Poppins Bold" panose="020B0604020202020204" charset="0"/>
                <a:cs typeface="Poppins Bold" panose="020B0604020202020204" charset="0"/>
              </a:rPr>
              <a:t>Graphics Attached If Possible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524653"/>
            <a:ext cx="18288000" cy="7762347"/>
            <a:chOff x="0" y="0"/>
            <a:chExt cx="6671512" cy="2831725"/>
          </a:xfrm>
        </p:grpSpPr>
        <p:sp>
          <p:nvSpPr>
            <p:cNvPr id="3" name="Freeform 3"/>
            <p:cNvSpPr/>
            <p:nvPr/>
          </p:nvSpPr>
          <p:spPr>
            <a:xfrm>
              <a:off x="0" y="0"/>
              <a:ext cx="6671512" cy="2831725"/>
            </a:xfrm>
            <a:custGeom>
              <a:avLst/>
              <a:gdLst/>
              <a:ahLst/>
              <a:cxnLst/>
              <a:rect l="l" t="t" r="r" b="b"/>
              <a:pathLst>
                <a:path w="6671512" h="2831725">
                  <a:moveTo>
                    <a:pt x="0" y="0"/>
                  </a:moveTo>
                  <a:lnTo>
                    <a:pt x="6671512" y="0"/>
                  </a:lnTo>
                  <a:lnTo>
                    <a:pt x="6671512" y="2831725"/>
                  </a:lnTo>
                  <a:lnTo>
                    <a:pt x="0" y="2831725"/>
                  </a:lnTo>
                  <a:close/>
                </a:path>
              </a:pathLst>
            </a:custGeom>
            <a:solidFill>
              <a:srgbClr val="000000"/>
            </a:solidFill>
          </p:spPr>
        </p:sp>
      </p:grpSp>
      <p:grpSp>
        <p:nvGrpSpPr>
          <p:cNvPr id="4" name="Group 4"/>
          <p:cNvGrpSpPr/>
          <p:nvPr/>
        </p:nvGrpSpPr>
        <p:grpSpPr>
          <a:xfrm>
            <a:off x="0" y="4055969"/>
            <a:ext cx="18288000" cy="764684"/>
            <a:chOff x="0" y="0"/>
            <a:chExt cx="6671512" cy="278959"/>
          </a:xfrm>
        </p:grpSpPr>
        <p:sp>
          <p:nvSpPr>
            <p:cNvPr id="5" name="Freeform 5"/>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sp>
      </p:grpSp>
      <p:grpSp>
        <p:nvGrpSpPr>
          <p:cNvPr id="6" name="Group 6"/>
          <p:cNvGrpSpPr/>
          <p:nvPr/>
        </p:nvGrpSpPr>
        <p:grpSpPr>
          <a:xfrm rot="381190">
            <a:off x="3807504" y="-705158"/>
            <a:ext cx="18288000" cy="1655287"/>
            <a:chOff x="0" y="0"/>
            <a:chExt cx="6671512" cy="603853"/>
          </a:xfrm>
        </p:grpSpPr>
        <p:sp>
          <p:nvSpPr>
            <p:cNvPr id="7" name="Freeform 7"/>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CB2026"/>
            </a:solidFill>
          </p:spPr>
        </p:sp>
      </p:grpSp>
      <p:grpSp>
        <p:nvGrpSpPr>
          <p:cNvPr id="8" name="Group 8"/>
          <p:cNvGrpSpPr/>
          <p:nvPr/>
        </p:nvGrpSpPr>
        <p:grpSpPr>
          <a:xfrm rot="-284447">
            <a:off x="-3805812" y="-636028"/>
            <a:ext cx="18288000" cy="1655287"/>
            <a:chOff x="0" y="0"/>
            <a:chExt cx="6671512" cy="603853"/>
          </a:xfrm>
        </p:grpSpPr>
        <p:sp>
          <p:nvSpPr>
            <p:cNvPr id="9" name="Freeform 9"/>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CB2026"/>
            </a:solidFill>
          </p:spPr>
        </p:sp>
      </p:grpSp>
      <p:grpSp>
        <p:nvGrpSpPr>
          <p:cNvPr id="10" name="Group 10"/>
          <p:cNvGrpSpPr/>
          <p:nvPr/>
        </p:nvGrpSpPr>
        <p:grpSpPr>
          <a:xfrm>
            <a:off x="0" y="8759041"/>
            <a:ext cx="18288000" cy="764684"/>
            <a:chOff x="0" y="0"/>
            <a:chExt cx="6671512" cy="278959"/>
          </a:xfrm>
        </p:grpSpPr>
        <p:sp>
          <p:nvSpPr>
            <p:cNvPr id="11" name="Freeform 11"/>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sp>
      </p:grpSp>
      <p:sp>
        <p:nvSpPr>
          <p:cNvPr id="12" name="TextBox 12"/>
          <p:cNvSpPr txBox="1"/>
          <p:nvPr/>
        </p:nvSpPr>
        <p:spPr>
          <a:xfrm>
            <a:off x="1480498" y="1334028"/>
            <a:ext cx="15327005" cy="1095172"/>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TOOLS</a:t>
            </a:r>
          </a:p>
        </p:txBody>
      </p:sp>
      <p:sp>
        <p:nvSpPr>
          <p:cNvPr id="13" name="TextBox 13"/>
          <p:cNvSpPr txBox="1"/>
          <p:nvPr/>
        </p:nvSpPr>
        <p:spPr>
          <a:xfrm>
            <a:off x="230292" y="5181392"/>
            <a:ext cx="5885548" cy="3197860"/>
          </a:xfrm>
          <a:prstGeom prst="rect">
            <a:avLst/>
          </a:prstGeom>
        </p:spPr>
        <p:txBody>
          <a:bodyPr lIns="0" tIns="0" rIns="0" bIns="0" rtlCol="0" anchor="t">
            <a:spAutoFit/>
          </a:bodyPr>
          <a:lstStyle/>
          <a:p>
            <a:pPr algn="ctr">
              <a:lnSpc>
                <a:spcPts val="4250"/>
              </a:lnSpc>
            </a:pPr>
            <a:r>
              <a:rPr lang="en-US" sz="3400" spc="340" dirty="0">
                <a:solidFill>
                  <a:srgbClr val="FFFFFF"/>
                </a:solidFill>
                <a:latin typeface="Lato Italics"/>
              </a:rPr>
              <a:t>Constant Contact</a:t>
            </a:r>
          </a:p>
          <a:p>
            <a:pPr algn="ctr">
              <a:lnSpc>
                <a:spcPts val="4250"/>
              </a:lnSpc>
            </a:pPr>
            <a:r>
              <a:rPr lang="en-US" sz="3400" spc="340" dirty="0">
                <a:solidFill>
                  <a:srgbClr val="FFFFFF"/>
                </a:solidFill>
                <a:latin typeface="Lato Italics"/>
              </a:rPr>
              <a:t>Mail Meteor</a:t>
            </a:r>
          </a:p>
          <a:p>
            <a:pPr algn="ctr">
              <a:lnSpc>
                <a:spcPts val="4250"/>
              </a:lnSpc>
            </a:pPr>
            <a:r>
              <a:rPr lang="en-US" sz="3400" spc="340" dirty="0">
                <a:solidFill>
                  <a:srgbClr val="FFFFFF"/>
                </a:solidFill>
                <a:latin typeface="Lato Italics"/>
              </a:rPr>
              <a:t>GMASS</a:t>
            </a:r>
          </a:p>
          <a:p>
            <a:pPr algn="ctr">
              <a:lnSpc>
                <a:spcPts val="4250"/>
              </a:lnSpc>
            </a:pPr>
            <a:r>
              <a:rPr lang="en-US" sz="3400" spc="340" dirty="0" err="1">
                <a:solidFill>
                  <a:srgbClr val="FFFFFF"/>
                </a:solidFill>
                <a:latin typeface="Lato"/>
              </a:rPr>
              <a:t>Mailchimp</a:t>
            </a:r>
            <a:endParaRPr lang="en-US" sz="3400" spc="340" dirty="0">
              <a:solidFill>
                <a:srgbClr val="FFFFFF"/>
              </a:solidFill>
              <a:latin typeface="Lato"/>
            </a:endParaRPr>
          </a:p>
          <a:p>
            <a:pPr algn="ctr">
              <a:lnSpc>
                <a:spcPts val="4250"/>
              </a:lnSpc>
            </a:pPr>
            <a:r>
              <a:rPr lang="en-US" sz="3400" spc="340" dirty="0" err="1">
                <a:solidFill>
                  <a:srgbClr val="FFFFFF"/>
                </a:solidFill>
                <a:latin typeface="Lato"/>
              </a:rPr>
              <a:t>SendInBlue</a:t>
            </a:r>
            <a:endParaRPr lang="en-US" sz="3400" spc="340" dirty="0">
              <a:solidFill>
                <a:srgbClr val="FFFFFF"/>
              </a:solidFill>
              <a:latin typeface="Lato"/>
            </a:endParaRPr>
          </a:p>
          <a:p>
            <a:pPr algn="ctr">
              <a:lnSpc>
                <a:spcPts val="4250"/>
              </a:lnSpc>
            </a:pPr>
            <a:r>
              <a:rPr lang="en-US" sz="3400" spc="340" dirty="0" err="1">
                <a:solidFill>
                  <a:srgbClr val="FFFFFF"/>
                </a:solidFill>
                <a:latin typeface="Lato"/>
              </a:rPr>
              <a:t>MailJet</a:t>
            </a:r>
            <a:endParaRPr lang="en-US" sz="3400" spc="340" dirty="0">
              <a:solidFill>
                <a:srgbClr val="FFFFFF"/>
              </a:solidFill>
              <a:latin typeface="Lato"/>
            </a:endParaRPr>
          </a:p>
        </p:txBody>
      </p:sp>
      <p:sp>
        <p:nvSpPr>
          <p:cNvPr id="14" name="TextBox 14"/>
          <p:cNvSpPr txBox="1"/>
          <p:nvPr/>
        </p:nvSpPr>
        <p:spPr>
          <a:xfrm>
            <a:off x="0" y="2724274"/>
            <a:ext cx="5885548" cy="1144905"/>
          </a:xfrm>
          <a:prstGeom prst="rect">
            <a:avLst/>
          </a:prstGeom>
        </p:spPr>
        <p:txBody>
          <a:bodyPr lIns="0" tIns="0" rIns="0" bIns="0" rtlCol="0" anchor="t">
            <a:spAutoFit/>
          </a:bodyPr>
          <a:lstStyle/>
          <a:p>
            <a:pPr algn="ctr">
              <a:lnSpc>
                <a:spcPts val="4620"/>
              </a:lnSpc>
            </a:pPr>
            <a:r>
              <a:rPr lang="en-US" sz="3300" spc="330" dirty="0">
                <a:solidFill>
                  <a:srgbClr val="FFFFFF"/>
                </a:solidFill>
                <a:latin typeface="Lato Bold"/>
              </a:rPr>
              <a:t>MASS EMAILS/</a:t>
            </a:r>
          </a:p>
          <a:p>
            <a:pPr algn="ctr">
              <a:lnSpc>
                <a:spcPts val="4620"/>
              </a:lnSpc>
            </a:pPr>
            <a:r>
              <a:rPr lang="en-US" sz="3300" spc="330" dirty="0">
                <a:solidFill>
                  <a:srgbClr val="FFFFFF"/>
                </a:solidFill>
                <a:latin typeface="Lato Bold"/>
              </a:rPr>
              <a:t>MAIL MERGE</a:t>
            </a:r>
          </a:p>
        </p:txBody>
      </p:sp>
      <p:sp>
        <p:nvSpPr>
          <p:cNvPr id="15" name="TextBox 15"/>
          <p:cNvSpPr txBox="1"/>
          <p:nvPr/>
        </p:nvSpPr>
        <p:spPr>
          <a:xfrm>
            <a:off x="436033" y="8846158"/>
            <a:ext cx="5885548" cy="523875"/>
          </a:xfrm>
          <a:prstGeom prst="rect">
            <a:avLst/>
          </a:prstGeom>
        </p:spPr>
        <p:txBody>
          <a:bodyPr lIns="0" tIns="0" rIns="0" bIns="0" rtlCol="0" anchor="t">
            <a:spAutoFit/>
          </a:bodyPr>
          <a:lstStyle/>
          <a:p>
            <a:pPr algn="ctr">
              <a:lnSpc>
                <a:spcPts val="4200"/>
              </a:lnSpc>
            </a:pPr>
            <a:r>
              <a:rPr lang="en-US" sz="3000" spc="300" dirty="0">
                <a:solidFill>
                  <a:srgbClr val="000000"/>
                </a:solidFill>
                <a:latin typeface="Lato Bold"/>
              </a:rPr>
              <a:t>FREE / LOW COST</a:t>
            </a:r>
          </a:p>
        </p:txBody>
      </p:sp>
      <p:sp>
        <p:nvSpPr>
          <p:cNvPr id="16" name="TextBox 16"/>
          <p:cNvSpPr txBox="1"/>
          <p:nvPr/>
        </p:nvSpPr>
        <p:spPr>
          <a:xfrm>
            <a:off x="6599739" y="5237272"/>
            <a:ext cx="4742189" cy="3141980"/>
          </a:xfrm>
          <a:prstGeom prst="rect">
            <a:avLst/>
          </a:prstGeom>
        </p:spPr>
        <p:txBody>
          <a:bodyPr lIns="0" tIns="0" rIns="0" bIns="0" rtlCol="0" anchor="t">
            <a:spAutoFit/>
          </a:bodyPr>
          <a:lstStyle/>
          <a:p>
            <a:pPr algn="ctr">
              <a:lnSpc>
                <a:spcPts val="4250"/>
              </a:lnSpc>
            </a:pPr>
            <a:r>
              <a:rPr lang="en-US" sz="3400" spc="340">
                <a:solidFill>
                  <a:srgbClr val="FFFFFF"/>
                </a:solidFill>
                <a:latin typeface="Lato Italics"/>
              </a:rPr>
              <a:t>Canva - Free </a:t>
            </a:r>
          </a:p>
          <a:p>
            <a:pPr algn="ctr">
              <a:lnSpc>
                <a:spcPts val="4250"/>
              </a:lnSpc>
            </a:pPr>
            <a:r>
              <a:rPr lang="en-US" sz="3400" spc="340">
                <a:solidFill>
                  <a:srgbClr val="FFFFFF"/>
                </a:solidFill>
                <a:latin typeface="Lato Italics"/>
              </a:rPr>
              <a:t>Adobe InDesign</a:t>
            </a:r>
          </a:p>
          <a:p>
            <a:pPr algn="ctr">
              <a:lnSpc>
                <a:spcPts val="4250"/>
              </a:lnSpc>
            </a:pPr>
            <a:r>
              <a:rPr lang="en-US" sz="3400" spc="340">
                <a:solidFill>
                  <a:srgbClr val="FFFFFF"/>
                </a:solidFill>
                <a:latin typeface="Lato Italics"/>
              </a:rPr>
              <a:t>Adobe PhotoShop</a:t>
            </a:r>
          </a:p>
          <a:p>
            <a:pPr algn="ctr">
              <a:lnSpc>
                <a:spcPts val="4250"/>
              </a:lnSpc>
            </a:pPr>
            <a:r>
              <a:rPr lang="en-US" sz="3400" spc="340">
                <a:solidFill>
                  <a:srgbClr val="FFFFFF"/>
                </a:solidFill>
                <a:latin typeface="Lato Italics"/>
              </a:rPr>
              <a:t>Adobe Express - Free</a:t>
            </a:r>
          </a:p>
          <a:p>
            <a:pPr algn="ctr">
              <a:lnSpc>
                <a:spcPts val="4250"/>
              </a:lnSpc>
            </a:pPr>
            <a:r>
              <a:rPr lang="en-US" sz="3400" spc="340">
                <a:solidFill>
                  <a:srgbClr val="FFFFFF"/>
                </a:solidFill>
                <a:latin typeface="Lato Italics"/>
              </a:rPr>
              <a:t>Vista Create - Free</a:t>
            </a:r>
          </a:p>
          <a:p>
            <a:pPr algn="ctr">
              <a:lnSpc>
                <a:spcPts val="3750"/>
              </a:lnSpc>
            </a:pPr>
            <a:endParaRPr lang="en-US" sz="3400" spc="340">
              <a:solidFill>
                <a:srgbClr val="FFFFFF"/>
              </a:solidFill>
              <a:latin typeface="Lato Italics"/>
            </a:endParaRPr>
          </a:p>
        </p:txBody>
      </p:sp>
      <p:sp>
        <p:nvSpPr>
          <p:cNvPr id="17" name="TextBox 17"/>
          <p:cNvSpPr txBox="1"/>
          <p:nvPr/>
        </p:nvSpPr>
        <p:spPr>
          <a:xfrm>
            <a:off x="5585455" y="2724274"/>
            <a:ext cx="6359273" cy="1144905"/>
          </a:xfrm>
          <a:prstGeom prst="rect">
            <a:avLst/>
          </a:prstGeom>
        </p:spPr>
        <p:txBody>
          <a:bodyPr lIns="0" tIns="0" rIns="0" bIns="0" rtlCol="0" anchor="t">
            <a:spAutoFit/>
          </a:bodyPr>
          <a:lstStyle/>
          <a:p>
            <a:pPr algn="ctr">
              <a:lnSpc>
                <a:spcPts val="4620"/>
              </a:lnSpc>
            </a:pPr>
            <a:r>
              <a:rPr lang="en-US" sz="3300" spc="330" dirty="0">
                <a:solidFill>
                  <a:srgbClr val="FFFFFF"/>
                </a:solidFill>
                <a:latin typeface="Lato Bold"/>
              </a:rPr>
              <a:t>GRAPHIC CREATOR/DESIGN</a:t>
            </a:r>
          </a:p>
        </p:txBody>
      </p:sp>
      <p:sp>
        <p:nvSpPr>
          <p:cNvPr id="18" name="TextBox 18"/>
          <p:cNvSpPr txBox="1"/>
          <p:nvPr/>
        </p:nvSpPr>
        <p:spPr>
          <a:xfrm>
            <a:off x="7065432" y="8846158"/>
            <a:ext cx="4183748" cy="523875"/>
          </a:xfrm>
          <a:prstGeom prst="rect">
            <a:avLst/>
          </a:prstGeom>
        </p:spPr>
        <p:txBody>
          <a:bodyPr lIns="0" tIns="0" rIns="0" bIns="0" rtlCol="0" anchor="t">
            <a:spAutoFit/>
          </a:bodyPr>
          <a:lstStyle/>
          <a:p>
            <a:pPr algn="ctr">
              <a:lnSpc>
                <a:spcPts val="4200"/>
              </a:lnSpc>
            </a:pPr>
            <a:r>
              <a:rPr lang="en-US" sz="3000" spc="300">
                <a:solidFill>
                  <a:srgbClr val="000000"/>
                </a:solidFill>
                <a:latin typeface="Lato Bold"/>
              </a:rPr>
              <a:t>FREE / LOW COST</a:t>
            </a:r>
          </a:p>
        </p:txBody>
      </p:sp>
      <p:sp>
        <p:nvSpPr>
          <p:cNvPr id="19" name="TextBox 19"/>
          <p:cNvSpPr txBox="1"/>
          <p:nvPr/>
        </p:nvSpPr>
        <p:spPr>
          <a:xfrm>
            <a:off x="12459081" y="5237272"/>
            <a:ext cx="5047348" cy="2617470"/>
          </a:xfrm>
          <a:prstGeom prst="rect">
            <a:avLst/>
          </a:prstGeom>
        </p:spPr>
        <p:txBody>
          <a:bodyPr lIns="0" tIns="0" rIns="0" bIns="0" rtlCol="0" anchor="t">
            <a:spAutoFit/>
          </a:bodyPr>
          <a:lstStyle/>
          <a:p>
            <a:pPr algn="ctr">
              <a:lnSpc>
                <a:spcPts val="4125"/>
              </a:lnSpc>
            </a:pPr>
            <a:r>
              <a:rPr lang="en-US" sz="3300" spc="330">
                <a:solidFill>
                  <a:srgbClr val="FFFFFF"/>
                </a:solidFill>
                <a:latin typeface="Lato Italics"/>
              </a:rPr>
              <a:t>Later</a:t>
            </a:r>
          </a:p>
          <a:p>
            <a:pPr algn="ctr">
              <a:lnSpc>
                <a:spcPts val="4125"/>
              </a:lnSpc>
            </a:pPr>
            <a:r>
              <a:rPr lang="en-US" sz="3300" spc="330">
                <a:solidFill>
                  <a:srgbClr val="FFFFFF"/>
                </a:solidFill>
                <a:latin typeface="Lato Italics"/>
              </a:rPr>
              <a:t>Social Pilot</a:t>
            </a:r>
          </a:p>
          <a:p>
            <a:pPr algn="ctr">
              <a:lnSpc>
                <a:spcPts val="4125"/>
              </a:lnSpc>
            </a:pPr>
            <a:r>
              <a:rPr lang="en-US" sz="3300" spc="330">
                <a:solidFill>
                  <a:srgbClr val="FFFFFF"/>
                </a:solidFill>
                <a:latin typeface="Lato Italics"/>
              </a:rPr>
              <a:t>HooteSuite</a:t>
            </a:r>
          </a:p>
          <a:p>
            <a:pPr algn="ctr">
              <a:lnSpc>
                <a:spcPts val="4125"/>
              </a:lnSpc>
            </a:pPr>
            <a:r>
              <a:rPr lang="en-US" sz="3300" spc="330">
                <a:solidFill>
                  <a:srgbClr val="FFFFFF"/>
                </a:solidFill>
                <a:latin typeface="Lato Italics"/>
              </a:rPr>
              <a:t>SocialBee</a:t>
            </a:r>
          </a:p>
          <a:p>
            <a:pPr algn="ctr">
              <a:lnSpc>
                <a:spcPts val="4125"/>
              </a:lnSpc>
            </a:pPr>
            <a:r>
              <a:rPr lang="en-US" sz="3300" spc="330">
                <a:solidFill>
                  <a:srgbClr val="FFFFFF"/>
                </a:solidFill>
                <a:latin typeface="Lato Italics"/>
              </a:rPr>
              <a:t>Sprout Social</a:t>
            </a:r>
          </a:p>
        </p:txBody>
      </p:sp>
      <p:sp>
        <p:nvSpPr>
          <p:cNvPr id="20" name="TextBox 20"/>
          <p:cNvSpPr txBox="1"/>
          <p:nvPr/>
        </p:nvSpPr>
        <p:spPr>
          <a:xfrm>
            <a:off x="11944728" y="2724274"/>
            <a:ext cx="6076054" cy="1144905"/>
          </a:xfrm>
          <a:prstGeom prst="rect">
            <a:avLst/>
          </a:prstGeom>
        </p:spPr>
        <p:txBody>
          <a:bodyPr lIns="0" tIns="0" rIns="0" bIns="0" rtlCol="0" anchor="t">
            <a:spAutoFit/>
          </a:bodyPr>
          <a:lstStyle/>
          <a:p>
            <a:pPr algn="ctr">
              <a:lnSpc>
                <a:spcPts val="4620"/>
              </a:lnSpc>
            </a:pPr>
            <a:r>
              <a:rPr lang="en-US" sz="3300" spc="330">
                <a:solidFill>
                  <a:srgbClr val="FFFFFF"/>
                </a:solidFill>
                <a:latin typeface="Lato Bold"/>
              </a:rPr>
              <a:t>SOCIAL MEDIA SCHEDULER</a:t>
            </a:r>
          </a:p>
        </p:txBody>
      </p:sp>
      <p:sp>
        <p:nvSpPr>
          <p:cNvPr id="21" name="TextBox 21"/>
          <p:cNvSpPr txBox="1"/>
          <p:nvPr/>
        </p:nvSpPr>
        <p:spPr>
          <a:xfrm>
            <a:off x="12412132" y="8846158"/>
            <a:ext cx="5047348" cy="523875"/>
          </a:xfrm>
          <a:prstGeom prst="rect">
            <a:avLst/>
          </a:prstGeom>
        </p:spPr>
        <p:txBody>
          <a:bodyPr lIns="0" tIns="0" rIns="0" bIns="0" rtlCol="0" anchor="t">
            <a:spAutoFit/>
          </a:bodyPr>
          <a:lstStyle/>
          <a:p>
            <a:pPr algn="ctr">
              <a:lnSpc>
                <a:spcPts val="4200"/>
              </a:lnSpc>
            </a:pPr>
            <a:r>
              <a:rPr lang="en-US" sz="3000" spc="300">
                <a:solidFill>
                  <a:srgbClr val="000000"/>
                </a:solidFill>
                <a:latin typeface="Lato Bold"/>
              </a:rPr>
              <a:t>COST VARIES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834" y="1705718"/>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CB2026"/>
            </a:solidFill>
          </p:spPr>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sp>
        <p:nvSpPr>
          <p:cNvPr id="16" name="TextBox 16"/>
          <p:cNvSpPr txBox="1"/>
          <p:nvPr/>
        </p:nvSpPr>
        <p:spPr>
          <a:xfrm>
            <a:off x="1028700" y="3150346"/>
            <a:ext cx="9233976" cy="1190625"/>
          </a:xfrm>
          <a:prstGeom prst="rect">
            <a:avLst/>
          </a:prstGeom>
        </p:spPr>
        <p:txBody>
          <a:bodyPr lIns="0" tIns="0" rIns="0" bIns="0" rtlCol="0" anchor="t">
            <a:spAutoFit/>
          </a:bodyPr>
          <a:lstStyle/>
          <a:p>
            <a:pPr algn="ctr">
              <a:lnSpc>
                <a:spcPts val="8400"/>
              </a:lnSpc>
            </a:pPr>
            <a:r>
              <a:rPr lang="en-US" sz="8000" spc="400" dirty="0">
                <a:solidFill>
                  <a:srgbClr val="CB2026"/>
                </a:solidFill>
                <a:latin typeface="Poppins ExtraBold"/>
              </a:rPr>
              <a:t>OF MARKETER</a:t>
            </a:r>
          </a:p>
        </p:txBody>
      </p:sp>
      <p:grpSp>
        <p:nvGrpSpPr>
          <p:cNvPr id="17" name="Group 17"/>
          <p:cNvGrpSpPr/>
          <p:nvPr/>
        </p:nvGrpSpPr>
        <p:grpSpPr>
          <a:xfrm>
            <a:off x="10129326" y="0"/>
            <a:ext cx="8158674" cy="10287000"/>
            <a:chOff x="0" y="0"/>
            <a:chExt cx="2976306" cy="3752725"/>
          </a:xfrm>
        </p:grpSpPr>
        <p:sp>
          <p:nvSpPr>
            <p:cNvPr id="18" name="Freeform 18"/>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000000"/>
            </a:solidFill>
          </p:spPr>
        </p:sp>
      </p:grpSp>
      <p:pic>
        <p:nvPicPr>
          <p:cNvPr id="19" name="Picture 19"/>
          <p:cNvPicPr>
            <a:picLocks noChangeAspect="1"/>
          </p:cNvPicPr>
          <p:nvPr/>
        </p:nvPicPr>
        <p:blipFill>
          <a:blip r:embed="rId3"/>
          <a:srcRect/>
          <a:stretch>
            <a:fillRect/>
          </a:stretch>
        </p:blipFill>
        <p:spPr>
          <a:xfrm>
            <a:off x="10577053" y="2241399"/>
            <a:ext cx="7263221" cy="5447415"/>
          </a:xfrm>
          <a:prstGeom prst="rect">
            <a:avLst/>
          </a:prstGeom>
        </p:spPr>
      </p:pic>
      <p:sp>
        <p:nvSpPr>
          <p:cNvPr id="20" name="TextBox 20"/>
          <p:cNvSpPr txBox="1"/>
          <p:nvPr/>
        </p:nvSpPr>
        <p:spPr>
          <a:xfrm>
            <a:off x="2609547" y="4414841"/>
            <a:ext cx="6937438" cy="5126375"/>
          </a:xfrm>
          <a:prstGeom prst="rect">
            <a:avLst/>
          </a:prstGeom>
        </p:spPr>
        <p:txBody>
          <a:bodyPr lIns="0" tIns="0" rIns="0" bIns="0" rtlCol="0" anchor="t">
            <a:spAutoFit/>
          </a:bodyPr>
          <a:lstStyle/>
          <a:p>
            <a:pPr algn="ctr">
              <a:lnSpc>
                <a:spcPts val="4093"/>
              </a:lnSpc>
            </a:pPr>
            <a:r>
              <a:rPr lang="en-US" sz="2924" spc="292" dirty="0">
                <a:solidFill>
                  <a:srgbClr val="000000"/>
                </a:solidFill>
                <a:latin typeface="Lato Bold Italics"/>
              </a:rPr>
              <a:t> THE ROLE OF A MARKETER IS TO INCREASE BRAND </a:t>
            </a:r>
          </a:p>
          <a:p>
            <a:pPr algn="ctr">
              <a:lnSpc>
                <a:spcPts val="4093"/>
              </a:lnSpc>
            </a:pPr>
            <a:r>
              <a:rPr lang="en-US" sz="2924" spc="292" dirty="0">
                <a:solidFill>
                  <a:srgbClr val="000000"/>
                </a:solidFill>
                <a:latin typeface="Lato Bold Italics"/>
              </a:rPr>
              <a:t>AWARENESS AND LOYALTY. </a:t>
            </a:r>
          </a:p>
          <a:p>
            <a:pPr algn="ctr">
              <a:lnSpc>
                <a:spcPts val="4093"/>
              </a:lnSpc>
            </a:pPr>
            <a:endParaRPr lang="en-US" sz="2924" spc="292" dirty="0">
              <a:solidFill>
                <a:srgbClr val="000000"/>
              </a:solidFill>
              <a:latin typeface="Lato Bold Italics"/>
            </a:endParaRPr>
          </a:p>
          <a:p>
            <a:pPr algn="ctr">
              <a:lnSpc>
                <a:spcPts val="4093"/>
              </a:lnSpc>
            </a:pPr>
            <a:r>
              <a:rPr lang="en-US" sz="2924" spc="292" dirty="0">
                <a:solidFill>
                  <a:srgbClr val="000000"/>
                </a:solidFill>
                <a:latin typeface="Lato Bold Italics"/>
              </a:rPr>
              <a:t>TO ATTRACT NEW CUSTOMERS AND RETAIN EXISTING ONES. </a:t>
            </a:r>
          </a:p>
          <a:p>
            <a:pPr algn="ctr">
              <a:lnSpc>
                <a:spcPts val="4093"/>
              </a:lnSpc>
            </a:pPr>
            <a:endParaRPr lang="en-US" sz="2924" spc="292" dirty="0">
              <a:solidFill>
                <a:srgbClr val="000000"/>
              </a:solidFill>
              <a:latin typeface="Lato Bold Italics"/>
            </a:endParaRPr>
          </a:p>
          <a:p>
            <a:pPr algn="ctr">
              <a:lnSpc>
                <a:spcPts val="4093"/>
              </a:lnSpc>
            </a:pPr>
            <a:r>
              <a:rPr lang="en-US" sz="2924" spc="292" dirty="0">
                <a:solidFill>
                  <a:srgbClr val="000000"/>
                </a:solidFill>
                <a:latin typeface="Lato Bold Italics"/>
              </a:rPr>
              <a:t>ULTIMATELY CREATING MORE SALES REVENUE FOR THEIR COMPANY. </a:t>
            </a:r>
          </a:p>
        </p:txBody>
      </p:sp>
      <p:sp>
        <p:nvSpPr>
          <p:cNvPr id="21" name="TextBox 21"/>
          <p:cNvSpPr txBox="1"/>
          <p:nvPr/>
        </p:nvSpPr>
        <p:spPr>
          <a:xfrm>
            <a:off x="3012532" y="1775014"/>
            <a:ext cx="6131468" cy="1190625"/>
          </a:xfrm>
          <a:prstGeom prst="rect">
            <a:avLst/>
          </a:prstGeom>
        </p:spPr>
        <p:txBody>
          <a:bodyPr lIns="0" tIns="0" rIns="0" bIns="0" rtlCol="0" anchor="t">
            <a:spAutoFit/>
          </a:bodyPr>
          <a:lstStyle/>
          <a:p>
            <a:pPr algn="ctr">
              <a:lnSpc>
                <a:spcPts val="8400"/>
              </a:lnSpc>
            </a:pPr>
            <a:r>
              <a:rPr lang="en-US" sz="8000" spc="400" dirty="0">
                <a:solidFill>
                  <a:srgbClr val="FFFFFF"/>
                </a:solidFill>
                <a:latin typeface="Poppins ExtraBold Bold"/>
              </a:rPr>
              <a:t>ROLE OF 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54223" y="0"/>
            <a:ext cx="6933777" cy="10287000"/>
            <a:chOff x="0" y="0"/>
            <a:chExt cx="9245036" cy="13716000"/>
          </a:xfrm>
        </p:grpSpPr>
        <p:grpSp>
          <p:nvGrpSpPr>
            <p:cNvPr id="3" name="Group 3"/>
            <p:cNvGrpSpPr/>
            <p:nvPr/>
          </p:nvGrpSpPr>
          <p:grpSpPr>
            <a:xfrm>
              <a:off x="0" y="9525720"/>
              <a:ext cx="9245036" cy="4190280"/>
              <a:chOff x="0" y="0"/>
              <a:chExt cx="2529461" cy="1146469"/>
            </a:xfrm>
          </p:grpSpPr>
          <p:sp>
            <p:nvSpPr>
              <p:cNvPr id="4" name="Freeform 4"/>
              <p:cNvSpPr/>
              <p:nvPr/>
            </p:nvSpPr>
            <p:spPr>
              <a:xfrm>
                <a:off x="0" y="0"/>
                <a:ext cx="2529461" cy="1146469"/>
              </a:xfrm>
              <a:custGeom>
                <a:avLst/>
                <a:gdLst/>
                <a:ahLst/>
                <a:cxnLst/>
                <a:rect l="l" t="t" r="r" b="b"/>
                <a:pathLst>
                  <a:path w="2529461" h="1146469">
                    <a:moveTo>
                      <a:pt x="0" y="0"/>
                    </a:moveTo>
                    <a:lnTo>
                      <a:pt x="2529461" y="0"/>
                    </a:lnTo>
                    <a:lnTo>
                      <a:pt x="2529461" y="1146469"/>
                    </a:lnTo>
                    <a:lnTo>
                      <a:pt x="0" y="1146469"/>
                    </a:lnTo>
                    <a:close/>
                  </a:path>
                </a:pathLst>
              </a:custGeom>
              <a:solidFill>
                <a:srgbClr val="000000"/>
              </a:solidFill>
            </p:spPr>
          </p:sp>
        </p:grpSp>
        <p:grpSp>
          <p:nvGrpSpPr>
            <p:cNvPr id="5" name="Group 5"/>
            <p:cNvGrpSpPr/>
            <p:nvPr/>
          </p:nvGrpSpPr>
          <p:grpSpPr>
            <a:xfrm>
              <a:off x="0" y="0"/>
              <a:ext cx="9245036" cy="9778280"/>
              <a:chOff x="0" y="0"/>
              <a:chExt cx="2529461" cy="2675357"/>
            </a:xfrm>
          </p:grpSpPr>
          <p:sp>
            <p:nvSpPr>
              <p:cNvPr id="6" name="Freeform 6"/>
              <p:cNvSpPr/>
              <p:nvPr/>
            </p:nvSpPr>
            <p:spPr>
              <a:xfrm>
                <a:off x="0" y="0"/>
                <a:ext cx="2529461" cy="2675357"/>
              </a:xfrm>
              <a:custGeom>
                <a:avLst/>
                <a:gdLst/>
                <a:ahLst/>
                <a:cxnLst/>
                <a:rect l="l" t="t" r="r" b="b"/>
                <a:pathLst>
                  <a:path w="2529461" h="2675357">
                    <a:moveTo>
                      <a:pt x="0" y="0"/>
                    </a:moveTo>
                    <a:lnTo>
                      <a:pt x="2529461" y="0"/>
                    </a:lnTo>
                    <a:lnTo>
                      <a:pt x="2529461" y="2675357"/>
                    </a:lnTo>
                    <a:lnTo>
                      <a:pt x="0" y="2675357"/>
                    </a:lnTo>
                    <a:close/>
                  </a:path>
                </a:pathLst>
              </a:custGeom>
              <a:solidFill>
                <a:srgbClr val="000000"/>
              </a:solidFill>
            </p:spPr>
          </p:sp>
        </p:grpSp>
      </p:grpSp>
      <p:sp>
        <p:nvSpPr>
          <p:cNvPr id="7" name="TextBox 7"/>
          <p:cNvSpPr txBox="1"/>
          <p:nvPr/>
        </p:nvSpPr>
        <p:spPr>
          <a:xfrm>
            <a:off x="906865" y="2017994"/>
            <a:ext cx="9873313" cy="1225550"/>
          </a:xfrm>
          <a:prstGeom prst="rect">
            <a:avLst/>
          </a:prstGeom>
        </p:spPr>
        <p:txBody>
          <a:bodyPr lIns="0" tIns="0" rIns="0" bIns="0" rtlCol="0" anchor="t">
            <a:spAutoFit/>
          </a:bodyPr>
          <a:lstStyle/>
          <a:p>
            <a:pPr algn="ctr">
              <a:lnSpc>
                <a:spcPts val="4900"/>
              </a:lnSpc>
            </a:pPr>
            <a:r>
              <a:rPr lang="en-US" sz="3500" spc="350" dirty="0">
                <a:solidFill>
                  <a:srgbClr val="CB2026"/>
                </a:solidFill>
                <a:latin typeface="Lato Bold"/>
              </a:rPr>
              <a:t>IT CAN LEAD TO NEW BUSINESS &amp; REFERRALS</a:t>
            </a:r>
          </a:p>
        </p:txBody>
      </p:sp>
      <p:grpSp>
        <p:nvGrpSpPr>
          <p:cNvPr id="8" name="Group 8"/>
          <p:cNvGrpSpPr/>
          <p:nvPr/>
        </p:nvGrpSpPr>
        <p:grpSpPr>
          <a:xfrm>
            <a:off x="11839786" y="438150"/>
            <a:ext cx="5962650" cy="9410700"/>
            <a:chOff x="0" y="0"/>
            <a:chExt cx="7950200" cy="12547600"/>
          </a:xfrm>
        </p:grpSpPr>
        <p:pic>
          <p:nvPicPr>
            <p:cNvPr id="9" name="Picture 9"/>
            <p:cNvPicPr>
              <a:picLocks noChangeAspect="1"/>
            </p:cNvPicPr>
            <p:nvPr/>
          </p:nvPicPr>
          <p:blipFill>
            <a:blip r:embed="rId2"/>
            <a:srcRect l="5647" r="5647"/>
            <a:stretch>
              <a:fillRect/>
            </a:stretch>
          </p:blipFill>
          <p:spPr>
            <a:xfrm>
              <a:off x="0" y="0"/>
              <a:ext cx="7950200" cy="12547600"/>
            </a:xfrm>
            <a:prstGeom prst="rect">
              <a:avLst/>
            </a:prstGeom>
          </p:spPr>
        </p:pic>
      </p:grpSp>
      <p:grpSp>
        <p:nvGrpSpPr>
          <p:cNvPr id="10" name="Group 10"/>
          <p:cNvGrpSpPr/>
          <p:nvPr/>
        </p:nvGrpSpPr>
        <p:grpSpPr>
          <a:xfrm rot="2700000">
            <a:off x="-2257005" y="-5254901"/>
            <a:ext cx="6164339" cy="6164339"/>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12" name="Group 12"/>
          <p:cNvGrpSpPr/>
          <p:nvPr/>
        </p:nvGrpSpPr>
        <p:grpSpPr>
          <a:xfrm rot="2700000">
            <a:off x="-2257005" y="9937404"/>
            <a:ext cx="6164339" cy="6164339"/>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14" name="TextBox 14"/>
          <p:cNvSpPr txBox="1"/>
          <p:nvPr/>
        </p:nvSpPr>
        <p:spPr>
          <a:xfrm>
            <a:off x="1342168" y="4443539"/>
            <a:ext cx="487056" cy="523775"/>
          </a:xfrm>
          <a:prstGeom prst="rect">
            <a:avLst/>
          </a:prstGeom>
        </p:spPr>
        <p:txBody>
          <a:bodyPr lIns="0" tIns="0" rIns="0" bIns="0" rtlCol="0" anchor="t">
            <a:spAutoFit/>
          </a:bodyPr>
          <a:lstStyle/>
          <a:p>
            <a:pPr algn="ctr">
              <a:lnSpc>
                <a:spcPts val="4200"/>
              </a:lnSpc>
            </a:pPr>
            <a:r>
              <a:rPr lang="en-US" sz="3000" spc="300">
                <a:solidFill>
                  <a:srgbClr val="FFFFFF"/>
                </a:solidFill>
                <a:latin typeface="Lato Bold"/>
              </a:rPr>
              <a:t>2</a:t>
            </a:r>
          </a:p>
        </p:txBody>
      </p:sp>
      <p:sp>
        <p:nvSpPr>
          <p:cNvPr id="15" name="TextBox 15"/>
          <p:cNvSpPr txBox="1"/>
          <p:nvPr/>
        </p:nvSpPr>
        <p:spPr>
          <a:xfrm>
            <a:off x="825165" y="5110683"/>
            <a:ext cx="10029507" cy="1225550"/>
          </a:xfrm>
          <a:prstGeom prst="rect">
            <a:avLst/>
          </a:prstGeom>
        </p:spPr>
        <p:txBody>
          <a:bodyPr lIns="0" tIns="0" rIns="0" bIns="0" rtlCol="0" anchor="t">
            <a:spAutoFit/>
          </a:bodyPr>
          <a:lstStyle/>
          <a:p>
            <a:pPr algn="ctr">
              <a:lnSpc>
                <a:spcPts val="4900"/>
              </a:lnSpc>
            </a:pPr>
            <a:r>
              <a:rPr lang="en-US" sz="3500" spc="350">
                <a:solidFill>
                  <a:srgbClr val="CB2026"/>
                </a:solidFill>
                <a:latin typeface="Lato Bold"/>
              </a:rPr>
              <a:t>IT CAN LEAD TO NEW IDEAS &amp; PERSPECTIVES</a:t>
            </a:r>
          </a:p>
        </p:txBody>
      </p:sp>
      <p:sp>
        <p:nvSpPr>
          <p:cNvPr id="16" name="TextBox 16"/>
          <p:cNvSpPr txBox="1"/>
          <p:nvPr/>
        </p:nvSpPr>
        <p:spPr>
          <a:xfrm>
            <a:off x="1342168" y="6816053"/>
            <a:ext cx="487056" cy="523775"/>
          </a:xfrm>
          <a:prstGeom prst="rect">
            <a:avLst/>
          </a:prstGeom>
        </p:spPr>
        <p:txBody>
          <a:bodyPr lIns="0" tIns="0" rIns="0" bIns="0" rtlCol="0" anchor="t">
            <a:spAutoFit/>
          </a:bodyPr>
          <a:lstStyle/>
          <a:p>
            <a:pPr algn="ctr">
              <a:lnSpc>
                <a:spcPts val="4200"/>
              </a:lnSpc>
            </a:pPr>
            <a:r>
              <a:rPr lang="en-US" sz="3000" spc="300">
                <a:solidFill>
                  <a:srgbClr val="FFFFFF"/>
                </a:solidFill>
                <a:latin typeface="Lato Bold"/>
              </a:rPr>
              <a:t>3</a:t>
            </a:r>
          </a:p>
        </p:txBody>
      </p:sp>
      <p:sp>
        <p:nvSpPr>
          <p:cNvPr id="17" name="TextBox 17"/>
          <p:cNvSpPr txBox="1"/>
          <p:nvPr/>
        </p:nvSpPr>
        <p:spPr>
          <a:xfrm>
            <a:off x="2306664" y="91916"/>
            <a:ext cx="7484268" cy="1615827"/>
          </a:xfrm>
          <a:prstGeom prst="rect">
            <a:avLst/>
          </a:prstGeom>
        </p:spPr>
        <p:txBody>
          <a:bodyPr wrap="square" lIns="0" tIns="0" rIns="0" bIns="0" rtlCol="0" anchor="t">
            <a:spAutoFit/>
          </a:bodyPr>
          <a:lstStyle/>
          <a:p>
            <a:pPr algn="ctr">
              <a:lnSpc>
                <a:spcPts val="12599"/>
              </a:lnSpc>
            </a:pPr>
            <a:r>
              <a:rPr lang="en-US" sz="90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Networking</a:t>
            </a:r>
          </a:p>
        </p:txBody>
      </p:sp>
      <p:sp>
        <p:nvSpPr>
          <p:cNvPr id="18" name="TextBox 18"/>
          <p:cNvSpPr txBox="1"/>
          <p:nvPr/>
        </p:nvSpPr>
        <p:spPr>
          <a:xfrm>
            <a:off x="1181773" y="9337003"/>
            <a:ext cx="8926205" cy="606425"/>
          </a:xfrm>
          <a:prstGeom prst="rect">
            <a:avLst/>
          </a:prstGeom>
        </p:spPr>
        <p:txBody>
          <a:bodyPr lIns="0" tIns="0" rIns="0" bIns="0" rtlCol="0" anchor="t">
            <a:spAutoFit/>
          </a:bodyPr>
          <a:lstStyle/>
          <a:p>
            <a:pPr algn="ctr">
              <a:lnSpc>
                <a:spcPts val="4900"/>
              </a:lnSpc>
            </a:pPr>
            <a:r>
              <a:rPr lang="en-US" sz="3500" spc="350" dirty="0">
                <a:solidFill>
                  <a:srgbClr val="CB2026"/>
                </a:solidFill>
                <a:latin typeface="Lato Bold"/>
              </a:rPr>
              <a:t>NETWORK EVERYWHERE!!!!</a:t>
            </a:r>
          </a:p>
        </p:txBody>
      </p:sp>
      <p:sp>
        <p:nvSpPr>
          <p:cNvPr id="19" name="TextBox 19"/>
          <p:cNvSpPr txBox="1"/>
          <p:nvPr/>
        </p:nvSpPr>
        <p:spPr>
          <a:xfrm>
            <a:off x="903262" y="3574882"/>
            <a:ext cx="9873313" cy="1225550"/>
          </a:xfrm>
          <a:prstGeom prst="rect">
            <a:avLst/>
          </a:prstGeom>
        </p:spPr>
        <p:txBody>
          <a:bodyPr lIns="0" tIns="0" rIns="0" bIns="0" rtlCol="0" anchor="t">
            <a:spAutoFit/>
          </a:bodyPr>
          <a:lstStyle/>
          <a:p>
            <a:pPr algn="ctr">
              <a:lnSpc>
                <a:spcPts val="4900"/>
              </a:lnSpc>
            </a:pPr>
            <a:r>
              <a:rPr lang="en-US" sz="3500" spc="350" dirty="0">
                <a:solidFill>
                  <a:srgbClr val="CB2026"/>
                </a:solidFill>
                <a:latin typeface="Lato Bold"/>
              </a:rPr>
              <a:t>IT MAKES YOU A POTENTIAL RESOURCE</a:t>
            </a:r>
          </a:p>
        </p:txBody>
      </p:sp>
      <p:sp>
        <p:nvSpPr>
          <p:cNvPr id="20" name="TextBox 20"/>
          <p:cNvSpPr txBox="1"/>
          <p:nvPr/>
        </p:nvSpPr>
        <p:spPr>
          <a:xfrm>
            <a:off x="332821" y="6688658"/>
            <a:ext cx="11021402" cy="1225550"/>
          </a:xfrm>
          <a:prstGeom prst="rect">
            <a:avLst/>
          </a:prstGeom>
        </p:spPr>
        <p:txBody>
          <a:bodyPr lIns="0" tIns="0" rIns="0" bIns="0" rtlCol="0" anchor="t">
            <a:spAutoFit/>
          </a:bodyPr>
          <a:lstStyle/>
          <a:p>
            <a:pPr algn="ctr">
              <a:lnSpc>
                <a:spcPts val="4900"/>
              </a:lnSpc>
            </a:pPr>
            <a:r>
              <a:rPr lang="en-US" sz="3500" spc="350" dirty="0">
                <a:solidFill>
                  <a:srgbClr val="CB2026"/>
                </a:solidFill>
                <a:latin typeface="Lato Bold"/>
              </a:rPr>
              <a:t>IT GIVES YOU ACCESS TO INDUSTRY INFLUENCERS</a:t>
            </a:r>
          </a:p>
        </p:txBody>
      </p:sp>
      <p:sp>
        <p:nvSpPr>
          <p:cNvPr id="21" name="TextBox 21"/>
          <p:cNvSpPr txBox="1"/>
          <p:nvPr/>
        </p:nvSpPr>
        <p:spPr>
          <a:xfrm>
            <a:off x="1585696" y="8263853"/>
            <a:ext cx="8926205" cy="606425"/>
          </a:xfrm>
          <a:prstGeom prst="rect">
            <a:avLst/>
          </a:prstGeom>
        </p:spPr>
        <p:txBody>
          <a:bodyPr lIns="0" tIns="0" rIns="0" bIns="0" rtlCol="0" anchor="t">
            <a:spAutoFit/>
          </a:bodyPr>
          <a:lstStyle/>
          <a:p>
            <a:pPr algn="ctr">
              <a:lnSpc>
                <a:spcPts val="4900"/>
              </a:lnSpc>
            </a:pPr>
            <a:r>
              <a:rPr lang="en-US" sz="3500" spc="350">
                <a:solidFill>
                  <a:srgbClr val="CB2026"/>
                </a:solidFill>
                <a:latin typeface="Lato Bold"/>
              </a:rPr>
              <a:t>KEEPS YOU IN THE KNOW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B2026"/>
        </a:solidFill>
        <a:effectLst/>
      </p:bgPr>
    </p:bg>
    <p:spTree>
      <p:nvGrpSpPr>
        <p:cNvPr id="1" name=""/>
        <p:cNvGrpSpPr/>
        <p:nvPr/>
      </p:nvGrpSpPr>
      <p:grpSpPr>
        <a:xfrm>
          <a:off x="0" y="0"/>
          <a:ext cx="0" cy="0"/>
          <a:chOff x="0" y="0"/>
          <a:chExt cx="0" cy="0"/>
        </a:xfrm>
      </p:grpSpPr>
      <p:sp>
        <p:nvSpPr>
          <p:cNvPr id="2" name="TextBox 2"/>
          <p:cNvSpPr txBox="1"/>
          <p:nvPr/>
        </p:nvSpPr>
        <p:spPr>
          <a:xfrm>
            <a:off x="3810000" y="229091"/>
            <a:ext cx="9449809" cy="1535036"/>
          </a:xfrm>
          <a:prstGeom prst="rect">
            <a:avLst/>
          </a:prstGeom>
        </p:spPr>
        <p:txBody>
          <a:bodyPr wrap="square" lIns="0" tIns="0" rIns="0" bIns="0" rtlCol="0" anchor="t">
            <a:spAutoFit/>
          </a:bodyPr>
          <a:lstStyle/>
          <a:p>
            <a:pPr algn="ctr">
              <a:lnSpc>
                <a:spcPts val="12599"/>
              </a:lnSpc>
            </a:pPr>
            <a:r>
              <a:rPr lang="en-US" sz="90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Relationships</a:t>
            </a:r>
            <a:r>
              <a:rPr lang="en-US" sz="9000" dirty="0" smtClean="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a:t>
            </a:r>
            <a:endParaRPr lang="en-US" sz="90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endParaRPr>
          </a:p>
        </p:txBody>
      </p:sp>
      <p:sp>
        <p:nvSpPr>
          <p:cNvPr id="3" name="TextBox 3"/>
          <p:cNvSpPr txBox="1"/>
          <p:nvPr/>
        </p:nvSpPr>
        <p:spPr>
          <a:xfrm>
            <a:off x="2179931" y="3242076"/>
            <a:ext cx="13120086" cy="1824346"/>
          </a:xfrm>
          <a:prstGeom prst="rect">
            <a:avLst/>
          </a:prstGeom>
        </p:spPr>
        <p:txBody>
          <a:bodyPr lIns="0" tIns="0" rIns="0" bIns="0" rtlCol="0" anchor="t">
            <a:spAutoFit/>
          </a:bodyPr>
          <a:lstStyle/>
          <a:p>
            <a:pPr algn="ctr">
              <a:lnSpc>
                <a:spcPts val="15117"/>
              </a:lnSpc>
              <a:spcBef>
                <a:spcPct val="0"/>
              </a:spcBef>
            </a:pPr>
            <a:r>
              <a:rPr lang="en-US" sz="10798" dirty="0">
                <a:solidFill>
                  <a:srgbClr val="000000"/>
                </a:solidFill>
                <a:effectLst>
                  <a:outerShdw blurRad="38100" dist="38100" dir="2700000" algn="tl">
                    <a:srgbClr val="000000">
                      <a:alpha val="43137"/>
                    </a:srgbClr>
                  </a:outerShdw>
                </a:effectLst>
                <a:latin typeface="Agrandir Wide Medium Bold"/>
              </a:rPr>
              <a:t>Relationships!!!!</a:t>
            </a:r>
          </a:p>
        </p:txBody>
      </p:sp>
      <p:sp>
        <p:nvSpPr>
          <p:cNvPr id="4" name="TextBox 4"/>
          <p:cNvSpPr txBox="1"/>
          <p:nvPr/>
        </p:nvSpPr>
        <p:spPr>
          <a:xfrm>
            <a:off x="1317215" y="6862984"/>
            <a:ext cx="15427697" cy="2149435"/>
          </a:xfrm>
          <a:prstGeom prst="rect">
            <a:avLst/>
          </a:prstGeom>
        </p:spPr>
        <p:txBody>
          <a:bodyPr lIns="0" tIns="0" rIns="0" bIns="0" rtlCol="0" anchor="t">
            <a:spAutoFit/>
          </a:bodyPr>
          <a:lstStyle/>
          <a:p>
            <a:pPr algn="ctr">
              <a:lnSpc>
                <a:spcPts val="17776"/>
              </a:lnSpc>
              <a:spcBef>
                <a:spcPct val="0"/>
              </a:spcBef>
            </a:pPr>
            <a:r>
              <a:rPr lang="en-US" sz="12697" dirty="0">
                <a:solidFill>
                  <a:srgbClr val="000000"/>
                </a:solidFill>
                <a:effectLst>
                  <a:outerShdw blurRad="38100" dist="38100" dir="2700000" algn="tl">
                    <a:srgbClr val="000000">
                      <a:alpha val="43137"/>
                    </a:srgbClr>
                  </a:outerShdw>
                </a:effectLst>
                <a:latin typeface="Agrandir Wide Medium Bold"/>
              </a:rPr>
              <a:t>Relationships!!!!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1743" y="2094515"/>
            <a:ext cx="7417911" cy="7829984"/>
            <a:chOff x="0" y="-114300"/>
            <a:chExt cx="9890549" cy="10439979"/>
          </a:xfrm>
        </p:grpSpPr>
        <p:sp>
          <p:nvSpPr>
            <p:cNvPr id="3" name="TextBox 3"/>
            <p:cNvSpPr txBox="1"/>
            <p:nvPr/>
          </p:nvSpPr>
          <p:spPr>
            <a:xfrm>
              <a:off x="79876" y="9214998"/>
              <a:ext cx="1476332" cy="1110681"/>
            </a:xfrm>
            <a:prstGeom prst="rect">
              <a:avLst/>
            </a:prstGeom>
          </p:spPr>
          <p:txBody>
            <a:bodyPr lIns="0" tIns="0" rIns="0" bIns="0" rtlCol="0" anchor="t">
              <a:spAutoFit/>
            </a:bodyPr>
            <a:lstStyle/>
            <a:p>
              <a:pPr algn="ctr">
                <a:lnSpc>
                  <a:spcPts val="3230"/>
                </a:lnSpc>
              </a:pPr>
              <a:r>
                <a:rPr lang="en-US" sz="2307" dirty="0">
                  <a:solidFill>
                    <a:srgbClr val="000000"/>
                  </a:solidFill>
                  <a:latin typeface="Agrandir Wide Medium Bold"/>
                </a:rPr>
                <a:t>Item 2</a:t>
              </a:r>
            </a:p>
            <a:p>
              <a:pPr algn="ctr">
                <a:lnSpc>
                  <a:spcPts val="3230"/>
                </a:lnSpc>
              </a:pPr>
              <a:r>
                <a:rPr lang="en-US" sz="2307" dirty="0">
                  <a:solidFill>
                    <a:srgbClr val="000000"/>
                  </a:solidFill>
                  <a:latin typeface="Agrandir Wide Medium Bold"/>
                </a:rPr>
                <a:t>80%</a:t>
              </a:r>
            </a:p>
          </p:txBody>
        </p:sp>
        <p:sp>
          <p:nvSpPr>
            <p:cNvPr id="4" name="TextBox 4"/>
            <p:cNvSpPr txBox="1"/>
            <p:nvPr/>
          </p:nvSpPr>
          <p:spPr>
            <a:xfrm>
              <a:off x="7616874" y="-114300"/>
              <a:ext cx="1757068" cy="1110681"/>
            </a:xfrm>
            <a:prstGeom prst="rect">
              <a:avLst/>
            </a:prstGeom>
          </p:spPr>
          <p:txBody>
            <a:bodyPr wrap="square" lIns="0" tIns="0" rIns="0" bIns="0" rtlCol="0" anchor="t">
              <a:spAutoFit/>
            </a:bodyPr>
            <a:lstStyle/>
            <a:p>
              <a:pPr algn="ctr">
                <a:lnSpc>
                  <a:spcPts val="3230"/>
                </a:lnSpc>
              </a:pPr>
              <a:r>
                <a:rPr lang="en-US" sz="2307" dirty="0">
                  <a:solidFill>
                    <a:srgbClr val="000000"/>
                  </a:solidFill>
                  <a:latin typeface="Agrandir Wide Medium Bold"/>
                </a:rPr>
                <a:t>Item 1</a:t>
              </a:r>
            </a:p>
            <a:p>
              <a:pPr algn="ctr">
                <a:lnSpc>
                  <a:spcPts val="3230"/>
                </a:lnSpc>
              </a:pPr>
              <a:r>
                <a:rPr lang="en-US" sz="2307" dirty="0">
                  <a:solidFill>
                    <a:srgbClr val="000000"/>
                  </a:solidFill>
                  <a:latin typeface="Agrandir Wide Medium Bold"/>
                </a:rPr>
                <a:t>20%</a:t>
              </a:r>
            </a:p>
          </p:txBody>
        </p:sp>
        <p:grpSp>
          <p:nvGrpSpPr>
            <p:cNvPr id="5" name="Group 5"/>
            <p:cNvGrpSpPr>
              <a:grpSpLocks noChangeAspect="1"/>
            </p:cNvGrpSpPr>
            <p:nvPr/>
          </p:nvGrpSpPr>
          <p:grpSpPr>
            <a:xfrm>
              <a:off x="0" y="217566"/>
              <a:ext cx="9890549" cy="9890549"/>
              <a:chOff x="0" y="0"/>
              <a:chExt cx="2540000" cy="2540000"/>
            </a:xfrm>
          </p:grpSpPr>
          <p:sp>
            <p:nvSpPr>
              <p:cNvPr id="6" name="Freeform 6"/>
              <p:cNvSpPr/>
              <p:nvPr/>
            </p:nvSpPr>
            <p:spPr>
              <a:xfrm>
                <a:off x="1270000" y="0"/>
                <a:ext cx="1225947" cy="1270000"/>
              </a:xfrm>
              <a:custGeom>
                <a:avLst/>
                <a:gdLst/>
                <a:ahLst/>
                <a:cxnLst/>
                <a:rect l="l" t="t" r="r" b="b"/>
                <a:pathLst>
                  <a:path w="1225947" h="1270000">
                    <a:moveTo>
                      <a:pt x="0" y="0"/>
                    </a:moveTo>
                    <a:cubicBezTo>
                      <a:pt x="573695" y="0"/>
                      <a:pt x="1076156" y="384611"/>
                      <a:pt x="1225947" y="938406"/>
                    </a:cubicBezTo>
                    <a:lnTo>
                      <a:pt x="0" y="1270000"/>
                    </a:lnTo>
                    <a:close/>
                  </a:path>
                </a:pathLst>
              </a:custGeom>
              <a:solidFill>
                <a:srgbClr val="939598"/>
              </a:solidFill>
            </p:spPr>
          </p:sp>
          <p:sp>
            <p:nvSpPr>
              <p:cNvPr id="7" name="Freeform 7"/>
              <p:cNvSpPr/>
              <p:nvPr/>
            </p:nvSpPr>
            <p:spPr>
              <a:xfrm>
                <a:off x="-107849" y="0"/>
                <a:ext cx="2755707" cy="2620858"/>
              </a:xfrm>
              <a:custGeom>
                <a:avLst/>
                <a:gdLst/>
                <a:ahLst/>
                <a:cxnLst/>
                <a:rect l="l" t="t" r="r" b="b"/>
                <a:pathLst>
                  <a:path w="2755707" h="2620858">
                    <a:moveTo>
                      <a:pt x="2585691" y="877548"/>
                    </a:moveTo>
                    <a:cubicBezTo>
                      <a:pt x="2755708" y="1400806"/>
                      <a:pt x="2569463" y="1974031"/>
                      <a:pt x="2124362" y="2297433"/>
                    </a:cubicBezTo>
                    <a:cubicBezTo>
                      <a:pt x="1679261" y="2620835"/>
                      <a:pt x="1076539" y="2620858"/>
                      <a:pt x="631413" y="2297489"/>
                    </a:cubicBezTo>
                    <a:cubicBezTo>
                      <a:pt x="186287" y="1974120"/>
                      <a:pt x="0" y="1400909"/>
                      <a:pt x="169978" y="877639"/>
                    </a:cubicBezTo>
                    <a:cubicBezTo>
                      <a:pt x="339955" y="354369"/>
                      <a:pt x="827536" y="55"/>
                      <a:pt x="1377722" y="0"/>
                    </a:cubicBezTo>
                    <a:lnTo>
                      <a:pt x="1377849" y="1270000"/>
                    </a:lnTo>
                    <a:close/>
                  </a:path>
                </a:pathLst>
              </a:custGeom>
              <a:solidFill>
                <a:srgbClr val="6E6E72"/>
              </a:solidFill>
            </p:spPr>
          </p:sp>
          <p:sp>
            <p:nvSpPr>
              <p:cNvPr id="8" name="Freeform 8"/>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4B4A4D"/>
              </a:solidFill>
            </p:spPr>
          </p:sp>
        </p:grpSp>
      </p:grpSp>
      <p:pic>
        <p:nvPicPr>
          <p:cNvPr id="9" name="Picture 9"/>
          <p:cNvPicPr>
            <a:picLocks noChangeAspect="1"/>
          </p:cNvPicPr>
          <p:nvPr/>
        </p:nvPicPr>
        <p:blipFill>
          <a:blip r:embed="rId3"/>
          <a:srcRect/>
          <a:stretch>
            <a:fillRect/>
          </a:stretch>
        </p:blipFill>
        <p:spPr>
          <a:xfrm>
            <a:off x="11714000" y="4342307"/>
            <a:ext cx="5133398" cy="3420126"/>
          </a:xfrm>
          <a:prstGeom prst="rect">
            <a:avLst/>
          </a:prstGeom>
        </p:spPr>
      </p:pic>
      <p:sp>
        <p:nvSpPr>
          <p:cNvPr id="10" name="TextBox 10"/>
          <p:cNvSpPr txBox="1"/>
          <p:nvPr/>
        </p:nvSpPr>
        <p:spPr>
          <a:xfrm>
            <a:off x="1444083" y="303243"/>
            <a:ext cx="8742579" cy="1231106"/>
          </a:xfrm>
          <a:prstGeom prst="rect">
            <a:avLst/>
          </a:prstGeom>
        </p:spPr>
        <p:txBody>
          <a:bodyPr lIns="0" tIns="0" rIns="0" bIns="0" rtlCol="0" anchor="t">
            <a:spAutoFit/>
          </a:bodyPr>
          <a:lstStyle/>
          <a:p>
            <a:pPr marL="0" lvl="0" indent="0" algn="l">
              <a:lnSpc>
                <a:spcPts val="9600"/>
              </a:lnSpc>
              <a:spcBef>
                <a:spcPct val="0"/>
              </a:spcBef>
            </a:pPr>
            <a:r>
              <a:rPr lang="en-US" sz="8000" dirty="0">
                <a:solidFill>
                  <a:srgbClr val="000000"/>
                </a:solidFill>
                <a:effectLst>
                  <a:outerShdw blurRad="38100" dist="38100" dir="2700000" algn="tl">
                    <a:srgbClr val="000000">
                      <a:alpha val="43137"/>
                    </a:srgbClr>
                  </a:outerShdw>
                </a:effectLst>
                <a:latin typeface="Agrandir Wide Medium Bold"/>
              </a:rPr>
              <a:t>Relationships</a:t>
            </a:r>
          </a:p>
        </p:txBody>
      </p:sp>
      <p:sp>
        <p:nvSpPr>
          <p:cNvPr id="11" name="TextBox 11"/>
          <p:cNvSpPr txBox="1"/>
          <p:nvPr/>
        </p:nvSpPr>
        <p:spPr>
          <a:xfrm>
            <a:off x="647001" y="4693246"/>
            <a:ext cx="9429997" cy="4293450"/>
          </a:xfrm>
          <a:prstGeom prst="rect">
            <a:avLst/>
          </a:prstGeom>
        </p:spPr>
        <p:txBody>
          <a:bodyPr lIns="0" tIns="0" rIns="0" bIns="0" rtlCol="0" anchor="t">
            <a:spAutoFit/>
          </a:bodyPr>
          <a:lstStyle/>
          <a:p>
            <a:pPr marL="0" lvl="1" indent="0" algn="ctr">
              <a:lnSpc>
                <a:spcPts val="5551"/>
              </a:lnSpc>
              <a:spcBef>
                <a:spcPct val="0"/>
              </a:spcBef>
            </a:pPr>
            <a:r>
              <a:rPr lang="en-US" sz="3701" dirty="0">
                <a:solidFill>
                  <a:srgbClr val="000000"/>
                </a:solidFill>
                <a:latin typeface="Agrandir Wide Medium Bold"/>
              </a:rPr>
              <a:t> People will not only buy trainings because they need them - they will buy them because they trust you because of your relationship that you have established with them!</a:t>
            </a:r>
          </a:p>
        </p:txBody>
      </p:sp>
      <p:sp>
        <p:nvSpPr>
          <p:cNvPr id="12" name="TextBox 12"/>
          <p:cNvSpPr txBox="1"/>
          <p:nvPr/>
        </p:nvSpPr>
        <p:spPr>
          <a:xfrm>
            <a:off x="535025" y="2273760"/>
            <a:ext cx="10560696"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CB2026"/>
                </a:solidFill>
                <a:effectLst>
                  <a:outerShdw blurRad="38100" dist="38100" dir="2700000" algn="tl">
                    <a:srgbClr val="000000">
                      <a:alpha val="43137"/>
                    </a:srgbClr>
                  </a:outerShdw>
                </a:effectLst>
                <a:latin typeface="Agrandir Wide Medium Bold"/>
              </a:rPr>
              <a:t>We Need Them!!!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0498" y="886353"/>
            <a:ext cx="15327005" cy="1095172"/>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CLIENT TESTIMONIALS</a:t>
            </a:r>
          </a:p>
        </p:txBody>
      </p:sp>
      <p:grpSp>
        <p:nvGrpSpPr>
          <p:cNvPr id="3" name="Group 3"/>
          <p:cNvGrpSpPr/>
          <p:nvPr/>
        </p:nvGrpSpPr>
        <p:grpSpPr>
          <a:xfrm>
            <a:off x="9334500" y="2476500"/>
            <a:ext cx="8953500" cy="7810500"/>
            <a:chOff x="0" y="0"/>
            <a:chExt cx="3266261" cy="2849292"/>
          </a:xfrm>
        </p:grpSpPr>
        <p:sp>
          <p:nvSpPr>
            <p:cNvPr id="4" name="Freeform 4"/>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000000"/>
            </a:solidFill>
          </p:spPr>
        </p:sp>
      </p:grpSp>
      <p:grpSp>
        <p:nvGrpSpPr>
          <p:cNvPr id="5" name="Group 5"/>
          <p:cNvGrpSpPr/>
          <p:nvPr/>
        </p:nvGrpSpPr>
        <p:grpSpPr>
          <a:xfrm>
            <a:off x="0" y="2476500"/>
            <a:ext cx="8953500" cy="7810500"/>
            <a:chOff x="0" y="0"/>
            <a:chExt cx="3266261" cy="2849292"/>
          </a:xfrm>
        </p:grpSpPr>
        <p:sp>
          <p:nvSpPr>
            <p:cNvPr id="6" name="Freeform 6"/>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000000"/>
            </a:solidFill>
          </p:spPr>
        </p:sp>
      </p:grpSp>
      <p:grpSp>
        <p:nvGrpSpPr>
          <p:cNvPr id="7" name="Group 7"/>
          <p:cNvGrpSpPr/>
          <p:nvPr/>
        </p:nvGrpSpPr>
        <p:grpSpPr>
          <a:xfrm>
            <a:off x="9661442" y="7239198"/>
            <a:ext cx="8075139" cy="2816411"/>
            <a:chOff x="0" y="0"/>
            <a:chExt cx="10766852" cy="3755215"/>
          </a:xfrm>
        </p:grpSpPr>
        <p:pic>
          <p:nvPicPr>
            <p:cNvPr id="8" name="Picture 8"/>
            <p:cNvPicPr>
              <a:picLocks noChangeAspect="1"/>
            </p:cNvPicPr>
            <p:nvPr/>
          </p:nvPicPr>
          <p:blipFill>
            <a:blip r:embed="rId3"/>
            <a:srcRect t="23776" b="23776"/>
            <a:stretch>
              <a:fillRect/>
            </a:stretch>
          </p:blipFill>
          <p:spPr>
            <a:xfrm>
              <a:off x="0" y="0"/>
              <a:ext cx="10766852" cy="3755215"/>
            </a:xfrm>
            <a:prstGeom prst="rect">
              <a:avLst/>
            </a:prstGeom>
          </p:spPr>
        </p:pic>
      </p:grpSp>
      <p:grpSp>
        <p:nvGrpSpPr>
          <p:cNvPr id="9" name="Group 9"/>
          <p:cNvGrpSpPr/>
          <p:nvPr/>
        </p:nvGrpSpPr>
        <p:grpSpPr>
          <a:xfrm>
            <a:off x="383061" y="7239198"/>
            <a:ext cx="8075139" cy="2867025"/>
            <a:chOff x="0" y="0"/>
            <a:chExt cx="10766852" cy="3822700"/>
          </a:xfrm>
        </p:grpSpPr>
        <p:pic>
          <p:nvPicPr>
            <p:cNvPr id="10" name="Picture 10"/>
            <p:cNvPicPr>
              <a:picLocks noChangeAspect="1"/>
            </p:cNvPicPr>
            <p:nvPr/>
          </p:nvPicPr>
          <p:blipFill>
            <a:blip r:embed="rId4"/>
            <a:srcRect t="18440" b="18440"/>
            <a:stretch>
              <a:fillRect/>
            </a:stretch>
          </p:blipFill>
          <p:spPr>
            <a:xfrm>
              <a:off x="0" y="0"/>
              <a:ext cx="10766852" cy="3822700"/>
            </a:xfrm>
            <a:prstGeom prst="rect">
              <a:avLst/>
            </a:prstGeom>
          </p:spPr>
        </p:pic>
      </p:grpSp>
      <p:grpSp>
        <p:nvGrpSpPr>
          <p:cNvPr id="11" name="Group 11"/>
          <p:cNvGrpSpPr/>
          <p:nvPr/>
        </p:nvGrpSpPr>
        <p:grpSpPr>
          <a:xfrm>
            <a:off x="0" y="0"/>
            <a:ext cx="18288000" cy="417760"/>
            <a:chOff x="0" y="0"/>
            <a:chExt cx="6671512" cy="152400"/>
          </a:xfrm>
        </p:grpSpPr>
        <p:sp>
          <p:nvSpPr>
            <p:cNvPr id="12" name="Freeform 12"/>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CB2026"/>
            </a:solidFill>
          </p:spPr>
        </p:sp>
      </p:grpSp>
      <p:grpSp>
        <p:nvGrpSpPr>
          <p:cNvPr id="13" name="Group 13"/>
          <p:cNvGrpSpPr/>
          <p:nvPr/>
        </p:nvGrpSpPr>
        <p:grpSpPr>
          <a:xfrm rot="5400000">
            <a:off x="-1963" y="1309"/>
            <a:ext cx="1635964" cy="1633346"/>
            <a:chOff x="0" y="0"/>
            <a:chExt cx="6350000" cy="6339840"/>
          </a:xfrm>
        </p:grpSpPr>
        <p:sp>
          <p:nvSpPr>
            <p:cNvPr id="14" name="Freeform 1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CB2026"/>
            </a:solidFill>
          </p:spPr>
        </p:sp>
      </p:grpSp>
      <p:grpSp>
        <p:nvGrpSpPr>
          <p:cNvPr id="15" name="Group 15"/>
          <p:cNvGrpSpPr/>
          <p:nvPr/>
        </p:nvGrpSpPr>
        <p:grpSpPr>
          <a:xfrm rot="-10800000">
            <a:off x="16652690" y="1309"/>
            <a:ext cx="1635964" cy="1633346"/>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CB2026"/>
            </a:solidFill>
          </p:spPr>
        </p:sp>
      </p:grpSp>
      <p:sp>
        <p:nvSpPr>
          <p:cNvPr id="17" name="TextBox 17"/>
          <p:cNvSpPr txBox="1"/>
          <p:nvPr/>
        </p:nvSpPr>
        <p:spPr>
          <a:xfrm>
            <a:off x="9476700" y="3205444"/>
            <a:ext cx="8669101" cy="3517900"/>
          </a:xfrm>
          <a:prstGeom prst="rect">
            <a:avLst/>
          </a:prstGeom>
        </p:spPr>
        <p:txBody>
          <a:bodyPr lIns="0" tIns="0" rIns="0" bIns="0" rtlCol="0" anchor="t">
            <a:spAutoFit/>
          </a:bodyPr>
          <a:lstStyle/>
          <a:p>
            <a:pPr>
              <a:lnSpc>
                <a:spcPts val="3124"/>
              </a:lnSpc>
            </a:pPr>
            <a:r>
              <a:rPr lang="en-US" sz="2499" spc="124">
                <a:solidFill>
                  <a:srgbClr val="FFFFFF"/>
                </a:solidFill>
                <a:latin typeface="Lato"/>
              </a:rPr>
              <a:t>"Our Care Partner trainees really enjoyed their experience. They raved about the CCC Workforce CNA Instructors and felt they provided thorough and comprehensive training.  They were well prepared and ready to join our healthcare team at the conclusion of the training program. The planning team was great to work with and was flexible to meet our needs." </a:t>
            </a:r>
          </a:p>
          <a:p>
            <a:pPr>
              <a:lnSpc>
                <a:spcPts val="3124"/>
              </a:lnSpc>
            </a:pPr>
            <a:endParaRPr lang="en-US" sz="2499" spc="124">
              <a:solidFill>
                <a:srgbClr val="FFFFFF"/>
              </a:solidFill>
              <a:latin typeface="Lato"/>
            </a:endParaRPr>
          </a:p>
          <a:p>
            <a:pPr>
              <a:lnSpc>
                <a:spcPts val="3124"/>
              </a:lnSpc>
            </a:pPr>
            <a:r>
              <a:rPr lang="en-US" sz="2499" spc="124">
                <a:solidFill>
                  <a:srgbClr val="FFFFFF"/>
                </a:solidFill>
                <a:latin typeface="Lato"/>
              </a:rPr>
              <a:t>Sally - Guthrie via email</a:t>
            </a:r>
          </a:p>
        </p:txBody>
      </p:sp>
      <p:sp>
        <p:nvSpPr>
          <p:cNvPr id="18" name="TextBox 18"/>
          <p:cNvSpPr txBox="1"/>
          <p:nvPr/>
        </p:nvSpPr>
        <p:spPr>
          <a:xfrm>
            <a:off x="383061" y="3205444"/>
            <a:ext cx="8187378" cy="3908425"/>
          </a:xfrm>
          <a:prstGeom prst="rect">
            <a:avLst/>
          </a:prstGeom>
        </p:spPr>
        <p:txBody>
          <a:bodyPr lIns="0" tIns="0" rIns="0" bIns="0" rtlCol="0" anchor="t">
            <a:spAutoFit/>
          </a:bodyPr>
          <a:lstStyle/>
          <a:p>
            <a:pPr>
              <a:lnSpc>
                <a:spcPts val="3125"/>
              </a:lnSpc>
            </a:pPr>
            <a:r>
              <a:rPr lang="en-US" sz="2500" spc="125" dirty="0">
                <a:solidFill>
                  <a:srgbClr val="FFFFFF"/>
                </a:solidFill>
                <a:latin typeface="Lato"/>
              </a:rPr>
              <a:t>"We are VERY proud of our partnership with both SUNY Corning and GST BOCES! Looking forward to continuing to build the next generation of manufacturers together!</a:t>
            </a:r>
          </a:p>
          <a:p>
            <a:pPr>
              <a:lnSpc>
                <a:spcPts val="3125"/>
              </a:lnSpc>
            </a:pPr>
            <a:endParaRPr lang="en-US" sz="2500" spc="125" dirty="0">
              <a:solidFill>
                <a:srgbClr val="FFFFFF"/>
              </a:solidFill>
              <a:latin typeface="Lato"/>
            </a:endParaRPr>
          </a:p>
          <a:p>
            <a:pPr>
              <a:lnSpc>
                <a:spcPts val="3125"/>
              </a:lnSpc>
            </a:pPr>
            <a:r>
              <a:rPr lang="en-US" sz="2500" spc="125" dirty="0">
                <a:solidFill>
                  <a:srgbClr val="FFFFFF"/>
                </a:solidFill>
                <a:latin typeface="Lato"/>
              </a:rPr>
              <a:t>Anyone interested in learning Machine Tool Trades? </a:t>
            </a:r>
            <a:r>
              <a:rPr lang="en-US" sz="2500" spc="125" dirty="0" err="1">
                <a:solidFill>
                  <a:srgbClr val="FFFFFF"/>
                </a:solidFill>
                <a:latin typeface="Lato"/>
              </a:rPr>
              <a:t>Hardinge</a:t>
            </a:r>
            <a:r>
              <a:rPr lang="en-US" sz="2500" spc="125" dirty="0">
                <a:solidFill>
                  <a:srgbClr val="FFFFFF"/>
                </a:solidFill>
                <a:latin typeface="Lato"/>
              </a:rPr>
              <a:t> will provide you with FREE training at GST BOCES." </a:t>
            </a:r>
          </a:p>
          <a:p>
            <a:pPr>
              <a:lnSpc>
                <a:spcPts val="3125"/>
              </a:lnSpc>
            </a:pPr>
            <a:endParaRPr lang="en-US" sz="2500" spc="125" dirty="0">
              <a:solidFill>
                <a:srgbClr val="FFFFFF"/>
              </a:solidFill>
              <a:latin typeface="Lato"/>
            </a:endParaRPr>
          </a:p>
          <a:p>
            <a:pPr>
              <a:lnSpc>
                <a:spcPts val="3125"/>
              </a:lnSpc>
            </a:pPr>
            <a:r>
              <a:rPr lang="en-US" sz="2500" spc="125" dirty="0">
                <a:solidFill>
                  <a:srgbClr val="FFFFFF"/>
                </a:solidFill>
                <a:latin typeface="Lato"/>
              </a:rPr>
              <a:t>Liz - </a:t>
            </a:r>
            <a:r>
              <a:rPr lang="en-US" sz="2500" spc="125" dirty="0" err="1">
                <a:solidFill>
                  <a:srgbClr val="FFFFFF"/>
                </a:solidFill>
                <a:latin typeface="Lato"/>
              </a:rPr>
              <a:t>Hardinge</a:t>
            </a:r>
            <a:r>
              <a:rPr lang="en-US" sz="2500" spc="125" dirty="0">
                <a:solidFill>
                  <a:srgbClr val="FFFFFF"/>
                </a:solidFill>
                <a:latin typeface="Lato"/>
              </a:rPr>
              <a:t> on LinkedIn</a:t>
            </a:r>
          </a:p>
        </p:txBody>
      </p:sp>
      <p:sp>
        <p:nvSpPr>
          <p:cNvPr id="19" name="TextBox 19"/>
          <p:cNvSpPr txBox="1"/>
          <p:nvPr/>
        </p:nvSpPr>
        <p:spPr>
          <a:xfrm>
            <a:off x="9605322" y="2476864"/>
            <a:ext cx="8187378" cy="523875"/>
          </a:xfrm>
          <a:prstGeom prst="rect">
            <a:avLst/>
          </a:prstGeom>
        </p:spPr>
        <p:txBody>
          <a:bodyPr lIns="0" tIns="0" rIns="0" bIns="0" rtlCol="0" anchor="t">
            <a:spAutoFit/>
          </a:bodyPr>
          <a:lstStyle/>
          <a:p>
            <a:pPr algn="ctr">
              <a:lnSpc>
                <a:spcPts val="4200"/>
              </a:lnSpc>
            </a:pPr>
            <a:r>
              <a:rPr lang="en-US" sz="3000" spc="300">
                <a:solidFill>
                  <a:srgbClr val="FFFFFF"/>
                </a:solidFill>
                <a:latin typeface="Lato Bold"/>
              </a:rPr>
              <a:t>ASK FOR THEM </a:t>
            </a:r>
          </a:p>
        </p:txBody>
      </p:sp>
      <p:sp>
        <p:nvSpPr>
          <p:cNvPr id="20" name="TextBox 20"/>
          <p:cNvSpPr txBox="1"/>
          <p:nvPr/>
        </p:nvSpPr>
        <p:spPr>
          <a:xfrm>
            <a:off x="326942" y="2476864"/>
            <a:ext cx="8187378" cy="523875"/>
          </a:xfrm>
          <a:prstGeom prst="rect">
            <a:avLst/>
          </a:prstGeom>
        </p:spPr>
        <p:txBody>
          <a:bodyPr lIns="0" tIns="0" rIns="0" bIns="0" rtlCol="0" anchor="t">
            <a:spAutoFit/>
          </a:bodyPr>
          <a:lstStyle/>
          <a:p>
            <a:pPr algn="ctr">
              <a:lnSpc>
                <a:spcPts val="4200"/>
              </a:lnSpc>
            </a:pPr>
            <a:r>
              <a:rPr lang="en-US" sz="3000" spc="300">
                <a:solidFill>
                  <a:srgbClr val="FFFFFF"/>
                </a:solidFill>
                <a:latin typeface="Lato Bold"/>
              </a:rPr>
              <a:t>FROM SOCIAL MEDIA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204798" y="392138"/>
            <a:ext cx="11878404" cy="4751362"/>
          </a:xfrm>
          <a:prstGeom prst="rect">
            <a:avLst/>
          </a:prstGeom>
        </p:spPr>
      </p:pic>
      <p:sp>
        <p:nvSpPr>
          <p:cNvPr id="3" name="TextBox 3"/>
          <p:cNvSpPr txBox="1"/>
          <p:nvPr/>
        </p:nvSpPr>
        <p:spPr>
          <a:xfrm>
            <a:off x="-520946" y="5101046"/>
            <a:ext cx="18845957" cy="5616922"/>
          </a:xfrm>
          <a:prstGeom prst="rect">
            <a:avLst/>
          </a:prstGeom>
        </p:spPr>
        <p:txBody>
          <a:bodyPr wrap="square" lIns="0" tIns="0" rIns="0" bIns="0" rtlCol="0" anchor="t">
            <a:spAutoFit/>
          </a:bodyPr>
          <a:lstStyle/>
          <a:p>
            <a:pPr algn="ctr">
              <a:lnSpc>
                <a:spcPts val="7279"/>
              </a:lnSpc>
            </a:pPr>
            <a:r>
              <a:rPr lang="en-US" sz="4800" dirty="0">
                <a:solidFill>
                  <a:srgbClr val="000000"/>
                </a:solidFill>
                <a:latin typeface="Poppins Bold" panose="020B0604020202020204" charset="0"/>
                <a:cs typeface="Poppins Bold" panose="020B0604020202020204" charset="0"/>
              </a:rPr>
              <a:t>Builds Trust &amp; Credibility</a:t>
            </a:r>
          </a:p>
          <a:p>
            <a:pPr algn="ctr">
              <a:lnSpc>
                <a:spcPts val="7279"/>
              </a:lnSpc>
            </a:pPr>
            <a:r>
              <a:rPr lang="en-US" sz="4800" dirty="0">
                <a:solidFill>
                  <a:srgbClr val="000000"/>
                </a:solidFill>
                <a:latin typeface="Poppins Bold" panose="020B0604020202020204" charset="0"/>
                <a:cs typeface="Poppins Bold" panose="020B0604020202020204" charset="0"/>
              </a:rPr>
              <a:t>Provides Social Proof</a:t>
            </a:r>
          </a:p>
          <a:p>
            <a:pPr algn="ctr">
              <a:lnSpc>
                <a:spcPts val="7279"/>
              </a:lnSpc>
            </a:pPr>
            <a:r>
              <a:rPr lang="en-US" sz="4800" dirty="0">
                <a:solidFill>
                  <a:srgbClr val="000000"/>
                </a:solidFill>
                <a:latin typeface="Poppins Bold" panose="020B0604020202020204" charset="0"/>
                <a:cs typeface="Poppins Bold" panose="020B0604020202020204" charset="0"/>
              </a:rPr>
              <a:t>Shows How a Client's Problem/Pain Points were Solved</a:t>
            </a:r>
          </a:p>
          <a:p>
            <a:pPr algn="ctr">
              <a:lnSpc>
                <a:spcPts val="7279"/>
              </a:lnSpc>
            </a:pPr>
            <a:r>
              <a:rPr lang="en-US" sz="4800" dirty="0" smtClean="0">
                <a:solidFill>
                  <a:srgbClr val="000000"/>
                </a:solidFill>
                <a:latin typeface="Poppins Bold" panose="020B0604020202020204" charset="0"/>
                <a:cs typeface="Poppins Bold" panose="020B0604020202020204" charset="0"/>
              </a:rPr>
              <a:t>Humanizes </a:t>
            </a:r>
            <a:r>
              <a:rPr lang="en-US" sz="4800" dirty="0">
                <a:solidFill>
                  <a:srgbClr val="000000"/>
                </a:solidFill>
                <a:latin typeface="Poppins Bold" panose="020B0604020202020204" charset="0"/>
                <a:cs typeface="Poppins Bold" panose="020B0604020202020204" charset="0"/>
              </a:rPr>
              <a:t>Your Brand/Service</a:t>
            </a:r>
          </a:p>
          <a:p>
            <a:pPr algn="ctr">
              <a:lnSpc>
                <a:spcPts val="7279"/>
              </a:lnSpc>
            </a:pPr>
            <a:r>
              <a:rPr lang="en-US" sz="4800" dirty="0">
                <a:solidFill>
                  <a:srgbClr val="000000"/>
                </a:solidFill>
                <a:latin typeface="Poppins Bold" panose="020B0604020202020204" charset="0"/>
                <a:cs typeface="Poppins Bold" panose="020B0604020202020204" charset="0"/>
              </a:rPr>
              <a:t>Increases Conversions</a:t>
            </a:r>
          </a:p>
          <a:p>
            <a:pPr algn="ctr">
              <a:lnSpc>
                <a:spcPts val="7279"/>
              </a:lnSpc>
            </a:pPr>
            <a:endParaRPr lang="en-US" sz="4800" dirty="0">
              <a:solidFill>
                <a:srgbClr val="000000"/>
              </a:solidFill>
              <a:latin typeface="Poppins Bold" panose="020B0604020202020204" charset="0"/>
              <a:cs typeface="Poppins Bold" panose="020B060402020202020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05021" y="-2492352"/>
            <a:ext cx="5770168" cy="577016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4" name="Group 4"/>
          <p:cNvGrpSpPr/>
          <p:nvPr/>
        </p:nvGrpSpPr>
        <p:grpSpPr>
          <a:xfrm>
            <a:off x="718458" y="566151"/>
            <a:ext cx="2396931" cy="9154697"/>
            <a:chOff x="0" y="0"/>
            <a:chExt cx="874407" cy="3339658"/>
          </a:xfrm>
        </p:grpSpPr>
        <p:sp>
          <p:nvSpPr>
            <p:cNvPr id="5" name="Freeform 5"/>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CB2026"/>
            </a:solidFill>
          </p:spPr>
        </p:sp>
      </p:grpSp>
      <p:grpSp>
        <p:nvGrpSpPr>
          <p:cNvPr id="6" name="Group 6"/>
          <p:cNvGrpSpPr/>
          <p:nvPr/>
        </p:nvGrpSpPr>
        <p:grpSpPr>
          <a:xfrm>
            <a:off x="6865037" y="4863753"/>
            <a:ext cx="11422963" cy="5423247"/>
            <a:chOff x="0" y="0"/>
            <a:chExt cx="4426966" cy="2101778"/>
          </a:xfrm>
        </p:grpSpPr>
        <p:sp>
          <p:nvSpPr>
            <p:cNvPr id="7" name="Freeform 7"/>
            <p:cNvSpPr/>
            <p:nvPr/>
          </p:nvSpPr>
          <p:spPr>
            <a:xfrm>
              <a:off x="0" y="0"/>
              <a:ext cx="4426966" cy="2101778"/>
            </a:xfrm>
            <a:custGeom>
              <a:avLst/>
              <a:gdLst/>
              <a:ahLst/>
              <a:cxnLst/>
              <a:rect l="l" t="t" r="r" b="b"/>
              <a:pathLst>
                <a:path w="4426966" h="2101778">
                  <a:moveTo>
                    <a:pt x="0" y="0"/>
                  </a:moveTo>
                  <a:lnTo>
                    <a:pt x="4426966" y="0"/>
                  </a:lnTo>
                  <a:lnTo>
                    <a:pt x="4426966" y="2101778"/>
                  </a:lnTo>
                  <a:lnTo>
                    <a:pt x="0" y="2101778"/>
                  </a:lnTo>
                  <a:close/>
                </a:path>
              </a:pathLst>
            </a:custGeom>
            <a:solidFill>
              <a:srgbClr val="000000"/>
            </a:solidFill>
          </p:spPr>
        </p:sp>
      </p:grpSp>
      <p:grpSp>
        <p:nvGrpSpPr>
          <p:cNvPr id="8" name="Group 8"/>
          <p:cNvGrpSpPr/>
          <p:nvPr/>
        </p:nvGrpSpPr>
        <p:grpSpPr>
          <a:xfrm>
            <a:off x="3336986" y="-9994"/>
            <a:ext cx="14951014" cy="417760"/>
            <a:chOff x="0" y="0"/>
            <a:chExt cx="5454170" cy="152400"/>
          </a:xfrm>
        </p:grpSpPr>
        <p:sp>
          <p:nvSpPr>
            <p:cNvPr id="9" name="Freeform 9"/>
            <p:cNvSpPr/>
            <p:nvPr/>
          </p:nvSpPr>
          <p:spPr>
            <a:xfrm>
              <a:off x="0" y="0"/>
              <a:ext cx="5454171" cy="152400"/>
            </a:xfrm>
            <a:custGeom>
              <a:avLst/>
              <a:gdLst/>
              <a:ahLst/>
              <a:cxnLst/>
              <a:rect l="l" t="t" r="r" b="b"/>
              <a:pathLst>
                <a:path w="5454171" h="152400">
                  <a:moveTo>
                    <a:pt x="0" y="0"/>
                  </a:moveTo>
                  <a:lnTo>
                    <a:pt x="5454171" y="0"/>
                  </a:lnTo>
                  <a:lnTo>
                    <a:pt x="5454171" y="152400"/>
                  </a:lnTo>
                  <a:lnTo>
                    <a:pt x="0" y="152400"/>
                  </a:lnTo>
                  <a:close/>
                </a:path>
              </a:pathLst>
            </a:custGeom>
            <a:solidFill>
              <a:srgbClr val="CB2026"/>
            </a:solidFill>
          </p:spPr>
        </p:sp>
      </p:grpSp>
      <p:grpSp>
        <p:nvGrpSpPr>
          <p:cNvPr id="10" name="Group 10"/>
          <p:cNvGrpSpPr/>
          <p:nvPr/>
        </p:nvGrpSpPr>
        <p:grpSpPr>
          <a:xfrm rot="-569583">
            <a:off x="-702901" y="-597447"/>
            <a:ext cx="9206330" cy="8532304"/>
            <a:chOff x="0" y="0"/>
            <a:chExt cx="12275107" cy="11376406"/>
          </a:xfrm>
        </p:grpSpPr>
        <p:pic>
          <p:nvPicPr>
            <p:cNvPr id="11" name="Picture 11"/>
            <p:cNvPicPr>
              <a:picLocks noChangeAspect="1"/>
            </p:cNvPicPr>
            <p:nvPr/>
          </p:nvPicPr>
          <p:blipFill>
            <a:blip r:embed="rId2"/>
            <a:srcRect l="187" r="187"/>
            <a:stretch>
              <a:fillRect/>
            </a:stretch>
          </p:blipFill>
          <p:spPr>
            <a:xfrm>
              <a:off x="0" y="0"/>
              <a:ext cx="12275107" cy="11376406"/>
            </a:xfrm>
            <a:prstGeom prst="rect">
              <a:avLst/>
            </a:prstGeom>
          </p:spPr>
        </p:pic>
      </p:grpSp>
      <p:sp>
        <p:nvSpPr>
          <p:cNvPr id="12" name="TextBox 12"/>
          <p:cNvSpPr txBox="1"/>
          <p:nvPr/>
        </p:nvSpPr>
        <p:spPr>
          <a:xfrm>
            <a:off x="8608739" y="765052"/>
            <a:ext cx="8510076" cy="2257425"/>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IN- HOUSE EVENTS</a:t>
            </a:r>
          </a:p>
        </p:txBody>
      </p:sp>
      <p:sp>
        <p:nvSpPr>
          <p:cNvPr id="13" name="TextBox 13"/>
          <p:cNvSpPr txBox="1"/>
          <p:nvPr/>
        </p:nvSpPr>
        <p:spPr>
          <a:xfrm>
            <a:off x="7154925" y="5418693"/>
            <a:ext cx="11133075" cy="5324475"/>
          </a:xfrm>
          <a:prstGeom prst="rect">
            <a:avLst/>
          </a:prstGeom>
        </p:spPr>
        <p:txBody>
          <a:bodyPr lIns="0" tIns="0" rIns="0" bIns="0" rtlCol="0" anchor="t">
            <a:spAutoFit/>
          </a:bodyPr>
          <a:lstStyle/>
          <a:p>
            <a:pPr marL="647703" lvl="1" indent="-323852">
              <a:lnSpc>
                <a:spcPts val="4200"/>
              </a:lnSpc>
              <a:buFont typeface="Arial"/>
              <a:buChar char="•"/>
            </a:pPr>
            <a:r>
              <a:rPr lang="en-US" sz="3000" spc="300" dirty="0">
                <a:solidFill>
                  <a:srgbClr val="FFFFFF"/>
                </a:solidFill>
                <a:latin typeface="Lato"/>
              </a:rPr>
              <a:t>Target Audience (Depends on Showcase)</a:t>
            </a:r>
          </a:p>
          <a:p>
            <a:pPr marL="647703" lvl="1" indent="-323852">
              <a:lnSpc>
                <a:spcPts val="4200"/>
              </a:lnSpc>
              <a:buFont typeface="Arial"/>
              <a:buChar char="•"/>
            </a:pPr>
            <a:r>
              <a:rPr lang="en-US" sz="3000" spc="300" dirty="0">
                <a:solidFill>
                  <a:srgbClr val="FFFFFF"/>
                </a:solidFill>
                <a:latin typeface="Lato"/>
              </a:rPr>
              <a:t>Snacks &amp; Drinks (low cost $)</a:t>
            </a:r>
          </a:p>
          <a:p>
            <a:pPr marL="1295406" lvl="2" indent="-431802">
              <a:lnSpc>
                <a:spcPts val="4200"/>
              </a:lnSpc>
              <a:buFont typeface="Arial"/>
              <a:buChar char="⚬"/>
            </a:pPr>
            <a:r>
              <a:rPr lang="en-US" sz="3000" spc="300" dirty="0">
                <a:solidFill>
                  <a:srgbClr val="FFFFFF"/>
                </a:solidFill>
                <a:latin typeface="Lato"/>
              </a:rPr>
              <a:t>Depends on Audience</a:t>
            </a:r>
          </a:p>
          <a:p>
            <a:pPr marL="1943110" lvl="3" indent="-485777">
              <a:lnSpc>
                <a:spcPts val="4200"/>
              </a:lnSpc>
              <a:buFont typeface="Arial"/>
              <a:buChar char="￭"/>
            </a:pPr>
            <a:r>
              <a:rPr lang="en-US" sz="3000" spc="300" dirty="0">
                <a:solidFill>
                  <a:srgbClr val="FFFFFF"/>
                </a:solidFill>
                <a:latin typeface="Lato"/>
              </a:rPr>
              <a:t>Chamber Business After Business</a:t>
            </a:r>
          </a:p>
          <a:p>
            <a:pPr marL="1943110" lvl="3" indent="-485777">
              <a:lnSpc>
                <a:spcPts val="4200"/>
              </a:lnSpc>
              <a:buFont typeface="Arial"/>
              <a:buChar char="￭"/>
            </a:pPr>
            <a:r>
              <a:rPr lang="en-US" sz="3000" spc="300" dirty="0">
                <a:solidFill>
                  <a:srgbClr val="FFFFFF"/>
                </a:solidFill>
                <a:latin typeface="Lato"/>
              </a:rPr>
              <a:t>Short-Term Training &amp; Funding Seminars</a:t>
            </a:r>
          </a:p>
          <a:p>
            <a:pPr marL="2590813" lvl="4" indent="-518163">
              <a:lnSpc>
                <a:spcPts val="4200"/>
              </a:lnSpc>
              <a:buFont typeface="Arial"/>
              <a:buChar char="•"/>
            </a:pPr>
            <a:r>
              <a:rPr lang="en-US" sz="3000" spc="300" dirty="0">
                <a:solidFill>
                  <a:srgbClr val="FFFFFF"/>
                </a:solidFill>
                <a:latin typeface="Lato"/>
              </a:rPr>
              <a:t>SUNY Corning Workforce Elmira Activate  </a:t>
            </a:r>
          </a:p>
          <a:p>
            <a:pPr marL="647703" lvl="1" indent="-323852">
              <a:lnSpc>
                <a:spcPts val="4200"/>
              </a:lnSpc>
              <a:buFont typeface="Arial"/>
              <a:buChar char="•"/>
            </a:pPr>
            <a:r>
              <a:rPr lang="en-US" sz="3000" spc="300" dirty="0">
                <a:solidFill>
                  <a:srgbClr val="FFFFFF"/>
                </a:solidFill>
                <a:latin typeface="Lato"/>
              </a:rPr>
              <a:t>Corporate Training Seminar</a:t>
            </a:r>
          </a:p>
          <a:p>
            <a:pPr marL="1295406" lvl="2" indent="-431802">
              <a:lnSpc>
                <a:spcPts val="4200"/>
              </a:lnSpc>
              <a:buFont typeface="Arial"/>
              <a:buChar char="⚬"/>
            </a:pPr>
            <a:r>
              <a:rPr lang="en-US" sz="3000" spc="300" dirty="0">
                <a:solidFill>
                  <a:srgbClr val="FFFFFF"/>
                </a:solidFill>
                <a:latin typeface="Lato"/>
              </a:rPr>
              <a:t>Targets just Businesses</a:t>
            </a:r>
          </a:p>
          <a:p>
            <a:pPr>
              <a:lnSpc>
                <a:spcPts val="4200"/>
              </a:lnSpc>
            </a:pPr>
            <a:endParaRPr lang="en-US" sz="3000" spc="300" dirty="0">
              <a:solidFill>
                <a:srgbClr val="FFFFFF"/>
              </a:solidFill>
              <a:latin typeface="Lato"/>
            </a:endParaRPr>
          </a:p>
          <a:p>
            <a:pPr>
              <a:lnSpc>
                <a:spcPts val="4200"/>
              </a:lnSpc>
            </a:pPr>
            <a:endParaRPr lang="en-US" sz="3000" spc="300" dirty="0">
              <a:solidFill>
                <a:srgbClr val="FFFFFF"/>
              </a:solidFill>
              <a:latin typeface="Lato"/>
            </a:endParaRPr>
          </a:p>
        </p:txBody>
      </p:sp>
      <p:sp>
        <p:nvSpPr>
          <p:cNvPr id="14" name="TextBox 14"/>
          <p:cNvSpPr txBox="1"/>
          <p:nvPr/>
        </p:nvSpPr>
        <p:spPr>
          <a:xfrm>
            <a:off x="8406727" y="3211141"/>
            <a:ext cx="9100575" cy="1057275"/>
          </a:xfrm>
          <a:prstGeom prst="rect">
            <a:avLst/>
          </a:prstGeom>
        </p:spPr>
        <p:txBody>
          <a:bodyPr lIns="0" tIns="0" rIns="0" bIns="0" rtlCol="0" anchor="t">
            <a:spAutoFit/>
          </a:bodyPr>
          <a:lstStyle/>
          <a:p>
            <a:pPr algn="ctr">
              <a:lnSpc>
                <a:spcPts val="4200"/>
              </a:lnSpc>
            </a:pPr>
            <a:r>
              <a:rPr lang="en-US" sz="3000" spc="300" dirty="0">
                <a:solidFill>
                  <a:srgbClr val="000000"/>
                </a:solidFill>
                <a:latin typeface="Lato Italics"/>
              </a:rPr>
              <a:t>ARE YOU HAVING AN IN-HOUSE EVENT AT LEAST ONCE A QUARTER OR TWICE A YEAR?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3" tooltip="https://fb.watch/gxdnOjvE6U/"/>
          </p:cNvPr>
          <p:cNvPicPr>
            <a:picLocks noChangeAspect="1"/>
          </p:cNvPicPr>
          <p:nvPr/>
        </p:nvPicPr>
        <p:blipFill>
          <a:blip r:embed="rId4"/>
          <a:stretch>
            <a:fillRect/>
          </a:stretch>
        </p:blipFill>
        <p:spPr>
          <a:xfrm>
            <a:off x="1098343" y="2552700"/>
            <a:ext cx="3736252" cy="7077133"/>
          </a:xfrm>
          <a:prstGeom prst="rect">
            <a:avLst/>
          </a:prstGeom>
          <a:ln w="38100">
            <a:solidFill>
              <a:srgbClr val="FF0000"/>
            </a:solidFill>
          </a:ln>
        </p:spPr>
      </p:pic>
      <p:pic>
        <p:nvPicPr>
          <p:cNvPr id="3" name="Picture 3"/>
          <p:cNvPicPr>
            <a:picLocks noChangeAspect="1"/>
          </p:cNvPicPr>
          <p:nvPr/>
        </p:nvPicPr>
        <p:blipFill>
          <a:blip r:embed="rId5"/>
          <a:stretch>
            <a:fillRect/>
          </a:stretch>
        </p:blipFill>
        <p:spPr>
          <a:xfrm>
            <a:off x="5938970" y="4044327"/>
            <a:ext cx="5731451" cy="5704379"/>
          </a:xfrm>
          <a:prstGeom prst="rect">
            <a:avLst/>
          </a:prstGeom>
          <a:ln w="38100">
            <a:solidFill>
              <a:srgbClr val="FF0000"/>
            </a:solidFill>
          </a:ln>
        </p:spPr>
      </p:pic>
      <p:sp>
        <p:nvSpPr>
          <p:cNvPr id="4" name="TextBox 4"/>
          <p:cNvSpPr txBox="1"/>
          <p:nvPr/>
        </p:nvSpPr>
        <p:spPr>
          <a:xfrm>
            <a:off x="5854202" y="1124928"/>
            <a:ext cx="5180132" cy="884858"/>
          </a:xfrm>
          <a:prstGeom prst="rect">
            <a:avLst/>
          </a:prstGeom>
        </p:spPr>
        <p:txBody>
          <a:bodyPr lIns="0" tIns="0" rIns="0" bIns="0" rtlCol="0" anchor="t">
            <a:spAutoFit/>
          </a:bodyPr>
          <a:lstStyle/>
          <a:p>
            <a:pPr algn="ctr">
              <a:lnSpc>
                <a:spcPts val="6860"/>
              </a:lnSpc>
            </a:pPr>
            <a:r>
              <a:rPr lang="en-US" sz="49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Mass Emails</a:t>
            </a:r>
          </a:p>
        </p:txBody>
      </p:sp>
      <p:sp>
        <p:nvSpPr>
          <p:cNvPr id="5" name="TextBox 5"/>
          <p:cNvSpPr txBox="1"/>
          <p:nvPr/>
        </p:nvSpPr>
        <p:spPr>
          <a:xfrm>
            <a:off x="6091513" y="2117581"/>
            <a:ext cx="4942821" cy="1692771"/>
          </a:xfrm>
          <a:prstGeom prst="rect">
            <a:avLst/>
          </a:prstGeom>
        </p:spPr>
        <p:txBody>
          <a:bodyPr wrap="square" lIns="0" tIns="0" rIns="0" bIns="0" rtlCol="0" anchor="t">
            <a:spAutoFit/>
          </a:bodyPr>
          <a:lstStyle/>
          <a:p>
            <a:pPr algn="ctr">
              <a:lnSpc>
                <a:spcPts val="6580"/>
              </a:lnSpc>
            </a:pPr>
            <a:r>
              <a:rPr lang="en-US" sz="4700"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Social Media </a:t>
            </a:r>
            <a:endParaRPr lang="en-US" sz="4700" dirty="0" smtClean="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endParaRPr>
          </a:p>
          <a:p>
            <a:pPr algn="ctr">
              <a:lnSpc>
                <a:spcPts val="6580"/>
              </a:lnSpc>
            </a:pPr>
            <a:r>
              <a:rPr lang="en-US" sz="4700" dirty="0" smtClean="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Postings</a:t>
            </a:r>
            <a:endParaRPr lang="en-US" sz="4700"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endParaRPr>
          </a:p>
        </p:txBody>
      </p:sp>
      <p:sp>
        <p:nvSpPr>
          <p:cNvPr id="6" name="TextBox 6"/>
          <p:cNvSpPr txBox="1"/>
          <p:nvPr/>
        </p:nvSpPr>
        <p:spPr>
          <a:xfrm>
            <a:off x="-158576" y="1266767"/>
            <a:ext cx="6250089" cy="936154"/>
          </a:xfrm>
          <a:prstGeom prst="rect">
            <a:avLst/>
          </a:prstGeom>
        </p:spPr>
        <p:txBody>
          <a:bodyPr lIns="0" tIns="0" rIns="0" bIns="0" rtlCol="0" anchor="t">
            <a:spAutoFit/>
          </a:bodyPr>
          <a:lstStyle/>
          <a:p>
            <a:pPr algn="ctr">
              <a:lnSpc>
                <a:spcPts val="7279"/>
              </a:lnSpc>
            </a:pPr>
            <a:r>
              <a:rPr lang="en-US" sz="5199" dirty="0" err="1">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FaceBook</a:t>
            </a:r>
            <a:r>
              <a:rPr lang="en-US" sz="5199" dirty="0">
                <a:solidFill>
                  <a:srgbClr val="CB2026"/>
                </a:solidFill>
                <a:effectLst>
                  <a:outerShdw blurRad="38100" dist="38100" dir="2700000" algn="tl">
                    <a:srgbClr val="000000">
                      <a:alpha val="43137"/>
                    </a:srgbClr>
                  </a:outerShdw>
                </a:effectLst>
                <a:latin typeface="Poppins Bold" panose="020B0604020202020204" charset="0"/>
                <a:cs typeface="Poppins Bold" panose="020B0604020202020204" charset="0"/>
              </a:rPr>
              <a:t> Live</a:t>
            </a:r>
          </a:p>
        </p:txBody>
      </p:sp>
      <p:grpSp>
        <p:nvGrpSpPr>
          <p:cNvPr id="7" name="Group 7"/>
          <p:cNvGrpSpPr/>
          <p:nvPr/>
        </p:nvGrpSpPr>
        <p:grpSpPr>
          <a:xfrm>
            <a:off x="12264454" y="4857680"/>
            <a:ext cx="5798405" cy="5753100"/>
            <a:chOff x="-5270590" y="-3808575"/>
            <a:chExt cx="14736762" cy="14404060"/>
          </a:xfrm>
        </p:grpSpPr>
        <p:pic>
          <p:nvPicPr>
            <p:cNvPr id="8" name="Picture 8"/>
            <p:cNvPicPr>
              <a:picLocks noChangeAspect="1"/>
            </p:cNvPicPr>
            <p:nvPr/>
          </p:nvPicPr>
          <p:blipFill>
            <a:blip r:embed="rId6"/>
            <a:stretch>
              <a:fillRect/>
            </a:stretch>
          </p:blipFill>
          <p:spPr>
            <a:xfrm>
              <a:off x="-5270590" y="-3808575"/>
              <a:ext cx="14736762" cy="14404060"/>
            </a:xfrm>
            <a:prstGeom prst="rect">
              <a:avLst/>
            </a:prstGeom>
          </p:spPr>
        </p:pic>
      </p:grpSp>
      <p:sp>
        <p:nvSpPr>
          <p:cNvPr id="9" name="TextBox 9"/>
          <p:cNvSpPr txBox="1"/>
          <p:nvPr/>
        </p:nvSpPr>
        <p:spPr>
          <a:xfrm>
            <a:off x="12399478" y="3856837"/>
            <a:ext cx="5180132" cy="1692771"/>
          </a:xfrm>
          <a:prstGeom prst="rect">
            <a:avLst/>
          </a:prstGeom>
        </p:spPr>
        <p:txBody>
          <a:bodyPr lIns="0" tIns="0" rIns="0" bIns="0" rtlCol="0" anchor="t">
            <a:spAutoFit/>
          </a:bodyPr>
          <a:lstStyle/>
          <a:p>
            <a:pPr algn="ctr">
              <a:lnSpc>
                <a:spcPts val="6580"/>
              </a:lnSpc>
            </a:pPr>
            <a:r>
              <a:rPr lang="en-US" sz="47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Morning Show News Interview</a:t>
            </a:r>
          </a:p>
        </p:txBody>
      </p:sp>
      <p:pic>
        <p:nvPicPr>
          <p:cNvPr id="10" name="k31eJMUya8k"/>
          <p:cNvPicPr>
            <a:picLocks noRot="1" noChangeAspect="1"/>
          </p:cNvPicPr>
          <p:nvPr>
            <a:videoFile r:link="rId1"/>
          </p:nvPr>
        </p:nvPicPr>
        <p:blipFill>
          <a:blip r:embed="rId7"/>
          <a:stretch>
            <a:fillRect/>
          </a:stretch>
        </p:blipFill>
        <p:spPr>
          <a:xfrm>
            <a:off x="11959246" y="349480"/>
            <a:ext cx="6060596" cy="3409086"/>
          </a:xfrm>
          <a:prstGeom prst="rect">
            <a:avLst/>
          </a:prstGeom>
          <a:ln w="57150">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1580822" y="-292307"/>
            <a:ext cx="3090723" cy="3090723"/>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4" name="Group 4"/>
          <p:cNvGrpSpPr/>
          <p:nvPr/>
        </p:nvGrpSpPr>
        <p:grpSpPr>
          <a:xfrm rot="-2700000">
            <a:off x="-1412966" y="-124452"/>
            <a:ext cx="2755011" cy="275501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6" name="Group 6"/>
          <p:cNvGrpSpPr/>
          <p:nvPr/>
        </p:nvGrpSpPr>
        <p:grpSpPr>
          <a:xfrm rot="-8100000">
            <a:off x="16778099" y="-292307"/>
            <a:ext cx="3090723" cy="309072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8" name="Group 8"/>
          <p:cNvGrpSpPr/>
          <p:nvPr/>
        </p:nvGrpSpPr>
        <p:grpSpPr>
          <a:xfrm rot="-2700000">
            <a:off x="16945955" y="-124452"/>
            <a:ext cx="2755011" cy="275501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CB2026"/>
            </a:solidFill>
          </p:spPr>
        </p:sp>
      </p:grpSp>
      <p:grpSp>
        <p:nvGrpSpPr>
          <p:cNvPr id="10" name="Group 10"/>
          <p:cNvGrpSpPr/>
          <p:nvPr/>
        </p:nvGrpSpPr>
        <p:grpSpPr>
          <a:xfrm>
            <a:off x="0" y="3028950"/>
            <a:ext cx="18288000" cy="7258050"/>
            <a:chOff x="0" y="0"/>
            <a:chExt cx="6671512" cy="2647756"/>
          </a:xfrm>
        </p:grpSpPr>
        <p:sp>
          <p:nvSpPr>
            <p:cNvPr id="11" name="Freeform 11"/>
            <p:cNvSpPr/>
            <p:nvPr/>
          </p:nvSpPr>
          <p:spPr>
            <a:xfrm>
              <a:off x="0" y="0"/>
              <a:ext cx="6671512" cy="2647756"/>
            </a:xfrm>
            <a:custGeom>
              <a:avLst/>
              <a:gdLst/>
              <a:ahLst/>
              <a:cxnLst/>
              <a:rect l="l" t="t" r="r" b="b"/>
              <a:pathLst>
                <a:path w="6671512" h="2647756">
                  <a:moveTo>
                    <a:pt x="0" y="0"/>
                  </a:moveTo>
                  <a:lnTo>
                    <a:pt x="6671512" y="0"/>
                  </a:lnTo>
                  <a:lnTo>
                    <a:pt x="6671512" y="2647756"/>
                  </a:lnTo>
                  <a:lnTo>
                    <a:pt x="0" y="2647756"/>
                  </a:lnTo>
                  <a:close/>
                </a:path>
              </a:pathLst>
            </a:custGeom>
            <a:solidFill>
              <a:srgbClr val="CB2026"/>
            </a:solidFill>
          </p:spPr>
        </p:sp>
      </p:grpSp>
      <p:sp>
        <p:nvSpPr>
          <p:cNvPr id="12" name="TextBox 12"/>
          <p:cNvSpPr txBox="1"/>
          <p:nvPr/>
        </p:nvSpPr>
        <p:spPr>
          <a:xfrm>
            <a:off x="1507002" y="1142996"/>
            <a:ext cx="15327005" cy="1029128"/>
          </a:xfrm>
          <a:prstGeom prst="rect">
            <a:avLst/>
          </a:prstGeom>
        </p:spPr>
        <p:txBody>
          <a:bodyPr lIns="0" tIns="0" rIns="0" bIns="0" rtlCol="0" anchor="t">
            <a:spAutoFit/>
          </a:bodyPr>
          <a:lstStyle/>
          <a:p>
            <a:pPr algn="ctr">
              <a:lnSpc>
                <a:spcPts val="7875"/>
              </a:lnSpc>
            </a:pPr>
            <a:r>
              <a:rPr lang="en-US" sz="7500" spc="375" dirty="0">
                <a:solidFill>
                  <a:srgbClr val="000000"/>
                </a:solidFill>
                <a:effectLst>
                  <a:outerShdw blurRad="38100" dist="38100" dir="2700000" algn="tl">
                    <a:srgbClr val="000000">
                      <a:alpha val="43137"/>
                    </a:srgbClr>
                  </a:outerShdw>
                </a:effectLst>
                <a:latin typeface="Poppins ExtraBold"/>
              </a:rPr>
              <a:t>SMALL GROUP DISCUSSION</a:t>
            </a:r>
          </a:p>
        </p:txBody>
      </p:sp>
      <p:sp>
        <p:nvSpPr>
          <p:cNvPr id="13" name="TextBox 13"/>
          <p:cNvSpPr txBox="1"/>
          <p:nvPr/>
        </p:nvSpPr>
        <p:spPr>
          <a:xfrm>
            <a:off x="4694560" y="5000160"/>
            <a:ext cx="8138645" cy="4924425"/>
          </a:xfrm>
          <a:prstGeom prst="rect">
            <a:avLst/>
          </a:prstGeom>
        </p:spPr>
        <p:txBody>
          <a:bodyPr lIns="0" tIns="0" rIns="0" bIns="0" rtlCol="0" anchor="t">
            <a:spAutoFit/>
          </a:bodyPr>
          <a:lstStyle/>
          <a:p>
            <a:pPr algn="ctr">
              <a:lnSpc>
                <a:spcPts val="9450"/>
              </a:lnSpc>
            </a:pPr>
            <a:r>
              <a:rPr lang="en-US" sz="9000" spc="450">
                <a:solidFill>
                  <a:srgbClr val="FFFFFF"/>
                </a:solidFill>
                <a:latin typeface="Poppins ExtraBold Bold"/>
              </a:rPr>
              <a:t>Challenges &amp; Success</a:t>
            </a:r>
          </a:p>
          <a:p>
            <a:pPr algn="ctr">
              <a:lnSpc>
                <a:spcPts val="9450"/>
              </a:lnSpc>
            </a:pPr>
            <a:r>
              <a:rPr lang="en-US" sz="9000" spc="450">
                <a:solidFill>
                  <a:srgbClr val="FFFFFF"/>
                </a:solidFill>
                <a:latin typeface="Poppins ExtraBold Bold"/>
              </a:rPr>
              <a:t>In Marketing</a:t>
            </a:r>
          </a:p>
        </p:txBody>
      </p:sp>
      <p:sp>
        <p:nvSpPr>
          <p:cNvPr id="14" name="TextBox 14"/>
          <p:cNvSpPr txBox="1"/>
          <p:nvPr/>
        </p:nvSpPr>
        <p:spPr>
          <a:xfrm>
            <a:off x="3047377" y="3486150"/>
            <a:ext cx="11091142" cy="1323975"/>
          </a:xfrm>
          <a:prstGeom prst="rect">
            <a:avLst/>
          </a:prstGeom>
        </p:spPr>
        <p:txBody>
          <a:bodyPr lIns="0" tIns="0" rIns="0" bIns="0" rtlCol="0" anchor="t">
            <a:spAutoFit/>
          </a:bodyPr>
          <a:lstStyle/>
          <a:p>
            <a:pPr algn="ctr">
              <a:lnSpc>
                <a:spcPts val="9450"/>
              </a:lnSpc>
            </a:pPr>
            <a:r>
              <a:rPr lang="en-US" sz="9000" spc="450" dirty="0">
                <a:solidFill>
                  <a:srgbClr val="FFFFFF"/>
                </a:solidFill>
                <a:latin typeface="Poppins ExtraBold Bold"/>
              </a:rPr>
              <a:t>Groups of 2 or 3</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832879" y="857766"/>
            <a:ext cx="12808716" cy="82296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082888" y="808342"/>
            <a:ext cx="14651370" cy="810107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939598"/>
            </a:solidFill>
          </p:spPr>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6" name="Group 6"/>
          <p:cNvGrpSpPr/>
          <p:nvPr/>
        </p:nvGrpSpPr>
        <p:grpSpPr>
          <a:xfrm rot="2700000">
            <a:off x="11143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8" name="Group 8"/>
          <p:cNvGrpSpPr/>
          <p:nvPr/>
        </p:nvGrpSpPr>
        <p:grpSpPr>
          <a:xfrm rot="2700000">
            <a:off x="11143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11" name="Freeform 11"/>
          <p:cNvSpPr/>
          <p:nvPr/>
        </p:nvSpPr>
        <p:spPr>
          <a:xfrm>
            <a:off x="12059463" y="2000831"/>
            <a:ext cx="5154384" cy="6892511"/>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50353" r="-50353"/>
            </a:stretch>
          </a:blipFill>
          <a:ln w="76200">
            <a:solidFill>
              <a:schemeClr val="tx1"/>
            </a:solidFill>
          </a:ln>
        </p:spPr>
      </p:sp>
      <p:sp>
        <p:nvSpPr>
          <p:cNvPr id="13" name="TextBox 13"/>
          <p:cNvSpPr txBox="1"/>
          <p:nvPr/>
        </p:nvSpPr>
        <p:spPr>
          <a:xfrm>
            <a:off x="1297297" y="218144"/>
            <a:ext cx="9135755" cy="2154436"/>
          </a:xfrm>
          <a:prstGeom prst="rect">
            <a:avLst/>
          </a:prstGeom>
        </p:spPr>
        <p:txBody>
          <a:bodyPr lIns="0" tIns="0" rIns="0" bIns="0" rtlCol="0" anchor="t">
            <a:spAutoFit/>
          </a:bodyPr>
          <a:lstStyle/>
          <a:p>
            <a:pPr algn="ctr">
              <a:lnSpc>
                <a:spcPts val="8400"/>
              </a:lnSpc>
            </a:pPr>
            <a:r>
              <a:rPr lang="en-US" sz="8000" spc="400" dirty="0">
                <a:solidFill>
                  <a:srgbClr val="CB2026"/>
                </a:solidFill>
                <a:effectLst>
                  <a:outerShdw blurRad="38100" dist="38100" dir="2700000" algn="tl">
                    <a:srgbClr val="000000">
                      <a:alpha val="43137"/>
                    </a:srgbClr>
                  </a:outerShdw>
                </a:effectLst>
                <a:latin typeface="Poppins ExtraBold"/>
              </a:rPr>
              <a:t>4 P'S OF</a:t>
            </a:r>
          </a:p>
          <a:p>
            <a:pPr algn="ctr">
              <a:lnSpc>
                <a:spcPts val="8400"/>
              </a:lnSpc>
            </a:pPr>
            <a:r>
              <a:rPr lang="en-US" sz="8000" spc="400" dirty="0">
                <a:solidFill>
                  <a:srgbClr val="CB2026"/>
                </a:solidFill>
                <a:effectLst>
                  <a:outerShdw blurRad="38100" dist="38100" dir="2700000" algn="tl">
                    <a:srgbClr val="000000">
                      <a:alpha val="43137"/>
                    </a:srgbClr>
                  </a:outerShdw>
                </a:effectLst>
                <a:latin typeface="Poppins ExtraBold"/>
              </a:rPr>
              <a:t>MARKETING</a:t>
            </a:r>
          </a:p>
        </p:txBody>
      </p:sp>
      <p:grpSp>
        <p:nvGrpSpPr>
          <p:cNvPr id="14" name="Group 14"/>
          <p:cNvGrpSpPr/>
          <p:nvPr/>
        </p:nvGrpSpPr>
        <p:grpSpPr>
          <a:xfrm rot="5400000">
            <a:off x="-1309" y="1309"/>
            <a:ext cx="1635964" cy="1633346"/>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939598"/>
            </a:solidFill>
          </p:spPr>
        </p:sp>
      </p:grpSp>
      <p:sp>
        <p:nvSpPr>
          <p:cNvPr id="16" name="TextBox 16"/>
          <p:cNvSpPr txBox="1"/>
          <p:nvPr/>
        </p:nvSpPr>
        <p:spPr>
          <a:xfrm>
            <a:off x="2910575" y="3086100"/>
            <a:ext cx="5219364" cy="6553076"/>
          </a:xfrm>
          <a:prstGeom prst="rect">
            <a:avLst/>
          </a:prstGeom>
        </p:spPr>
        <p:txBody>
          <a:bodyPr wrap="square" lIns="0" tIns="0" rIns="0" bIns="0" rtlCol="0" anchor="t">
            <a:spAutoFit/>
          </a:bodyPr>
          <a:lstStyle/>
          <a:p>
            <a:pPr algn="ctr">
              <a:lnSpc>
                <a:spcPts val="7279"/>
              </a:lnSpc>
            </a:pPr>
            <a:r>
              <a:rPr lang="en-US" sz="5199" dirty="0" smtClean="0">
                <a:solidFill>
                  <a:srgbClr val="000000"/>
                </a:solidFill>
                <a:latin typeface="Poppins Bold" panose="020B0604020202020204" charset="0"/>
                <a:cs typeface="Poppins Bold" panose="020B0604020202020204" charset="0"/>
              </a:rPr>
              <a:t>Product</a:t>
            </a:r>
          </a:p>
          <a:p>
            <a:pPr algn="ctr">
              <a:lnSpc>
                <a:spcPts val="7279"/>
              </a:lnSpc>
            </a:pPr>
            <a:endParaRPr lang="en-US" sz="5199" dirty="0">
              <a:solidFill>
                <a:srgbClr val="000000"/>
              </a:solidFill>
              <a:latin typeface="Poppins Bold" panose="020B0604020202020204" charset="0"/>
              <a:cs typeface="Poppins Bold" panose="020B0604020202020204" charset="0"/>
            </a:endParaRPr>
          </a:p>
          <a:p>
            <a:pPr algn="ctr">
              <a:lnSpc>
                <a:spcPts val="7279"/>
              </a:lnSpc>
            </a:pPr>
            <a:r>
              <a:rPr lang="en-US" sz="5199" dirty="0" smtClean="0">
                <a:solidFill>
                  <a:srgbClr val="000000"/>
                </a:solidFill>
                <a:latin typeface="Poppins Bold" panose="020B0604020202020204" charset="0"/>
                <a:cs typeface="Poppins Bold" panose="020B0604020202020204" charset="0"/>
              </a:rPr>
              <a:t>Price</a:t>
            </a:r>
          </a:p>
          <a:p>
            <a:pPr algn="ctr">
              <a:lnSpc>
                <a:spcPts val="7279"/>
              </a:lnSpc>
            </a:pPr>
            <a:endParaRPr lang="en-US" sz="5199" dirty="0">
              <a:solidFill>
                <a:srgbClr val="000000"/>
              </a:solidFill>
              <a:latin typeface="Poppins Bold" panose="020B0604020202020204" charset="0"/>
              <a:cs typeface="Poppins Bold" panose="020B0604020202020204" charset="0"/>
            </a:endParaRPr>
          </a:p>
          <a:p>
            <a:pPr algn="ctr">
              <a:lnSpc>
                <a:spcPts val="7279"/>
              </a:lnSpc>
            </a:pPr>
            <a:r>
              <a:rPr lang="en-US" sz="5199" dirty="0" smtClean="0">
                <a:solidFill>
                  <a:srgbClr val="000000"/>
                </a:solidFill>
                <a:latin typeface="Poppins Bold" panose="020B0604020202020204" charset="0"/>
                <a:cs typeface="Poppins Bold" panose="020B0604020202020204" charset="0"/>
              </a:rPr>
              <a:t>Place</a:t>
            </a:r>
          </a:p>
          <a:p>
            <a:pPr algn="ctr">
              <a:lnSpc>
                <a:spcPts val="7279"/>
              </a:lnSpc>
            </a:pPr>
            <a:endParaRPr lang="en-US" sz="5199" dirty="0">
              <a:solidFill>
                <a:srgbClr val="000000"/>
              </a:solidFill>
              <a:latin typeface="Poppins Bold" panose="020B0604020202020204" charset="0"/>
              <a:cs typeface="Poppins Bold" panose="020B0604020202020204" charset="0"/>
            </a:endParaRPr>
          </a:p>
          <a:p>
            <a:pPr algn="ctr">
              <a:lnSpc>
                <a:spcPts val="7279"/>
              </a:lnSpc>
            </a:pPr>
            <a:r>
              <a:rPr lang="en-US" sz="5199" dirty="0" smtClean="0">
                <a:solidFill>
                  <a:srgbClr val="000000"/>
                </a:solidFill>
                <a:latin typeface="Poppins Bold" panose="020B0604020202020204" charset="0"/>
                <a:cs typeface="Poppins Bold" panose="020B0604020202020204" charset="0"/>
              </a:rPr>
              <a:t>Promotion</a:t>
            </a:r>
            <a:endParaRPr lang="en-US" sz="5199" dirty="0">
              <a:solidFill>
                <a:srgbClr val="000000"/>
              </a:solidFill>
              <a:latin typeface="Poppins Bold" panose="020B0604020202020204" charset="0"/>
              <a:cs typeface="Poppins Bold" panose="020B060402020202020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36271" y="4219575"/>
            <a:ext cx="5815459" cy="3150863"/>
          </a:xfrm>
          <a:prstGeom prst="rect">
            <a:avLst/>
          </a:prstGeom>
        </p:spPr>
        <p:txBody>
          <a:bodyPr lIns="0" tIns="0" rIns="0" bIns="0" rtlCol="0" anchor="t">
            <a:spAutoFit/>
          </a:bodyPr>
          <a:lstStyle/>
          <a:p>
            <a:pPr algn="ctr">
              <a:lnSpc>
                <a:spcPts val="12599"/>
              </a:lnSpc>
            </a:pPr>
            <a:r>
              <a:rPr lang="en-US" sz="9000" dirty="0">
                <a:solidFill>
                  <a:srgbClr val="000000"/>
                </a:solidFill>
                <a:effectLst>
                  <a:outerShdw blurRad="38100" dist="38100" dir="2700000" algn="tl">
                    <a:srgbClr val="000000">
                      <a:alpha val="43137"/>
                    </a:srgbClr>
                  </a:outerShdw>
                </a:effectLst>
                <a:latin typeface="Poppins Bold" panose="020B0604020202020204" charset="0"/>
                <a:cs typeface="Poppins Bold" panose="020B0604020202020204" charset="0"/>
              </a:rPr>
              <a:t>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5004959" y="1860459"/>
            <a:ext cx="6566081" cy="6566081"/>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4" name="Group 4"/>
          <p:cNvGrpSpPr/>
          <p:nvPr/>
        </p:nvGrpSpPr>
        <p:grpSpPr>
          <a:xfrm rot="2700000">
            <a:off x="15361560" y="2217060"/>
            <a:ext cx="5852880" cy="585288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6" name="Group 6"/>
          <p:cNvGrpSpPr/>
          <p:nvPr/>
        </p:nvGrpSpPr>
        <p:grpSpPr>
          <a:xfrm rot="2700000">
            <a:off x="11143419" y="8043030"/>
            <a:ext cx="6164339" cy="616433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8" name="Group 8"/>
          <p:cNvGrpSpPr/>
          <p:nvPr/>
        </p:nvGrpSpPr>
        <p:grpSpPr>
          <a:xfrm rot="2700000">
            <a:off x="11143419" y="-3920369"/>
            <a:ext cx="6164339" cy="6164339"/>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10" name="Group 10"/>
          <p:cNvGrpSpPr>
            <a:grpSpLocks noChangeAspect="1"/>
          </p:cNvGrpSpPr>
          <p:nvPr/>
        </p:nvGrpSpPr>
        <p:grpSpPr>
          <a:xfrm>
            <a:off x="12626360" y="1549454"/>
            <a:ext cx="4994861" cy="6650005"/>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16860" r="-16860"/>
              </a:stretch>
            </a:blipFill>
            <a:ln>
              <a:solidFill>
                <a:schemeClr val="tx1"/>
              </a:solidFill>
            </a:ln>
          </p:spPr>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0000"/>
            </a:solidFill>
            <a:ln>
              <a:solidFill>
                <a:schemeClr val="tx1"/>
              </a:solidFill>
            </a:ln>
          </p:spPr>
        </p:sp>
      </p:grpSp>
      <p:grpSp>
        <p:nvGrpSpPr>
          <p:cNvPr id="13" name="Group 13"/>
          <p:cNvGrpSpPr/>
          <p:nvPr/>
        </p:nvGrpSpPr>
        <p:grpSpPr>
          <a:xfrm rot="5400000">
            <a:off x="-1309" y="1309"/>
            <a:ext cx="1635964" cy="1633346"/>
            <a:chOff x="0" y="0"/>
            <a:chExt cx="6350000" cy="6339840"/>
          </a:xfrm>
        </p:grpSpPr>
        <p:sp>
          <p:nvSpPr>
            <p:cNvPr id="14" name="Freeform 1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CB2026"/>
            </a:solidFill>
          </p:spPr>
        </p:sp>
      </p:grpSp>
      <p:sp>
        <p:nvSpPr>
          <p:cNvPr id="15" name="TextBox 15"/>
          <p:cNvSpPr txBox="1"/>
          <p:nvPr/>
        </p:nvSpPr>
        <p:spPr>
          <a:xfrm>
            <a:off x="-301001" y="2247900"/>
            <a:ext cx="12116251" cy="7848302"/>
          </a:xfrm>
          <a:prstGeom prst="rect">
            <a:avLst/>
          </a:prstGeom>
        </p:spPr>
        <p:txBody>
          <a:bodyPr wrap="square" lIns="0" tIns="0" rIns="0" bIns="0" rtlCol="0" anchor="t">
            <a:spAutoFit/>
          </a:bodyPr>
          <a:lstStyle/>
          <a:p>
            <a:pPr marL="789056" lvl="1" indent="-394528" algn="ctr">
              <a:lnSpc>
                <a:spcPts val="5116"/>
              </a:lnSpc>
              <a:buFont typeface="Arial"/>
              <a:buChar char="•"/>
            </a:pPr>
            <a:r>
              <a:rPr lang="en-US" sz="3654" dirty="0">
                <a:solidFill>
                  <a:srgbClr val="000000"/>
                </a:solidFill>
                <a:latin typeface="Agrandir Wide Medium Bold"/>
              </a:rPr>
              <a:t>Only 1 Component of the Marketing Process </a:t>
            </a:r>
          </a:p>
          <a:p>
            <a:pPr marL="789056" lvl="1" indent="-394528" algn="ctr">
              <a:lnSpc>
                <a:spcPts val="5116"/>
              </a:lnSpc>
              <a:buFont typeface="Arial"/>
              <a:buChar char="•"/>
            </a:pPr>
            <a:r>
              <a:rPr lang="en-US" sz="3654" dirty="0">
                <a:solidFill>
                  <a:srgbClr val="000000"/>
                </a:solidFill>
                <a:latin typeface="Agrandir Wide Medium Bold"/>
              </a:rPr>
              <a:t>Spreads Top of the Mind Awareness</a:t>
            </a:r>
          </a:p>
          <a:p>
            <a:pPr marL="789056" lvl="1" indent="-394528" algn="ctr">
              <a:lnSpc>
                <a:spcPts val="5116"/>
              </a:lnSpc>
              <a:buFont typeface="Arial"/>
              <a:buChar char="•"/>
            </a:pPr>
            <a:r>
              <a:rPr lang="en-US" sz="3654" dirty="0">
                <a:solidFill>
                  <a:srgbClr val="000000"/>
                </a:solidFill>
                <a:latin typeface="Agrandir Wide Medium Bold"/>
              </a:rPr>
              <a:t>Includes placement of "ads" in </a:t>
            </a:r>
            <a:endParaRPr lang="en-US" sz="3654" dirty="0" smtClean="0">
              <a:solidFill>
                <a:srgbClr val="000000"/>
              </a:solidFill>
              <a:latin typeface="Agrandir Wide Medium Bold"/>
            </a:endParaRPr>
          </a:p>
          <a:p>
            <a:pPr marL="394528" lvl="1" algn="ctr">
              <a:lnSpc>
                <a:spcPts val="5116"/>
              </a:lnSpc>
            </a:pPr>
            <a:r>
              <a:rPr lang="en-US" sz="3654" dirty="0" smtClean="0">
                <a:solidFill>
                  <a:srgbClr val="000000"/>
                </a:solidFill>
                <a:latin typeface="Agrandir Wide Medium Bold"/>
              </a:rPr>
              <a:t>various </a:t>
            </a:r>
            <a:r>
              <a:rPr lang="en-US" sz="3654" dirty="0">
                <a:solidFill>
                  <a:srgbClr val="000000"/>
                </a:solidFill>
                <a:latin typeface="Agrandir Wide Medium Bold"/>
              </a:rPr>
              <a:t>mediums</a:t>
            </a:r>
          </a:p>
          <a:p>
            <a:pPr marL="1578112" lvl="2" indent="-526037" algn="ctr">
              <a:lnSpc>
                <a:spcPts val="5116"/>
              </a:lnSpc>
              <a:spcBef>
                <a:spcPct val="0"/>
              </a:spcBef>
              <a:buFont typeface="Arial"/>
              <a:buChar char="⚬"/>
            </a:pPr>
            <a:r>
              <a:rPr lang="en-US" sz="3654" dirty="0">
                <a:solidFill>
                  <a:srgbClr val="000000"/>
                </a:solidFill>
                <a:latin typeface="Agrandir Wide Medium Bold"/>
              </a:rPr>
              <a:t>Radio</a:t>
            </a:r>
          </a:p>
          <a:p>
            <a:pPr marL="1578112" lvl="2" indent="-526037" algn="ctr">
              <a:lnSpc>
                <a:spcPts val="5116"/>
              </a:lnSpc>
              <a:spcBef>
                <a:spcPct val="0"/>
              </a:spcBef>
              <a:buFont typeface="Arial"/>
              <a:buChar char="⚬"/>
            </a:pPr>
            <a:r>
              <a:rPr lang="en-US" sz="3654" dirty="0">
                <a:solidFill>
                  <a:srgbClr val="000000"/>
                </a:solidFill>
                <a:latin typeface="Agrandir Wide Medium Bold"/>
              </a:rPr>
              <a:t>Television (Broadcast or Cable)</a:t>
            </a:r>
          </a:p>
          <a:p>
            <a:pPr marL="1578112" lvl="2" indent="-526037" algn="ctr">
              <a:lnSpc>
                <a:spcPts val="5116"/>
              </a:lnSpc>
              <a:spcBef>
                <a:spcPct val="0"/>
              </a:spcBef>
              <a:buFont typeface="Arial"/>
              <a:buChar char="⚬"/>
            </a:pPr>
            <a:r>
              <a:rPr lang="en-US" sz="3654" dirty="0">
                <a:solidFill>
                  <a:srgbClr val="000000"/>
                </a:solidFill>
                <a:latin typeface="Agrandir Wide Medium Bold"/>
              </a:rPr>
              <a:t>Digital Media</a:t>
            </a:r>
          </a:p>
          <a:p>
            <a:pPr marL="1578112" lvl="2" indent="-526037" algn="ctr">
              <a:lnSpc>
                <a:spcPts val="5116"/>
              </a:lnSpc>
              <a:spcBef>
                <a:spcPct val="0"/>
              </a:spcBef>
              <a:buFont typeface="Arial"/>
              <a:buChar char="⚬"/>
            </a:pPr>
            <a:r>
              <a:rPr lang="en-US" sz="3654" dirty="0">
                <a:solidFill>
                  <a:srgbClr val="000000"/>
                </a:solidFill>
                <a:latin typeface="Agrandir Wide Medium Bold"/>
              </a:rPr>
              <a:t>Direct Mail</a:t>
            </a:r>
          </a:p>
          <a:p>
            <a:pPr marL="1578112" lvl="2" indent="-526037" algn="ctr">
              <a:lnSpc>
                <a:spcPts val="5116"/>
              </a:lnSpc>
              <a:spcBef>
                <a:spcPct val="0"/>
              </a:spcBef>
              <a:buFont typeface="Arial"/>
              <a:buChar char="⚬"/>
            </a:pPr>
            <a:r>
              <a:rPr lang="en-US" sz="3654" dirty="0">
                <a:solidFill>
                  <a:srgbClr val="000000"/>
                </a:solidFill>
                <a:latin typeface="Agrandir Wide Medium Bold"/>
              </a:rPr>
              <a:t>Billboards</a:t>
            </a:r>
          </a:p>
          <a:p>
            <a:pPr marL="789056" lvl="1" indent="-394528" algn="ctr">
              <a:lnSpc>
                <a:spcPts val="5116"/>
              </a:lnSpc>
              <a:buFont typeface="Arial"/>
              <a:buChar char="•"/>
            </a:pPr>
            <a:r>
              <a:rPr lang="en-US" sz="3654" dirty="0">
                <a:solidFill>
                  <a:srgbClr val="000000"/>
                </a:solidFill>
                <a:latin typeface="Agrandir Wide Medium Bold"/>
              </a:rPr>
              <a:t>Most expensive - $$$$ </a:t>
            </a:r>
          </a:p>
          <a:p>
            <a:pPr marL="789056" lvl="1" indent="-394528" algn="ctr">
              <a:lnSpc>
                <a:spcPts val="5116"/>
              </a:lnSpc>
              <a:buFont typeface="Arial"/>
              <a:buChar char="•"/>
            </a:pPr>
            <a:r>
              <a:rPr lang="en-US" sz="3654" dirty="0">
                <a:solidFill>
                  <a:srgbClr val="000000"/>
                </a:solidFill>
                <a:latin typeface="Agrandir Wide Medium Bold"/>
              </a:rPr>
              <a:t>Part of bigger plan </a:t>
            </a:r>
          </a:p>
        </p:txBody>
      </p:sp>
      <p:sp>
        <p:nvSpPr>
          <p:cNvPr id="16" name="TextBox 16"/>
          <p:cNvSpPr txBox="1"/>
          <p:nvPr/>
        </p:nvSpPr>
        <p:spPr>
          <a:xfrm>
            <a:off x="2209699" y="846557"/>
            <a:ext cx="9135755" cy="1095172"/>
          </a:xfrm>
          <a:prstGeom prst="rect">
            <a:avLst/>
          </a:prstGeom>
        </p:spPr>
        <p:txBody>
          <a:bodyPr lIns="0" tIns="0" rIns="0" bIns="0" rtlCol="0" anchor="t">
            <a:spAutoFit/>
          </a:bodyPr>
          <a:lstStyle/>
          <a:p>
            <a:pPr algn="ctr">
              <a:lnSpc>
                <a:spcPts val="8400"/>
              </a:lnSpc>
            </a:pPr>
            <a:r>
              <a:rPr lang="en-US" sz="8000" spc="400" dirty="0">
                <a:solidFill>
                  <a:srgbClr val="000000"/>
                </a:solidFill>
                <a:effectLst>
                  <a:outerShdw blurRad="38100" dist="38100" dir="2700000" algn="tl">
                    <a:srgbClr val="000000">
                      <a:alpha val="43137"/>
                    </a:srgbClr>
                  </a:outerShdw>
                </a:effectLst>
                <a:latin typeface="Poppins ExtraBold"/>
              </a:rPr>
              <a:t>ADVERTISING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0208" y="543238"/>
            <a:ext cx="9968424" cy="1259922"/>
            <a:chOff x="0" y="0"/>
            <a:chExt cx="3636508" cy="459623"/>
          </a:xfrm>
        </p:grpSpPr>
        <p:sp>
          <p:nvSpPr>
            <p:cNvPr id="3" name="Freeform 3"/>
            <p:cNvSpPr/>
            <p:nvPr/>
          </p:nvSpPr>
          <p:spPr>
            <a:xfrm>
              <a:off x="0" y="0"/>
              <a:ext cx="3636508" cy="459623"/>
            </a:xfrm>
            <a:custGeom>
              <a:avLst/>
              <a:gdLst/>
              <a:ahLst/>
              <a:cxnLst/>
              <a:rect l="l" t="t" r="r" b="b"/>
              <a:pathLst>
                <a:path w="3636508" h="459623">
                  <a:moveTo>
                    <a:pt x="0" y="0"/>
                  </a:moveTo>
                  <a:lnTo>
                    <a:pt x="3636508" y="0"/>
                  </a:lnTo>
                  <a:lnTo>
                    <a:pt x="3636508" y="459623"/>
                  </a:lnTo>
                  <a:lnTo>
                    <a:pt x="0" y="459623"/>
                  </a:lnTo>
                  <a:close/>
                </a:path>
              </a:pathLst>
            </a:custGeom>
            <a:solidFill>
              <a:srgbClr val="CB2026"/>
            </a:solidFill>
          </p:spPr>
        </p:sp>
      </p:grpSp>
      <p:grpSp>
        <p:nvGrpSpPr>
          <p:cNvPr id="4" name="Group 4"/>
          <p:cNvGrpSpPr/>
          <p:nvPr/>
        </p:nvGrpSpPr>
        <p:grpSpPr>
          <a:xfrm rot="-2700000">
            <a:off x="-3283041" y="-3283041"/>
            <a:ext cx="6566081" cy="656608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6" name="Group 6"/>
          <p:cNvGrpSpPr/>
          <p:nvPr/>
        </p:nvGrpSpPr>
        <p:grpSpPr>
          <a:xfrm rot="2700000">
            <a:off x="-2926440" y="-2926440"/>
            <a:ext cx="5852880" cy="58528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8" name="Group 8"/>
          <p:cNvGrpSpPr/>
          <p:nvPr/>
        </p:nvGrpSpPr>
        <p:grpSpPr>
          <a:xfrm rot="-2700000">
            <a:off x="-3283041" y="7003959"/>
            <a:ext cx="6566081" cy="656608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10" name="Group 10"/>
          <p:cNvGrpSpPr/>
          <p:nvPr/>
        </p:nvGrpSpPr>
        <p:grpSpPr>
          <a:xfrm rot="2700000">
            <a:off x="-2926440" y="7360560"/>
            <a:ext cx="5852880" cy="585288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12" name="Group 12"/>
          <p:cNvGrpSpPr/>
          <p:nvPr/>
        </p:nvGrpSpPr>
        <p:grpSpPr>
          <a:xfrm rot="-2700000">
            <a:off x="-3283041" y="8117325"/>
            <a:ext cx="6566081" cy="6566081"/>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B2026"/>
            </a:solidFill>
          </p:spPr>
        </p:sp>
      </p:grpSp>
      <p:grpSp>
        <p:nvGrpSpPr>
          <p:cNvPr id="14" name="Group 14"/>
          <p:cNvGrpSpPr/>
          <p:nvPr/>
        </p:nvGrpSpPr>
        <p:grpSpPr>
          <a:xfrm rot="2700000">
            <a:off x="-2926440" y="8473925"/>
            <a:ext cx="5852880" cy="585288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sp>
      </p:grpSp>
      <p:grpSp>
        <p:nvGrpSpPr>
          <p:cNvPr id="16" name="Group 16"/>
          <p:cNvGrpSpPr/>
          <p:nvPr/>
        </p:nvGrpSpPr>
        <p:grpSpPr>
          <a:xfrm>
            <a:off x="12430646" y="0"/>
            <a:ext cx="5857354" cy="10287000"/>
            <a:chOff x="0" y="0"/>
            <a:chExt cx="2136779" cy="3752725"/>
          </a:xfrm>
        </p:grpSpPr>
        <p:sp>
          <p:nvSpPr>
            <p:cNvPr id="17" name="Freeform 17"/>
            <p:cNvSpPr/>
            <p:nvPr/>
          </p:nvSpPr>
          <p:spPr>
            <a:xfrm>
              <a:off x="0" y="0"/>
              <a:ext cx="2136778" cy="3752726"/>
            </a:xfrm>
            <a:custGeom>
              <a:avLst/>
              <a:gdLst/>
              <a:ahLst/>
              <a:cxnLst/>
              <a:rect l="l" t="t" r="r" b="b"/>
              <a:pathLst>
                <a:path w="2136778" h="3752726">
                  <a:moveTo>
                    <a:pt x="0" y="0"/>
                  </a:moveTo>
                  <a:lnTo>
                    <a:pt x="2136778" y="0"/>
                  </a:lnTo>
                  <a:lnTo>
                    <a:pt x="2136778" y="3752726"/>
                  </a:lnTo>
                  <a:lnTo>
                    <a:pt x="0" y="3752726"/>
                  </a:lnTo>
                  <a:close/>
                </a:path>
              </a:pathLst>
            </a:custGeom>
            <a:solidFill>
              <a:srgbClr val="CB2026"/>
            </a:solidFill>
          </p:spPr>
        </p:sp>
      </p:grpSp>
      <p:pic>
        <p:nvPicPr>
          <p:cNvPr id="18" name="Picture 18"/>
          <p:cNvPicPr>
            <a:picLocks noChangeAspect="1"/>
          </p:cNvPicPr>
          <p:nvPr/>
        </p:nvPicPr>
        <p:blipFill>
          <a:blip r:embed="rId3"/>
          <a:srcRect l="5815" r="5815"/>
          <a:stretch>
            <a:fillRect/>
          </a:stretch>
        </p:blipFill>
        <p:spPr>
          <a:xfrm>
            <a:off x="12843374" y="1980083"/>
            <a:ext cx="5031893" cy="6326835"/>
          </a:xfrm>
          <a:prstGeom prst="rect">
            <a:avLst/>
          </a:prstGeom>
        </p:spPr>
      </p:pic>
      <p:sp>
        <p:nvSpPr>
          <p:cNvPr id="19" name="TextBox 19"/>
          <p:cNvSpPr txBox="1"/>
          <p:nvPr/>
        </p:nvSpPr>
        <p:spPr>
          <a:xfrm>
            <a:off x="3426729" y="612534"/>
            <a:ext cx="8635383" cy="1190625"/>
          </a:xfrm>
          <a:prstGeom prst="rect">
            <a:avLst/>
          </a:prstGeom>
        </p:spPr>
        <p:txBody>
          <a:bodyPr lIns="0" tIns="0" rIns="0" bIns="0" rtlCol="0" anchor="t">
            <a:spAutoFit/>
          </a:bodyPr>
          <a:lstStyle/>
          <a:p>
            <a:pPr algn="ctr">
              <a:lnSpc>
                <a:spcPts val="8400"/>
              </a:lnSpc>
            </a:pPr>
            <a:r>
              <a:rPr lang="en-US" sz="8000" spc="400" dirty="0">
                <a:solidFill>
                  <a:srgbClr val="FFFFFF"/>
                </a:solidFill>
                <a:latin typeface="Poppins ExtraBold Bold"/>
              </a:rPr>
              <a:t>PLANNING</a:t>
            </a:r>
          </a:p>
        </p:txBody>
      </p:sp>
      <p:sp>
        <p:nvSpPr>
          <p:cNvPr id="20" name="TextBox 20"/>
          <p:cNvSpPr txBox="1"/>
          <p:nvPr/>
        </p:nvSpPr>
        <p:spPr>
          <a:xfrm>
            <a:off x="2172951" y="1935696"/>
            <a:ext cx="10004711" cy="8425383"/>
          </a:xfrm>
          <a:prstGeom prst="rect">
            <a:avLst/>
          </a:prstGeom>
        </p:spPr>
        <p:txBody>
          <a:bodyPr wrap="square" lIns="0" tIns="0" rIns="0" bIns="0" rtlCol="0" anchor="t">
            <a:spAutoFit/>
          </a:bodyPr>
          <a:lstStyle/>
          <a:p>
            <a:pPr algn="ctr">
              <a:lnSpc>
                <a:spcPts val="7279"/>
              </a:lnSpc>
            </a:pPr>
            <a:r>
              <a:rPr lang="en-US" sz="4000" dirty="0" smtClean="0">
                <a:solidFill>
                  <a:srgbClr val="000000"/>
                </a:solidFill>
                <a:latin typeface="Poppins Bold" panose="020B0604020202020204" charset="0"/>
                <a:cs typeface="Poppins Bold" panose="020B0604020202020204" charset="0"/>
              </a:rPr>
              <a:t>Establish Department Goals</a:t>
            </a:r>
          </a:p>
          <a:p>
            <a:pPr algn="ctr">
              <a:lnSpc>
                <a:spcPts val="7279"/>
              </a:lnSpc>
            </a:pPr>
            <a:r>
              <a:rPr lang="en-US" sz="2800" i="1" dirty="0" smtClean="0">
                <a:solidFill>
                  <a:srgbClr val="C00000"/>
                </a:solidFill>
                <a:latin typeface="Poppins Bold" panose="020B0604020202020204" charset="0"/>
                <a:cs typeface="Poppins Bold" panose="020B0604020202020204" charset="0"/>
              </a:rPr>
              <a:t>(Weekly – Monthly – Quarterly –Yearly)</a:t>
            </a:r>
          </a:p>
          <a:p>
            <a:pPr algn="ctr">
              <a:lnSpc>
                <a:spcPts val="7279"/>
              </a:lnSpc>
            </a:pPr>
            <a:r>
              <a:rPr lang="en-US" sz="4000" dirty="0" smtClean="0">
                <a:solidFill>
                  <a:srgbClr val="000000"/>
                </a:solidFill>
                <a:latin typeface="Poppins Bold" panose="020B0604020202020204" charset="0"/>
                <a:cs typeface="Poppins Bold" panose="020B0604020202020204" charset="0"/>
              </a:rPr>
              <a:t>Meet </a:t>
            </a:r>
            <a:r>
              <a:rPr lang="en-US" sz="4000" dirty="0">
                <a:solidFill>
                  <a:srgbClr val="000000"/>
                </a:solidFill>
                <a:latin typeface="Poppins Bold" panose="020B0604020202020204" charset="0"/>
                <a:cs typeface="Poppins Bold" panose="020B0604020202020204" charset="0"/>
              </a:rPr>
              <a:t>with Marketing Director</a:t>
            </a:r>
          </a:p>
          <a:p>
            <a:pPr algn="ctr">
              <a:lnSpc>
                <a:spcPts val="7279"/>
              </a:lnSpc>
            </a:pPr>
            <a:r>
              <a:rPr lang="en-US" sz="4000" dirty="0" smtClean="0">
                <a:solidFill>
                  <a:srgbClr val="000000"/>
                </a:solidFill>
                <a:latin typeface="Poppins Bold" panose="020B0604020202020204" charset="0"/>
                <a:cs typeface="Poppins Bold" panose="020B0604020202020204" charset="0"/>
              </a:rPr>
              <a:t>Research – Strategize – Research</a:t>
            </a:r>
          </a:p>
          <a:p>
            <a:pPr algn="ctr">
              <a:lnSpc>
                <a:spcPts val="7279"/>
              </a:lnSpc>
            </a:pPr>
            <a:r>
              <a:rPr lang="en-US" sz="4000" dirty="0">
                <a:solidFill>
                  <a:srgbClr val="000000"/>
                </a:solidFill>
                <a:latin typeface="Poppins Bold" panose="020B0604020202020204" charset="0"/>
                <a:cs typeface="Poppins Bold" panose="020B0604020202020204" charset="0"/>
              </a:rPr>
              <a:t>Create A Marketing Plan</a:t>
            </a:r>
          </a:p>
          <a:p>
            <a:pPr algn="ctr">
              <a:lnSpc>
                <a:spcPts val="7279"/>
              </a:lnSpc>
            </a:pPr>
            <a:r>
              <a:rPr lang="en-US" sz="4000" dirty="0" smtClean="0">
                <a:solidFill>
                  <a:srgbClr val="000000"/>
                </a:solidFill>
                <a:latin typeface="Poppins Bold" panose="020B0604020202020204" charset="0"/>
                <a:cs typeface="Poppins Bold" panose="020B0604020202020204" charset="0"/>
              </a:rPr>
              <a:t>Implement Plan</a:t>
            </a:r>
          </a:p>
          <a:p>
            <a:pPr algn="ctr">
              <a:lnSpc>
                <a:spcPts val="7279"/>
              </a:lnSpc>
            </a:pPr>
            <a:r>
              <a:rPr lang="en-US" sz="4000" dirty="0" smtClean="0">
                <a:solidFill>
                  <a:srgbClr val="000000"/>
                </a:solidFill>
                <a:latin typeface="Poppins Bold" panose="020B0604020202020204" charset="0"/>
                <a:cs typeface="Poppins Bold" panose="020B0604020202020204" charset="0"/>
              </a:rPr>
              <a:t>Monitor Advertising</a:t>
            </a:r>
          </a:p>
          <a:p>
            <a:pPr algn="ctr">
              <a:lnSpc>
                <a:spcPts val="7279"/>
              </a:lnSpc>
            </a:pPr>
            <a:r>
              <a:rPr lang="en-US" sz="4000" dirty="0" smtClean="0">
                <a:solidFill>
                  <a:srgbClr val="000000"/>
                </a:solidFill>
                <a:latin typeface="Poppins Bold" panose="020B0604020202020204" charset="0"/>
                <a:cs typeface="Poppins Bold" panose="020B0604020202020204" charset="0"/>
              </a:rPr>
              <a:t>Organize Results</a:t>
            </a:r>
          </a:p>
          <a:p>
            <a:pPr algn="ctr">
              <a:lnSpc>
                <a:spcPts val="7279"/>
              </a:lnSpc>
            </a:pPr>
            <a:r>
              <a:rPr lang="en-US" sz="4000" dirty="0" smtClean="0">
                <a:solidFill>
                  <a:srgbClr val="000000"/>
                </a:solidFill>
                <a:latin typeface="Poppins Bold" panose="020B0604020202020204" charset="0"/>
                <a:cs typeface="Poppins Bold" panose="020B0604020202020204" charset="0"/>
              </a:rPr>
              <a:t>Start  All Over Again</a:t>
            </a:r>
            <a:endParaRPr lang="en-US" sz="4000" dirty="0">
              <a:solidFill>
                <a:srgbClr val="000000"/>
              </a:solidFill>
              <a:latin typeface="Poppins Bold" panose="020B0604020202020204" charset="0"/>
              <a:cs typeface="Poppins Bold" panose="020B060402020202020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41646"/>
            <a:ext cx="18288000" cy="7545354"/>
            <a:chOff x="0" y="0"/>
            <a:chExt cx="6671512" cy="2647756"/>
          </a:xfrm>
        </p:grpSpPr>
        <p:sp>
          <p:nvSpPr>
            <p:cNvPr id="3" name="Freeform 3"/>
            <p:cNvSpPr/>
            <p:nvPr/>
          </p:nvSpPr>
          <p:spPr>
            <a:xfrm>
              <a:off x="0" y="0"/>
              <a:ext cx="6671512" cy="2647756"/>
            </a:xfrm>
            <a:custGeom>
              <a:avLst/>
              <a:gdLst/>
              <a:ahLst/>
              <a:cxnLst/>
              <a:rect l="l" t="t" r="r" b="b"/>
              <a:pathLst>
                <a:path w="6671512" h="2647756">
                  <a:moveTo>
                    <a:pt x="0" y="0"/>
                  </a:moveTo>
                  <a:lnTo>
                    <a:pt x="6671512" y="0"/>
                  </a:lnTo>
                  <a:lnTo>
                    <a:pt x="6671512" y="2647756"/>
                  </a:lnTo>
                  <a:lnTo>
                    <a:pt x="0" y="2647756"/>
                  </a:lnTo>
                  <a:close/>
                </a:path>
              </a:pathLst>
            </a:custGeom>
            <a:solidFill>
              <a:srgbClr val="CB2026"/>
            </a:solidFill>
          </p:spPr>
        </p:sp>
      </p:grpSp>
      <p:grpSp>
        <p:nvGrpSpPr>
          <p:cNvPr id="4" name="Group 4"/>
          <p:cNvGrpSpPr/>
          <p:nvPr/>
        </p:nvGrpSpPr>
        <p:grpSpPr>
          <a:xfrm>
            <a:off x="0" y="4055968"/>
            <a:ext cx="18288000" cy="1061109"/>
            <a:chOff x="0" y="0"/>
            <a:chExt cx="6671512" cy="278959"/>
          </a:xfrm>
        </p:grpSpPr>
        <p:sp>
          <p:nvSpPr>
            <p:cNvPr id="5" name="Freeform 5"/>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sp>
      </p:grpSp>
      <p:grpSp>
        <p:nvGrpSpPr>
          <p:cNvPr id="6" name="Group 6"/>
          <p:cNvGrpSpPr/>
          <p:nvPr/>
        </p:nvGrpSpPr>
        <p:grpSpPr>
          <a:xfrm rot="381190">
            <a:off x="2626227" y="-751834"/>
            <a:ext cx="18288000" cy="1655287"/>
            <a:chOff x="0" y="0"/>
            <a:chExt cx="6671512" cy="603853"/>
          </a:xfrm>
        </p:grpSpPr>
        <p:sp>
          <p:nvSpPr>
            <p:cNvPr id="7" name="Freeform 7"/>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CB2026"/>
            </a:solidFill>
          </p:spPr>
        </p:sp>
      </p:grpSp>
      <p:grpSp>
        <p:nvGrpSpPr>
          <p:cNvPr id="8" name="Group 8"/>
          <p:cNvGrpSpPr/>
          <p:nvPr/>
        </p:nvGrpSpPr>
        <p:grpSpPr>
          <a:xfrm rot="-284447">
            <a:off x="-4686677" y="-602965"/>
            <a:ext cx="18288000" cy="1655287"/>
            <a:chOff x="0" y="0"/>
            <a:chExt cx="6671512" cy="603853"/>
          </a:xfrm>
        </p:grpSpPr>
        <p:sp>
          <p:nvSpPr>
            <p:cNvPr id="9" name="Freeform 9"/>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CB2026"/>
            </a:solidFill>
          </p:spPr>
        </p:sp>
      </p:grpSp>
      <p:grpSp>
        <p:nvGrpSpPr>
          <p:cNvPr id="10" name="Group 10"/>
          <p:cNvGrpSpPr/>
          <p:nvPr/>
        </p:nvGrpSpPr>
        <p:grpSpPr>
          <a:xfrm>
            <a:off x="0" y="8420100"/>
            <a:ext cx="18288000" cy="1103625"/>
            <a:chOff x="0" y="0"/>
            <a:chExt cx="6671512" cy="278959"/>
          </a:xfrm>
        </p:grpSpPr>
        <p:sp>
          <p:nvSpPr>
            <p:cNvPr id="11" name="Freeform 11"/>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sp>
      </p:grpSp>
      <p:pic>
        <p:nvPicPr>
          <p:cNvPr id="12" name="Picture 12"/>
          <p:cNvPicPr>
            <a:picLocks noChangeAspect="1"/>
          </p:cNvPicPr>
          <p:nvPr/>
        </p:nvPicPr>
        <p:blipFill>
          <a:blip r:embed="rId3"/>
          <a:srcRect t="23102" b="6237"/>
          <a:stretch>
            <a:fillRect/>
          </a:stretch>
        </p:blipFill>
        <p:spPr>
          <a:xfrm>
            <a:off x="6446180" y="5404623"/>
            <a:ext cx="2400338" cy="2545744"/>
          </a:xfrm>
          <a:prstGeom prst="rect">
            <a:avLst/>
          </a:prstGeom>
        </p:spPr>
      </p:pic>
      <p:pic>
        <p:nvPicPr>
          <p:cNvPr id="13" name="Picture 13"/>
          <p:cNvPicPr>
            <a:picLocks noChangeAspect="1"/>
          </p:cNvPicPr>
          <p:nvPr/>
        </p:nvPicPr>
        <p:blipFill>
          <a:blip r:embed="rId4"/>
          <a:srcRect/>
          <a:stretch>
            <a:fillRect/>
          </a:stretch>
        </p:blipFill>
        <p:spPr>
          <a:xfrm>
            <a:off x="336398" y="5423749"/>
            <a:ext cx="2526619" cy="2526619"/>
          </a:xfrm>
          <a:prstGeom prst="rect">
            <a:avLst/>
          </a:prstGeom>
        </p:spPr>
      </p:pic>
      <p:pic>
        <p:nvPicPr>
          <p:cNvPr id="14" name="Picture 14"/>
          <p:cNvPicPr>
            <a:picLocks noChangeAspect="1"/>
          </p:cNvPicPr>
          <p:nvPr/>
        </p:nvPicPr>
        <p:blipFill>
          <a:blip r:embed="rId5"/>
          <a:srcRect l="5028" r="28824" b="6585"/>
          <a:stretch>
            <a:fillRect/>
          </a:stretch>
        </p:blipFill>
        <p:spPr>
          <a:xfrm>
            <a:off x="12287397" y="5440739"/>
            <a:ext cx="2678880" cy="2520536"/>
          </a:xfrm>
          <a:prstGeom prst="rect">
            <a:avLst/>
          </a:prstGeom>
        </p:spPr>
      </p:pic>
      <p:pic>
        <p:nvPicPr>
          <p:cNvPr id="15" name="Picture 15"/>
          <p:cNvPicPr>
            <a:picLocks noChangeAspect="1"/>
          </p:cNvPicPr>
          <p:nvPr/>
        </p:nvPicPr>
        <p:blipFill>
          <a:blip r:embed="rId6"/>
          <a:srcRect l="6346" r="23457"/>
          <a:stretch>
            <a:fillRect/>
          </a:stretch>
        </p:blipFill>
        <p:spPr>
          <a:xfrm>
            <a:off x="3244899" y="5407779"/>
            <a:ext cx="2678880" cy="2542588"/>
          </a:xfrm>
          <a:prstGeom prst="rect">
            <a:avLst/>
          </a:prstGeom>
        </p:spPr>
      </p:pic>
      <p:pic>
        <p:nvPicPr>
          <p:cNvPr id="16" name="Picture 16"/>
          <p:cNvPicPr>
            <a:picLocks noChangeAspect="1"/>
          </p:cNvPicPr>
          <p:nvPr/>
        </p:nvPicPr>
        <p:blipFill>
          <a:blip r:embed="rId7"/>
          <a:srcRect l="6203" r="23761"/>
          <a:stretch>
            <a:fillRect/>
          </a:stretch>
        </p:blipFill>
        <p:spPr>
          <a:xfrm>
            <a:off x="9227517" y="5412842"/>
            <a:ext cx="2678880" cy="2548433"/>
          </a:xfrm>
          <a:prstGeom prst="rect">
            <a:avLst/>
          </a:prstGeom>
        </p:spPr>
      </p:pic>
      <p:pic>
        <p:nvPicPr>
          <p:cNvPr id="17" name="Picture 17"/>
          <p:cNvPicPr>
            <a:picLocks noChangeAspect="1"/>
          </p:cNvPicPr>
          <p:nvPr/>
        </p:nvPicPr>
        <p:blipFill>
          <a:blip r:embed="rId8"/>
          <a:srcRect l="15094" r="15094"/>
          <a:stretch>
            <a:fillRect/>
          </a:stretch>
        </p:blipFill>
        <p:spPr>
          <a:xfrm>
            <a:off x="15347277" y="5422681"/>
            <a:ext cx="2678880" cy="2556651"/>
          </a:xfrm>
          <a:prstGeom prst="rect">
            <a:avLst/>
          </a:prstGeom>
        </p:spPr>
      </p:pic>
      <p:sp>
        <p:nvSpPr>
          <p:cNvPr id="18" name="TextBox 18"/>
          <p:cNvSpPr txBox="1"/>
          <p:nvPr/>
        </p:nvSpPr>
        <p:spPr>
          <a:xfrm>
            <a:off x="1564014" y="1460029"/>
            <a:ext cx="15327005" cy="1190625"/>
          </a:xfrm>
          <a:prstGeom prst="rect">
            <a:avLst/>
          </a:prstGeom>
        </p:spPr>
        <p:txBody>
          <a:bodyPr lIns="0" tIns="0" rIns="0" bIns="0" rtlCol="0" anchor="t">
            <a:spAutoFit/>
          </a:bodyPr>
          <a:lstStyle/>
          <a:p>
            <a:pPr algn="ctr">
              <a:lnSpc>
                <a:spcPts val="8400"/>
              </a:lnSpc>
            </a:pPr>
            <a:r>
              <a:rPr lang="en-US" sz="8000" spc="400" dirty="0">
                <a:solidFill>
                  <a:srgbClr val="CB2026"/>
                </a:solidFill>
                <a:latin typeface="Poppins ExtraBold"/>
              </a:rPr>
              <a:t>DO I NEED TO SPEND $$</a:t>
            </a:r>
          </a:p>
        </p:txBody>
      </p:sp>
      <p:sp>
        <p:nvSpPr>
          <p:cNvPr id="19" name="TextBox 19"/>
          <p:cNvSpPr txBox="1"/>
          <p:nvPr/>
        </p:nvSpPr>
        <p:spPr>
          <a:xfrm>
            <a:off x="386215" y="4288216"/>
            <a:ext cx="2426984" cy="538609"/>
          </a:xfrm>
          <a:prstGeom prst="rect">
            <a:avLst/>
          </a:prstGeom>
        </p:spPr>
        <p:txBody>
          <a:bodyPr wrap="square" lIns="0" tIns="0" rIns="0" bIns="0" rtlCol="0" anchor="t">
            <a:spAutoFit/>
          </a:bodyPr>
          <a:lstStyle/>
          <a:p>
            <a:pPr algn="ctr">
              <a:lnSpc>
                <a:spcPts val="4200"/>
              </a:lnSpc>
            </a:pPr>
            <a:r>
              <a:rPr lang="en-US" sz="3000" spc="300" dirty="0">
                <a:solidFill>
                  <a:srgbClr val="000000"/>
                </a:solidFill>
                <a:latin typeface="Lato Bold"/>
              </a:rPr>
              <a:t>WEBSITE</a:t>
            </a:r>
          </a:p>
        </p:txBody>
      </p:sp>
      <p:sp>
        <p:nvSpPr>
          <p:cNvPr id="20" name="TextBox 20"/>
          <p:cNvSpPr txBox="1"/>
          <p:nvPr/>
        </p:nvSpPr>
        <p:spPr>
          <a:xfrm>
            <a:off x="2728042" y="8735122"/>
            <a:ext cx="3458564" cy="538609"/>
          </a:xfrm>
          <a:prstGeom prst="rect">
            <a:avLst/>
          </a:prstGeom>
        </p:spPr>
        <p:txBody>
          <a:bodyPr wrap="square" lIns="0" tIns="0" rIns="0" bIns="0" rtlCol="0" anchor="t">
            <a:spAutoFit/>
          </a:bodyPr>
          <a:lstStyle/>
          <a:p>
            <a:pPr algn="ctr">
              <a:lnSpc>
                <a:spcPts val="4200"/>
              </a:lnSpc>
            </a:pPr>
            <a:r>
              <a:rPr lang="en-US" sz="3000" spc="300" dirty="0">
                <a:solidFill>
                  <a:srgbClr val="000000"/>
                </a:solidFill>
                <a:latin typeface="Lato Bold"/>
              </a:rPr>
              <a:t>NETWORKING</a:t>
            </a:r>
          </a:p>
        </p:txBody>
      </p:sp>
      <p:sp>
        <p:nvSpPr>
          <p:cNvPr id="21" name="TextBox 21"/>
          <p:cNvSpPr txBox="1"/>
          <p:nvPr/>
        </p:nvSpPr>
        <p:spPr>
          <a:xfrm>
            <a:off x="5923779" y="4112345"/>
            <a:ext cx="3450168" cy="1024511"/>
          </a:xfrm>
          <a:prstGeom prst="rect">
            <a:avLst/>
          </a:prstGeom>
        </p:spPr>
        <p:txBody>
          <a:bodyPr wrap="square" lIns="0" tIns="0" rIns="0" bIns="0" rtlCol="0" anchor="t">
            <a:spAutoFit/>
          </a:bodyPr>
          <a:lstStyle/>
          <a:p>
            <a:pPr algn="ctr">
              <a:lnSpc>
                <a:spcPts val="4200"/>
              </a:lnSpc>
            </a:pPr>
            <a:r>
              <a:rPr lang="en-US" sz="3000" spc="300" dirty="0">
                <a:solidFill>
                  <a:srgbClr val="000000"/>
                </a:solidFill>
                <a:latin typeface="Lato Bold"/>
              </a:rPr>
              <a:t>SOCIAL </a:t>
            </a:r>
            <a:endParaRPr lang="en-US" sz="3000" spc="300" dirty="0" smtClean="0">
              <a:solidFill>
                <a:srgbClr val="000000"/>
              </a:solidFill>
              <a:latin typeface="Lato Bold"/>
            </a:endParaRPr>
          </a:p>
          <a:p>
            <a:pPr algn="ctr">
              <a:lnSpc>
                <a:spcPts val="4200"/>
              </a:lnSpc>
            </a:pPr>
            <a:r>
              <a:rPr lang="en-US" sz="3000" spc="300" dirty="0" smtClean="0">
                <a:solidFill>
                  <a:srgbClr val="000000"/>
                </a:solidFill>
                <a:latin typeface="Lato Bold"/>
              </a:rPr>
              <a:t>MEDIA</a:t>
            </a:r>
            <a:endParaRPr lang="en-US" sz="3000" spc="300" dirty="0">
              <a:solidFill>
                <a:srgbClr val="000000"/>
              </a:solidFill>
              <a:latin typeface="Lato Bold"/>
            </a:endParaRPr>
          </a:p>
        </p:txBody>
      </p:sp>
      <p:sp>
        <p:nvSpPr>
          <p:cNvPr id="22" name="TextBox 22"/>
          <p:cNvSpPr txBox="1"/>
          <p:nvPr/>
        </p:nvSpPr>
        <p:spPr>
          <a:xfrm>
            <a:off x="8610600" y="8459656"/>
            <a:ext cx="4183748" cy="1024511"/>
          </a:xfrm>
          <a:prstGeom prst="rect">
            <a:avLst/>
          </a:prstGeom>
        </p:spPr>
        <p:txBody>
          <a:bodyPr lIns="0" tIns="0" rIns="0" bIns="0" rtlCol="0" anchor="t">
            <a:spAutoFit/>
          </a:bodyPr>
          <a:lstStyle/>
          <a:p>
            <a:pPr algn="ctr">
              <a:lnSpc>
                <a:spcPts val="4200"/>
              </a:lnSpc>
            </a:pPr>
            <a:r>
              <a:rPr lang="en-US" sz="3000" spc="300" dirty="0">
                <a:solidFill>
                  <a:srgbClr val="000000"/>
                </a:solidFill>
                <a:latin typeface="Lato Bold"/>
              </a:rPr>
              <a:t>IN-HOUSE </a:t>
            </a:r>
            <a:endParaRPr lang="en-US" sz="3000" spc="300" dirty="0" smtClean="0">
              <a:solidFill>
                <a:srgbClr val="000000"/>
              </a:solidFill>
              <a:latin typeface="Lato Bold"/>
            </a:endParaRPr>
          </a:p>
          <a:p>
            <a:pPr algn="ctr">
              <a:lnSpc>
                <a:spcPts val="4200"/>
              </a:lnSpc>
            </a:pPr>
            <a:r>
              <a:rPr lang="en-US" sz="3000" spc="300" dirty="0" smtClean="0">
                <a:solidFill>
                  <a:srgbClr val="000000"/>
                </a:solidFill>
                <a:latin typeface="Lato Bold"/>
              </a:rPr>
              <a:t>EVENTS</a:t>
            </a:r>
            <a:endParaRPr lang="en-US" sz="3000" spc="300" dirty="0">
              <a:solidFill>
                <a:srgbClr val="000000"/>
              </a:solidFill>
              <a:latin typeface="Lato Bold"/>
            </a:endParaRPr>
          </a:p>
        </p:txBody>
      </p:sp>
      <p:sp>
        <p:nvSpPr>
          <p:cNvPr id="23" name="TextBox 23"/>
          <p:cNvSpPr txBox="1"/>
          <p:nvPr/>
        </p:nvSpPr>
        <p:spPr>
          <a:xfrm>
            <a:off x="11909710" y="4317217"/>
            <a:ext cx="2935145" cy="538609"/>
          </a:xfrm>
          <a:prstGeom prst="rect">
            <a:avLst/>
          </a:prstGeom>
        </p:spPr>
        <p:txBody>
          <a:bodyPr wrap="square" lIns="0" tIns="0" rIns="0" bIns="0" rtlCol="0" anchor="t">
            <a:spAutoFit/>
          </a:bodyPr>
          <a:lstStyle/>
          <a:p>
            <a:pPr algn="ctr">
              <a:lnSpc>
                <a:spcPts val="4200"/>
              </a:lnSpc>
            </a:pPr>
            <a:r>
              <a:rPr lang="en-US" sz="3000" spc="300" dirty="0">
                <a:solidFill>
                  <a:srgbClr val="000000"/>
                </a:solidFill>
                <a:latin typeface="Lato Bold"/>
              </a:rPr>
              <a:t>EMAIL</a:t>
            </a:r>
          </a:p>
        </p:txBody>
      </p:sp>
      <p:sp>
        <p:nvSpPr>
          <p:cNvPr id="24" name="TextBox 24"/>
          <p:cNvSpPr txBox="1"/>
          <p:nvPr/>
        </p:nvSpPr>
        <p:spPr>
          <a:xfrm>
            <a:off x="15120301" y="8679513"/>
            <a:ext cx="3210080" cy="538609"/>
          </a:xfrm>
          <a:prstGeom prst="rect">
            <a:avLst/>
          </a:prstGeom>
        </p:spPr>
        <p:txBody>
          <a:bodyPr wrap="square" lIns="0" tIns="0" rIns="0" bIns="0" rtlCol="0" anchor="t">
            <a:spAutoFit/>
          </a:bodyPr>
          <a:lstStyle/>
          <a:p>
            <a:pPr algn="ctr">
              <a:lnSpc>
                <a:spcPts val="4200"/>
              </a:lnSpc>
            </a:pPr>
            <a:r>
              <a:rPr lang="en-US" sz="3000" spc="300" dirty="0">
                <a:solidFill>
                  <a:srgbClr val="000000"/>
                </a:solidFill>
                <a:latin typeface="Lato Bold"/>
              </a:rPr>
              <a:t>REFERRALS</a:t>
            </a:r>
          </a:p>
        </p:txBody>
      </p:sp>
      <p:sp>
        <p:nvSpPr>
          <p:cNvPr id="25" name="TextBox 25"/>
          <p:cNvSpPr txBox="1"/>
          <p:nvPr/>
        </p:nvSpPr>
        <p:spPr>
          <a:xfrm>
            <a:off x="3014694" y="2741646"/>
            <a:ext cx="13063506" cy="1474763"/>
          </a:xfrm>
          <a:prstGeom prst="rect">
            <a:avLst/>
          </a:prstGeom>
        </p:spPr>
        <p:txBody>
          <a:bodyPr wrap="square" lIns="0" tIns="0" rIns="0" bIns="0" rtlCol="0" anchor="t">
            <a:spAutoFit/>
          </a:bodyPr>
          <a:lstStyle/>
          <a:p>
            <a:pPr algn="ctr">
              <a:lnSpc>
                <a:spcPts val="11480"/>
              </a:lnSpc>
            </a:pPr>
            <a:r>
              <a:rPr lang="en-US" sz="8200" dirty="0">
                <a:solidFill>
                  <a:srgbClr val="FFFFFF"/>
                </a:solidFill>
                <a:latin typeface="Canva Sans Bold"/>
              </a:rPr>
              <a:t>NO!!!!! LITTLE </a:t>
            </a:r>
            <a:r>
              <a:rPr lang="en-US" sz="8200" dirty="0" smtClean="0">
                <a:solidFill>
                  <a:srgbClr val="FFFFFF"/>
                </a:solidFill>
                <a:latin typeface="Canva Sans Bold"/>
              </a:rPr>
              <a:t>TO NONE</a:t>
            </a:r>
            <a:endParaRPr lang="en-US" sz="8200" dirty="0">
              <a:solidFill>
                <a:srgbClr val="FFFFFF"/>
              </a:solidFill>
              <a:latin typeface="Canva Sans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956951" y="-7995"/>
            <a:ext cx="5532090" cy="14573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0000"/>
                </a:solidFill>
                <a:latin typeface="Agrandir Wide Medium Bold"/>
              </a:rPr>
              <a:t>Website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33500"/>
            <a:ext cx="14554200" cy="8610600"/>
          </a:xfrm>
          <a:prstGeom prst="rect">
            <a:avLst/>
          </a:prstGeom>
          <a:ln w="57150">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1599</Words>
  <Application>Microsoft Office PowerPoint</Application>
  <PresentationFormat>Custom</PresentationFormat>
  <Paragraphs>433</Paragraphs>
  <Slides>50</Slides>
  <Notes>27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Lato Bold</vt:lpstr>
      <vt:lpstr>Arial</vt:lpstr>
      <vt:lpstr>Calibri</vt:lpstr>
      <vt:lpstr>Lato Italics</vt:lpstr>
      <vt:lpstr>Canva Sans Bold</vt:lpstr>
      <vt:lpstr>Poppins Bold</vt:lpstr>
      <vt:lpstr>Poppins ExtraBold Bold</vt:lpstr>
      <vt:lpstr>Poppins ExtraBold Bold Italics</vt:lpstr>
      <vt:lpstr>Lato Bold Italics</vt:lpstr>
      <vt:lpstr>Lato</vt:lpstr>
      <vt:lpstr>Poppins ExtraBold</vt:lpstr>
      <vt:lpstr>Agrandir Wide Medium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CEANY Presentation 2022</dc:title>
  <dc:creator>Lehman, Ericka</dc:creator>
  <cp:lastModifiedBy>Bartkovich, Lori (Financial Aid)</cp:lastModifiedBy>
  <cp:revision>20</cp:revision>
  <dcterms:created xsi:type="dcterms:W3CDTF">2006-08-16T00:00:00Z</dcterms:created>
  <dcterms:modified xsi:type="dcterms:W3CDTF">2022-11-22T18:39:50Z</dcterms:modified>
  <dc:identifier>DAFQEXWhGMc</dc:identifier>
</cp:coreProperties>
</file>