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81" r:id="rId4"/>
    <p:sldId id="282" r:id="rId5"/>
    <p:sldId id="283" r:id="rId6"/>
    <p:sldId id="262" r:id="rId7"/>
    <p:sldId id="284" r:id="rId8"/>
    <p:sldId id="263" r:id="rId9"/>
    <p:sldId id="285" r:id="rId10"/>
    <p:sldId id="286" r:id="rId11"/>
    <p:sldId id="266" r:id="rId12"/>
    <p:sldId id="268" r:id="rId13"/>
    <p:sldId id="269" r:id="rId14"/>
    <p:sldId id="270" r:id="rId15"/>
    <p:sldId id="271" r:id="rId16"/>
    <p:sldId id="287" r:id="rId17"/>
    <p:sldId id="288" r:id="rId18"/>
    <p:sldId id="272" r:id="rId19"/>
    <p:sldId id="273" r:id="rId20"/>
    <p:sldId id="274" r:id="rId21"/>
    <p:sldId id="275" r:id="rId22"/>
    <p:sldId id="276" r:id="rId23"/>
    <p:sldId id="279" r:id="rId24"/>
    <p:sldId id="277" r:id="rId25"/>
    <p:sldId id="278"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6861" autoAdjust="0"/>
  </p:normalViewPr>
  <p:slideViewPr>
    <p:cSldViewPr snapToGrid="0">
      <p:cViewPr varScale="1">
        <p:scale>
          <a:sx n="61" d="100"/>
          <a:sy n="61" d="100"/>
        </p:scale>
        <p:origin x="102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9" d="100"/>
          <a:sy n="49" d="100"/>
        </p:scale>
        <p:origin x="26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AE36B-0069-442D-888E-EDCA3922AE9B}" type="doc">
      <dgm:prSet loTypeId="urn:microsoft.com/office/officeart/2005/8/layout/process2" loCatId="process" qsTypeId="urn:microsoft.com/office/officeart/2005/8/quickstyle/3d3" qsCatId="3D" csTypeId="urn:microsoft.com/office/officeart/2005/8/colors/colorful1" csCatId="colorful" phldr="1"/>
      <dgm:spPr/>
      <dgm:t>
        <a:bodyPr/>
        <a:lstStyle/>
        <a:p>
          <a:endParaRPr lang="en-US"/>
        </a:p>
      </dgm:t>
    </dgm:pt>
    <dgm:pt modelId="{073D1123-1566-42B0-960F-FFCB8891F1D0}">
      <dgm:prSet phldrT="[Text]" custT="1"/>
      <dgm:spPr/>
      <dgm:t>
        <a:bodyPr/>
        <a:lstStyle/>
        <a:p>
          <a:r>
            <a:rPr lang="en-US" sz="2400" dirty="0" smtClean="0"/>
            <a:t>Employers seek college degree &amp; credentials for specific competencies</a:t>
          </a:r>
          <a:endParaRPr lang="en-US" sz="2400" dirty="0"/>
        </a:p>
      </dgm:t>
    </dgm:pt>
    <dgm:pt modelId="{21E2E50D-81DC-49D8-B15D-654BE2AD7CDE}" type="parTrans" cxnId="{44BAE0DF-54F4-41C1-8570-D34C437E59F2}">
      <dgm:prSet/>
      <dgm:spPr/>
      <dgm:t>
        <a:bodyPr/>
        <a:lstStyle/>
        <a:p>
          <a:endParaRPr lang="en-US"/>
        </a:p>
      </dgm:t>
    </dgm:pt>
    <dgm:pt modelId="{BC46EAC3-2996-429F-9211-2E7888B5518B}" type="sibTrans" cxnId="{44BAE0DF-54F4-41C1-8570-D34C437E59F2}">
      <dgm:prSet/>
      <dgm:spPr/>
      <dgm:t>
        <a:bodyPr/>
        <a:lstStyle/>
        <a:p>
          <a:endParaRPr lang="en-US"/>
        </a:p>
      </dgm:t>
    </dgm:pt>
    <dgm:pt modelId="{4DB4C360-865B-4BC6-BE2B-3B7FD1173C4F}">
      <dgm:prSet phldrT="[Text]"/>
      <dgm:spPr/>
      <dgm:t>
        <a:bodyPr/>
        <a:lstStyle/>
        <a:p>
          <a:r>
            <a:rPr lang="en-US" dirty="0" smtClean="0"/>
            <a:t>Colleges explore new pathways to enrollment</a:t>
          </a:r>
          <a:endParaRPr lang="en-US" dirty="0"/>
        </a:p>
      </dgm:t>
    </dgm:pt>
    <dgm:pt modelId="{47932F4F-27A1-4CE9-8574-6F28EBEF214B}" type="parTrans" cxnId="{B9B05694-88E0-4F19-9026-9F8BD1ACB401}">
      <dgm:prSet/>
      <dgm:spPr/>
      <dgm:t>
        <a:bodyPr/>
        <a:lstStyle/>
        <a:p>
          <a:endParaRPr lang="en-US"/>
        </a:p>
      </dgm:t>
    </dgm:pt>
    <dgm:pt modelId="{55EBA042-A38B-46CB-B439-3BEA9423985D}" type="sibTrans" cxnId="{B9B05694-88E0-4F19-9026-9F8BD1ACB401}">
      <dgm:prSet/>
      <dgm:spPr/>
      <dgm:t>
        <a:bodyPr/>
        <a:lstStyle/>
        <a:p>
          <a:endParaRPr lang="en-US"/>
        </a:p>
      </dgm:t>
    </dgm:pt>
    <dgm:pt modelId="{D4B689E5-B658-4257-AD1D-D6AA45A16CF9}">
      <dgm:prSet phldrT="[Text]"/>
      <dgm:spPr/>
      <dgm:t>
        <a:bodyPr/>
        <a:lstStyle/>
        <a:p>
          <a:r>
            <a:rPr lang="en-US" dirty="0" smtClean="0"/>
            <a:t>MICRO-CREDENTIALS</a:t>
          </a:r>
          <a:endParaRPr lang="en-US" dirty="0"/>
        </a:p>
      </dgm:t>
    </dgm:pt>
    <dgm:pt modelId="{F1DDE2BD-40C9-4D7A-A4BD-414F6DC2C25D}" type="parTrans" cxnId="{D71CD567-7E91-42DE-9587-210736555C2E}">
      <dgm:prSet/>
      <dgm:spPr/>
      <dgm:t>
        <a:bodyPr/>
        <a:lstStyle/>
        <a:p>
          <a:endParaRPr lang="en-US"/>
        </a:p>
      </dgm:t>
    </dgm:pt>
    <dgm:pt modelId="{07F79ED9-4924-4CB2-A744-0CB96CEC26B8}" type="sibTrans" cxnId="{D71CD567-7E91-42DE-9587-210736555C2E}">
      <dgm:prSet/>
      <dgm:spPr/>
      <dgm:t>
        <a:bodyPr/>
        <a:lstStyle/>
        <a:p>
          <a:endParaRPr lang="en-US"/>
        </a:p>
      </dgm:t>
    </dgm:pt>
    <dgm:pt modelId="{F057559E-D4F4-4A7D-AC70-3F83FDC96441}" type="pres">
      <dgm:prSet presAssocID="{ECAAE36B-0069-442D-888E-EDCA3922AE9B}" presName="linearFlow" presStyleCnt="0">
        <dgm:presLayoutVars>
          <dgm:resizeHandles val="exact"/>
        </dgm:presLayoutVars>
      </dgm:prSet>
      <dgm:spPr/>
      <dgm:t>
        <a:bodyPr/>
        <a:lstStyle/>
        <a:p>
          <a:endParaRPr lang="en-US"/>
        </a:p>
      </dgm:t>
    </dgm:pt>
    <dgm:pt modelId="{D66D53F1-D559-43CB-AD76-D3827EE04837}" type="pres">
      <dgm:prSet presAssocID="{073D1123-1566-42B0-960F-FFCB8891F1D0}" presName="node" presStyleLbl="node1" presStyleIdx="0" presStyleCnt="3" custScaleX="177026">
        <dgm:presLayoutVars>
          <dgm:bulletEnabled val="1"/>
        </dgm:presLayoutVars>
      </dgm:prSet>
      <dgm:spPr/>
      <dgm:t>
        <a:bodyPr/>
        <a:lstStyle/>
        <a:p>
          <a:endParaRPr lang="en-US"/>
        </a:p>
      </dgm:t>
    </dgm:pt>
    <dgm:pt modelId="{46C684B8-DEC9-46B2-9634-E0A994728734}" type="pres">
      <dgm:prSet presAssocID="{BC46EAC3-2996-429F-9211-2E7888B5518B}" presName="sibTrans" presStyleLbl="sibTrans2D1" presStyleIdx="0" presStyleCnt="2"/>
      <dgm:spPr/>
      <dgm:t>
        <a:bodyPr/>
        <a:lstStyle/>
        <a:p>
          <a:endParaRPr lang="en-US"/>
        </a:p>
      </dgm:t>
    </dgm:pt>
    <dgm:pt modelId="{72192A69-31F8-4F86-A1C0-CFEDB6DCF53B}" type="pres">
      <dgm:prSet presAssocID="{BC46EAC3-2996-429F-9211-2E7888B5518B}" presName="connectorText" presStyleLbl="sibTrans2D1" presStyleIdx="0" presStyleCnt="2"/>
      <dgm:spPr/>
      <dgm:t>
        <a:bodyPr/>
        <a:lstStyle/>
        <a:p>
          <a:endParaRPr lang="en-US"/>
        </a:p>
      </dgm:t>
    </dgm:pt>
    <dgm:pt modelId="{267884F9-7587-4402-8DA8-48C9BA45FE22}" type="pres">
      <dgm:prSet presAssocID="{4DB4C360-865B-4BC6-BE2B-3B7FD1173C4F}" presName="node" presStyleLbl="node1" presStyleIdx="1" presStyleCnt="3" custScaleX="142625">
        <dgm:presLayoutVars>
          <dgm:bulletEnabled val="1"/>
        </dgm:presLayoutVars>
      </dgm:prSet>
      <dgm:spPr/>
      <dgm:t>
        <a:bodyPr/>
        <a:lstStyle/>
        <a:p>
          <a:endParaRPr lang="en-US"/>
        </a:p>
      </dgm:t>
    </dgm:pt>
    <dgm:pt modelId="{E65B2854-0AF9-42E8-BEBF-41666858AF79}" type="pres">
      <dgm:prSet presAssocID="{55EBA042-A38B-46CB-B439-3BEA9423985D}" presName="sibTrans" presStyleLbl="sibTrans2D1" presStyleIdx="1" presStyleCnt="2"/>
      <dgm:spPr/>
      <dgm:t>
        <a:bodyPr/>
        <a:lstStyle/>
        <a:p>
          <a:endParaRPr lang="en-US"/>
        </a:p>
      </dgm:t>
    </dgm:pt>
    <dgm:pt modelId="{3B710941-2437-46A3-BCB4-DF65340783B5}" type="pres">
      <dgm:prSet presAssocID="{55EBA042-A38B-46CB-B439-3BEA9423985D}" presName="connectorText" presStyleLbl="sibTrans2D1" presStyleIdx="1" presStyleCnt="2"/>
      <dgm:spPr/>
      <dgm:t>
        <a:bodyPr/>
        <a:lstStyle/>
        <a:p>
          <a:endParaRPr lang="en-US"/>
        </a:p>
      </dgm:t>
    </dgm:pt>
    <dgm:pt modelId="{FA1C46EB-479D-43AC-97CF-80AE90FB0322}" type="pres">
      <dgm:prSet presAssocID="{D4B689E5-B658-4257-AD1D-D6AA45A16CF9}" presName="node" presStyleLbl="node1" presStyleIdx="2" presStyleCnt="3">
        <dgm:presLayoutVars>
          <dgm:bulletEnabled val="1"/>
        </dgm:presLayoutVars>
      </dgm:prSet>
      <dgm:spPr/>
      <dgm:t>
        <a:bodyPr/>
        <a:lstStyle/>
        <a:p>
          <a:endParaRPr lang="en-US"/>
        </a:p>
      </dgm:t>
    </dgm:pt>
  </dgm:ptLst>
  <dgm:cxnLst>
    <dgm:cxn modelId="{D71CD567-7E91-42DE-9587-210736555C2E}" srcId="{ECAAE36B-0069-442D-888E-EDCA3922AE9B}" destId="{D4B689E5-B658-4257-AD1D-D6AA45A16CF9}" srcOrd="2" destOrd="0" parTransId="{F1DDE2BD-40C9-4D7A-A4BD-414F6DC2C25D}" sibTransId="{07F79ED9-4924-4CB2-A744-0CB96CEC26B8}"/>
    <dgm:cxn modelId="{33DFADA9-1CB7-493D-BE65-2FCACF9E4CFB}" type="presOf" srcId="{ECAAE36B-0069-442D-888E-EDCA3922AE9B}" destId="{F057559E-D4F4-4A7D-AC70-3F83FDC96441}" srcOrd="0" destOrd="0" presId="urn:microsoft.com/office/officeart/2005/8/layout/process2"/>
    <dgm:cxn modelId="{7DFE5F35-4DC0-4D61-9DBE-601CC8C331E8}" type="presOf" srcId="{55EBA042-A38B-46CB-B439-3BEA9423985D}" destId="{E65B2854-0AF9-42E8-BEBF-41666858AF79}" srcOrd="0" destOrd="0" presId="urn:microsoft.com/office/officeart/2005/8/layout/process2"/>
    <dgm:cxn modelId="{70DB197B-8A8F-41FC-BFD5-37AA96A91CED}" type="presOf" srcId="{073D1123-1566-42B0-960F-FFCB8891F1D0}" destId="{D66D53F1-D559-43CB-AD76-D3827EE04837}" srcOrd="0" destOrd="0" presId="urn:microsoft.com/office/officeart/2005/8/layout/process2"/>
    <dgm:cxn modelId="{2B1EAA11-EC59-47AB-ADA7-5ED85307FEB6}" type="presOf" srcId="{4DB4C360-865B-4BC6-BE2B-3B7FD1173C4F}" destId="{267884F9-7587-4402-8DA8-48C9BA45FE22}" srcOrd="0" destOrd="0" presId="urn:microsoft.com/office/officeart/2005/8/layout/process2"/>
    <dgm:cxn modelId="{B9B05694-88E0-4F19-9026-9F8BD1ACB401}" srcId="{ECAAE36B-0069-442D-888E-EDCA3922AE9B}" destId="{4DB4C360-865B-4BC6-BE2B-3B7FD1173C4F}" srcOrd="1" destOrd="0" parTransId="{47932F4F-27A1-4CE9-8574-6F28EBEF214B}" sibTransId="{55EBA042-A38B-46CB-B439-3BEA9423985D}"/>
    <dgm:cxn modelId="{44BAE0DF-54F4-41C1-8570-D34C437E59F2}" srcId="{ECAAE36B-0069-442D-888E-EDCA3922AE9B}" destId="{073D1123-1566-42B0-960F-FFCB8891F1D0}" srcOrd="0" destOrd="0" parTransId="{21E2E50D-81DC-49D8-B15D-654BE2AD7CDE}" sibTransId="{BC46EAC3-2996-429F-9211-2E7888B5518B}"/>
    <dgm:cxn modelId="{53BCF67C-35C2-4A75-BAB5-E8D3AF44215B}" type="presOf" srcId="{D4B689E5-B658-4257-AD1D-D6AA45A16CF9}" destId="{FA1C46EB-479D-43AC-97CF-80AE90FB0322}" srcOrd="0" destOrd="0" presId="urn:microsoft.com/office/officeart/2005/8/layout/process2"/>
    <dgm:cxn modelId="{526F0E33-F31A-4718-A31F-E5751E9606F8}" type="presOf" srcId="{BC46EAC3-2996-429F-9211-2E7888B5518B}" destId="{46C684B8-DEC9-46B2-9634-E0A994728734}" srcOrd="0" destOrd="0" presId="urn:microsoft.com/office/officeart/2005/8/layout/process2"/>
    <dgm:cxn modelId="{823D2F11-06AF-4BD0-9009-CB6B095EC653}" type="presOf" srcId="{BC46EAC3-2996-429F-9211-2E7888B5518B}" destId="{72192A69-31F8-4F86-A1C0-CFEDB6DCF53B}" srcOrd="1" destOrd="0" presId="urn:microsoft.com/office/officeart/2005/8/layout/process2"/>
    <dgm:cxn modelId="{C5E26430-AB43-4FA3-8092-EA8B19CDA1A2}" type="presOf" srcId="{55EBA042-A38B-46CB-B439-3BEA9423985D}" destId="{3B710941-2437-46A3-BCB4-DF65340783B5}" srcOrd="1" destOrd="0" presId="urn:microsoft.com/office/officeart/2005/8/layout/process2"/>
    <dgm:cxn modelId="{738C1570-E332-4851-8C17-4497CA6FAF2C}" type="presParOf" srcId="{F057559E-D4F4-4A7D-AC70-3F83FDC96441}" destId="{D66D53F1-D559-43CB-AD76-D3827EE04837}" srcOrd="0" destOrd="0" presId="urn:microsoft.com/office/officeart/2005/8/layout/process2"/>
    <dgm:cxn modelId="{ED6CAB16-29CC-4257-B601-1530BA98DC03}" type="presParOf" srcId="{F057559E-D4F4-4A7D-AC70-3F83FDC96441}" destId="{46C684B8-DEC9-46B2-9634-E0A994728734}" srcOrd="1" destOrd="0" presId="urn:microsoft.com/office/officeart/2005/8/layout/process2"/>
    <dgm:cxn modelId="{04747913-748C-440A-A1F0-DFA6807BC54B}" type="presParOf" srcId="{46C684B8-DEC9-46B2-9634-E0A994728734}" destId="{72192A69-31F8-4F86-A1C0-CFEDB6DCF53B}" srcOrd="0" destOrd="0" presId="urn:microsoft.com/office/officeart/2005/8/layout/process2"/>
    <dgm:cxn modelId="{434FDB90-222C-41EA-9712-3C2CE2CA7AD2}" type="presParOf" srcId="{F057559E-D4F4-4A7D-AC70-3F83FDC96441}" destId="{267884F9-7587-4402-8DA8-48C9BA45FE22}" srcOrd="2" destOrd="0" presId="urn:microsoft.com/office/officeart/2005/8/layout/process2"/>
    <dgm:cxn modelId="{DD79EB83-943B-47FC-913C-3169BB558407}" type="presParOf" srcId="{F057559E-D4F4-4A7D-AC70-3F83FDC96441}" destId="{E65B2854-0AF9-42E8-BEBF-41666858AF79}" srcOrd="3" destOrd="0" presId="urn:microsoft.com/office/officeart/2005/8/layout/process2"/>
    <dgm:cxn modelId="{34B26405-498B-45EC-89CF-8252FF3AD603}" type="presParOf" srcId="{E65B2854-0AF9-42E8-BEBF-41666858AF79}" destId="{3B710941-2437-46A3-BCB4-DF65340783B5}" srcOrd="0" destOrd="0" presId="urn:microsoft.com/office/officeart/2005/8/layout/process2"/>
    <dgm:cxn modelId="{C8E3C9DB-F9C6-4C59-B5B7-6265D53D5894}" type="presParOf" srcId="{F057559E-D4F4-4A7D-AC70-3F83FDC96441}" destId="{FA1C46EB-479D-43AC-97CF-80AE90FB0322}"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A7E49-8149-4894-BBA7-C03A76D397E9}" type="datetimeFigureOut">
              <a:rPr lang="en-US" smtClean="0"/>
              <a:t>6/25/2018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3851D-5676-4617-98F8-BDC080A08255}" type="slidenum">
              <a:rPr lang="en-US" smtClean="0"/>
              <a:t>‹#›</a:t>
            </a:fld>
            <a:endParaRPr lang="en-US"/>
          </a:p>
        </p:txBody>
      </p:sp>
    </p:spTree>
    <p:extLst>
      <p:ext uri="{BB962C8B-B14F-4D97-AF65-F5344CB8AC3E}">
        <p14:creationId xmlns:p14="http://schemas.microsoft.com/office/powerpoint/2010/main" val="94355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ystem.suny.edu/academic-affairs/microcredential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 sure what Micro-Credentialing is? Today I’ll describe</a:t>
            </a:r>
            <a:r>
              <a:rPr lang="en-US" sz="1200" kern="1200" baseline="0" dirty="0" smtClean="0">
                <a:solidFill>
                  <a:schemeClr val="tx1"/>
                </a:solidFill>
                <a:effectLst/>
                <a:latin typeface="+mn-lt"/>
                <a:ea typeface="+mn-ea"/>
                <a:cs typeface="+mn-cs"/>
              </a:rPr>
              <a:t> o</a:t>
            </a:r>
            <a:r>
              <a:rPr lang="en-US" sz="1200" kern="1200" dirty="0" smtClean="0">
                <a:solidFill>
                  <a:schemeClr val="tx1"/>
                </a:solidFill>
                <a:effectLst/>
                <a:latin typeface="+mn-lt"/>
                <a:ea typeface="+mn-ea"/>
                <a:cs typeface="+mn-cs"/>
              </a:rPr>
              <a:t>ne of the </a:t>
            </a:r>
            <a:r>
              <a:rPr lang="en-US" sz="1200" b="1" kern="1200" dirty="0" smtClean="0">
                <a:solidFill>
                  <a:schemeClr val="tx1"/>
                </a:solidFill>
                <a:effectLst/>
                <a:latin typeface="+mn-lt"/>
                <a:ea typeface="+mn-ea"/>
                <a:cs typeface="+mn-cs"/>
              </a:rPr>
              <a:t>newest disruptions in higher </a:t>
            </a:r>
            <a:r>
              <a:rPr lang="en-US" sz="1200" b="1" kern="1200" dirty="0" err="1" smtClean="0">
                <a:solidFill>
                  <a:schemeClr val="tx1"/>
                </a:solidFill>
                <a:effectLst/>
                <a:latin typeface="+mn-lt"/>
                <a:ea typeface="+mn-ea"/>
                <a:cs typeface="+mn-cs"/>
              </a:rPr>
              <a:t>ed</a:t>
            </a:r>
            <a:r>
              <a:rPr lang="en-US" sz="1200" kern="1200" dirty="0" smtClean="0">
                <a:solidFill>
                  <a:schemeClr val="tx1"/>
                </a:solidFill>
                <a:effectLst/>
                <a:latin typeface="+mn-lt"/>
                <a:ea typeface="+mn-ea"/>
                <a:cs typeface="+mn-cs"/>
              </a:rPr>
              <a:t> and how it </a:t>
            </a:r>
            <a:r>
              <a:rPr lang="en-US" sz="1200" b="1" kern="1200" dirty="0" smtClean="0">
                <a:solidFill>
                  <a:schemeClr val="tx1"/>
                </a:solidFill>
                <a:effectLst/>
                <a:latin typeface="+mn-lt"/>
                <a:ea typeface="+mn-ea"/>
                <a:cs typeface="+mn-cs"/>
              </a:rPr>
              <a:t>could be the next important role for continuing education units. In fact, SUNY is building resources to assist colleges as they create their own </a:t>
            </a:r>
            <a:r>
              <a:rPr lang="en-US" sz="1200" b="1" kern="1200" dirty="0" err="1" smtClean="0">
                <a:solidFill>
                  <a:schemeClr val="tx1"/>
                </a:solidFill>
                <a:effectLst/>
                <a:latin typeface="+mn-lt"/>
                <a:ea typeface="+mn-ea"/>
                <a:cs typeface="+mn-cs"/>
              </a:rPr>
              <a:t>microcredentials</a:t>
            </a:r>
            <a:r>
              <a:rPr lang="en-US" sz="1200" b="1" kern="1200" dirty="0" smtClean="0">
                <a:solidFill>
                  <a:schemeClr val="tx1"/>
                </a:solidFill>
                <a:effectLst/>
                <a:latin typeface="+mn-lt"/>
                <a:ea typeface="+mn-ea"/>
                <a:cs typeface="+mn-cs"/>
              </a:rPr>
              <a:t>, recognize them from other providers and otherwise integrate </a:t>
            </a:r>
            <a:r>
              <a:rPr lang="en-US" sz="1200" b="1" kern="1200" dirty="0" err="1" smtClean="0">
                <a:solidFill>
                  <a:schemeClr val="tx1"/>
                </a:solidFill>
                <a:effectLst/>
                <a:latin typeface="+mn-lt"/>
                <a:ea typeface="+mn-ea"/>
                <a:cs typeface="+mn-cs"/>
              </a:rPr>
              <a:t>microcredentials</a:t>
            </a:r>
            <a:r>
              <a:rPr lang="en-US" sz="1200" b="1" kern="1200" dirty="0" smtClean="0">
                <a:solidFill>
                  <a:schemeClr val="tx1"/>
                </a:solidFill>
                <a:effectLst/>
                <a:latin typeface="+mn-lt"/>
                <a:ea typeface="+mn-ea"/>
                <a:cs typeface="+mn-cs"/>
              </a:rPr>
              <a:t> into traditional college models that you can take</a:t>
            </a:r>
            <a:r>
              <a:rPr lang="en-US" sz="1200" b="1" kern="1200" baseline="0" dirty="0" smtClean="0">
                <a:solidFill>
                  <a:schemeClr val="tx1"/>
                </a:solidFill>
                <a:effectLst/>
                <a:latin typeface="+mn-lt"/>
                <a:ea typeface="+mn-ea"/>
                <a:cs typeface="+mn-cs"/>
              </a:rPr>
              <a:t> advantage of</a:t>
            </a:r>
            <a:r>
              <a:rPr lang="en-US" sz="1200" kern="1200" dirty="0" smtClean="0">
                <a:solidFill>
                  <a:schemeClr val="tx1"/>
                </a:solidFill>
                <a:effectLst/>
                <a:latin typeface="+mn-lt"/>
                <a:ea typeface="+mn-ea"/>
                <a:cs typeface="+mn-cs"/>
              </a:rPr>
              <a:t>. An excellent way to provide access to higher education for adult and non-traditional students, </a:t>
            </a:r>
            <a:r>
              <a:rPr lang="en-US" sz="1200" b="1" kern="1200" dirty="0" err="1" smtClean="0">
                <a:solidFill>
                  <a:schemeClr val="tx1"/>
                </a:solidFill>
                <a:effectLst/>
                <a:latin typeface="+mn-lt"/>
                <a:ea typeface="+mn-ea"/>
                <a:cs typeface="+mn-cs"/>
              </a:rPr>
              <a:t>microcredentials</a:t>
            </a:r>
            <a:r>
              <a:rPr lang="en-US" sz="1200" b="1" kern="1200" dirty="0" smtClean="0">
                <a:solidFill>
                  <a:schemeClr val="tx1"/>
                </a:solidFill>
                <a:effectLst/>
                <a:latin typeface="+mn-lt"/>
                <a:ea typeface="+mn-ea"/>
                <a:cs typeface="+mn-cs"/>
              </a:rPr>
              <a:t> could be the best way to show the value of continuing </a:t>
            </a:r>
            <a:r>
              <a:rPr lang="en-US" sz="1200" b="1" kern="1200" dirty="0" err="1" smtClean="0">
                <a:solidFill>
                  <a:schemeClr val="tx1"/>
                </a:solidFill>
                <a:effectLst/>
                <a:latin typeface="+mn-lt"/>
                <a:ea typeface="+mn-ea"/>
                <a:cs typeface="+mn-cs"/>
              </a:rPr>
              <a:t>ed</a:t>
            </a:r>
            <a:r>
              <a:rPr lang="en-US" sz="1200" b="1" kern="1200" dirty="0" smtClean="0">
                <a:solidFill>
                  <a:schemeClr val="tx1"/>
                </a:solidFill>
                <a:effectLst/>
                <a:latin typeface="+mn-lt"/>
                <a:ea typeface="+mn-ea"/>
                <a:cs typeface="+mn-cs"/>
              </a:rPr>
              <a:t> and get a seat at the table at your institution.</a:t>
            </a:r>
            <a:endParaRPr lang="en-US" b="1" dirty="0"/>
          </a:p>
        </p:txBody>
      </p:sp>
      <p:sp>
        <p:nvSpPr>
          <p:cNvPr id="4" name="Slide Number Placeholder 3"/>
          <p:cNvSpPr>
            <a:spLocks noGrp="1"/>
          </p:cNvSpPr>
          <p:nvPr>
            <p:ph type="sldNum" sz="quarter" idx="10"/>
          </p:nvPr>
        </p:nvSpPr>
        <p:spPr/>
        <p:txBody>
          <a:bodyPr/>
          <a:lstStyle/>
          <a:p>
            <a:fld id="{1983851D-5676-4617-98F8-BDC080A08255}" type="slidenum">
              <a:rPr lang="en-US" smtClean="0"/>
              <a:t>1</a:t>
            </a:fld>
            <a:endParaRPr lang="en-US"/>
          </a:p>
        </p:txBody>
      </p:sp>
    </p:spTree>
    <p:extLst>
      <p:ext uri="{BB962C8B-B14F-4D97-AF65-F5344CB8AC3E}">
        <p14:creationId xmlns:p14="http://schemas.microsoft.com/office/powerpoint/2010/main" val="5629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Characteristics of Micro-Credentials are that they may be non-credit or</a:t>
            </a:r>
            <a:r>
              <a:rPr lang="en-US" baseline="0" dirty="0" smtClean="0"/>
              <a:t> credit </a:t>
            </a:r>
            <a:r>
              <a:rPr lang="en-US" dirty="0" smtClean="0"/>
              <a:t>study at the undergraduate or graduate</a:t>
            </a:r>
            <a:r>
              <a:rPr lang="en-US" baseline="0" dirty="0" smtClean="0"/>
              <a:t> level</a:t>
            </a:r>
            <a:r>
              <a:rPr lang="en-US" dirty="0" smtClean="0"/>
              <a:t>. They may take the form of digital badge, be specifically recognized by certain industries - validating and attesting industry-specific, highly sought-after competencies, highlight competencies earned as part of a credit-bearing program </a:t>
            </a:r>
            <a:r>
              <a:rPr lang="en-US" sz="1200" b="0" i="1" u="none" strike="noStrike" kern="1200" baseline="0" dirty="0" smtClean="0">
                <a:solidFill>
                  <a:schemeClr val="tx1"/>
                </a:solidFill>
                <a:latin typeface="+mn-lt"/>
                <a:ea typeface="+mn-ea"/>
                <a:cs typeface="+mn-cs"/>
              </a:rPr>
              <a:t>motivating students to persist and distinguishing students among prospective employers); s</a:t>
            </a:r>
            <a:r>
              <a:rPr lang="en-US" dirty="0" smtClean="0"/>
              <a:t>erve as an entry point to a degree program, or be issued as a stand-alone credential and/or one complementary to a degree program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Micro-Credentials are designed to meet market needs and should be informed by current data from appropriate markets and align with relevant industry/sector standards and are inherently more flexible and innovative. Therefore strong partnerships between Continuing Education/Workforce Development and Academic Affairs may be necessary to achieve optimum results in the development of certain micro-credentials.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10</a:t>
            </a:fld>
            <a:endParaRPr lang="en-US"/>
          </a:p>
        </p:txBody>
      </p:sp>
    </p:spTree>
    <p:extLst>
      <p:ext uri="{BB962C8B-B14F-4D97-AF65-F5344CB8AC3E}">
        <p14:creationId xmlns:p14="http://schemas.microsoft.com/office/powerpoint/2010/main" val="158612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a:t>
            </a:r>
            <a:r>
              <a:rPr lang="en-US" baseline="0" dirty="0" smtClean="0"/>
              <a:t> types of micro-credentials are digital badges (which we’ll discuss more in the next slide), stackable credentials that align with learning outcomes in a credit course and together can build into a credit course, Massive Open Online Courses, and the more traditional micro-credentials such as licensure, certificates and any other industry recognized credentials.</a:t>
            </a:r>
          </a:p>
        </p:txBody>
      </p:sp>
      <p:sp>
        <p:nvSpPr>
          <p:cNvPr id="4" name="Slide Number Placeholder 3"/>
          <p:cNvSpPr>
            <a:spLocks noGrp="1"/>
          </p:cNvSpPr>
          <p:nvPr>
            <p:ph type="sldNum" sz="quarter" idx="10"/>
          </p:nvPr>
        </p:nvSpPr>
        <p:spPr/>
        <p:txBody>
          <a:bodyPr/>
          <a:lstStyle/>
          <a:p>
            <a:fld id="{1983851D-5676-4617-98F8-BDC080A08255}" type="slidenum">
              <a:rPr lang="en-US" smtClean="0"/>
              <a:t>11</a:t>
            </a:fld>
            <a:endParaRPr lang="en-US"/>
          </a:p>
        </p:txBody>
      </p:sp>
    </p:spTree>
    <p:extLst>
      <p:ext uri="{BB962C8B-B14F-4D97-AF65-F5344CB8AC3E}">
        <p14:creationId xmlns:p14="http://schemas.microsoft.com/office/powerpoint/2010/main" val="282594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Guiding</a:t>
            </a:r>
            <a:r>
              <a:rPr lang="en-US" baseline="0" dirty="0" smtClean="0"/>
              <a:t> Principles that the Provost’s Task Force operated under are: </a:t>
            </a:r>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12</a:t>
            </a:fld>
            <a:endParaRPr lang="en-US"/>
          </a:p>
        </p:txBody>
      </p:sp>
    </p:spTree>
    <p:extLst>
      <p:ext uri="{BB962C8B-B14F-4D97-AF65-F5344CB8AC3E}">
        <p14:creationId xmlns:p14="http://schemas.microsoft.com/office/powerpoint/2010/main" val="3036342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13</a:t>
            </a:fld>
            <a:endParaRPr lang="en-US"/>
          </a:p>
        </p:txBody>
      </p:sp>
    </p:spTree>
    <p:extLst>
      <p:ext uri="{BB962C8B-B14F-4D97-AF65-F5344CB8AC3E}">
        <p14:creationId xmlns:p14="http://schemas.microsoft.com/office/powerpoint/2010/main" val="91577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group realized that </a:t>
            </a:r>
            <a:r>
              <a:rPr lang="en-US" baseline="0" dirty="0" smtClean="0"/>
              <a:t>Micro-Credentials were already being offered across SUNY. So t</a:t>
            </a:r>
            <a:r>
              <a:rPr lang="en-US" dirty="0" smtClean="0"/>
              <a:t>he</a:t>
            </a:r>
            <a:r>
              <a:rPr lang="en-US" baseline="0" dirty="0" smtClean="0"/>
              <a:t> Task Group sent out a survey to research the total number of SUNY institutions offering Micro-Credentials in these fields. Please keep in mind that this survey was built to collect information on programs using existing categorizations. So responses to the “Non-Credit Certifications” category could vary by college. </a:t>
            </a:r>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14</a:t>
            </a:fld>
            <a:endParaRPr lang="en-US"/>
          </a:p>
        </p:txBody>
      </p:sp>
    </p:spTree>
    <p:extLst>
      <p:ext uri="{BB962C8B-B14F-4D97-AF65-F5344CB8AC3E}">
        <p14:creationId xmlns:p14="http://schemas.microsoft.com/office/powerpoint/2010/main" val="4070735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note that not ALL</a:t>
            </a:r>
            <a:r>
              <a:rPr lang="en-US" baseline="0" dirty="0" smtClean="0"/>
              <a:t> of our non-credit offerings would be seen as a micro-credential as they stand currently. These represent the definitions that SUNY provided: content was vetted by an expert (association, faculty member, agency) and verifiable. You’ll note that existing programs seem to focus on healthcare and manufacturing, while licensing focused on Education, Engineering and healthcare. </a:t>
            </a:r>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15</a:t>
            </a:fld>
            <a:endParaRPr lang="en-US"/>
          </a:p>
        </p:txBody>
      </p:sp>
    </p:spTree>
    <p:extLst>
      <p:ext uri="{BB962C8B-B14F-4D97-AF65-F5344CB8AC3E}">
        <p14:creationId xmlns:p14="http://schemas.microsoft.com/office/powerpoint/2010/main" val="1191423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u="none" baseline="0" dirty="0" smtClean="0"/>
              <a:t>Research shows that the best Micro-Credentials deliberately integrate the following components: starting with the </a:t>
            </a:r>
            <a:r>
              <a:rPr lang="en-US" sz="1000" dirty="0" smtClean="0"/>
              <a:t>6 Dimensions of Quality described</a:t>
            </a:r>
            <a:r>
              <a:rPr lang="en-US" sz="1000" baseline="0" dirty="0" smtClean="0"/>
              <a:t> </a:t>
            </a:r>
            <a:r>
              <a:rPr lang="en-US" sz="1000" dirty="0" smtClean="0"/>
              <a:t>by the American Council on Education</a:t>
            </a:r>
            <a:r>
              <a:rPr lang="en-US" sz="1000" baseline="0" dirty="0" smtClean="0"/>
              <a:t> in </a:t>
            </a:r>
            <a:r>
              <a:rPr lang="en-US" sz="1000" i="1" dirty="0" smtClean="0"/>
              <a:t>Quality Dimensions for Connected Credentials</a:t>
            </a:r>
            <a:r>
              <a:rPr lang="en-US" sz="1000" dirty="0" smtClean="0"/>
              <a:t>: </a:t>
            </a:r>
            <a:endParaRPr lang="en-US" sz="1000" u="none" dirty="0" smtClean="0"/>
          </a:p>
          <a:p>
            <a:r>
              <a:rPr lang="en-US" sz="1000" u="sng" dirty="0" smtClean="0"/>
              <a:t>Transparency</a:t>
            </a:r>
            <a:r>
              <a:rPr lang="en-US" sz="1000" dirty="0" smtClean="0"/>
              <a:t> - For the benefit of a perspective employer and the student, clearly defining competencies (knowledge and specialized skills, soft skills (written and verbal communication, teamwork, independent work, research). Highlight all possible connections from this credential to others offered, i.e. a path to earn credit, a path to another credential, entry in a degree program</a:t>
            </a:r>
          </a:p>
          <a:p>
            <a:r>
              <a:rPr lang="en-US" sz="1000" u="sng" dirty="0" smtClean="0"/>
              <a:t>Modularity</a:t>
            </a:r>
            <a:r>
              <a:rPr lang="en-US" sz="1000" dirty="0" smtClean="0"/>
              <a:t> - The credential can be stackable, New credentials can be added to offer value, Clearly defined measurable milestones, Provides student motivation - helps them understand and appreciate accomplishments</a:t>
            </a:r>
          </a:p>
          <a:p>
            <a:r>
              <a:rPr lang="en-US" sz="1000" u="sng" dirty="0" smtClean="0"/>
              <a:t>Portability</a:t>
            </a:r>
            <a:r>
              <a:rPr lang="en-US" sz="1000" dirty="0" smtClean="0"/>
              <a:t> - Ensure that the credential has value locally, nationally and/or beyond, Developing them with industry partners means that the skills identified have a specific benefit for a potential employer,</a:t>
            </a:r>
            <a:r>
              <a:rPr lang="en-US" sz="1000" baseline="0" dirty="0" smtClean="0"/>
              <a:t> </a:t>
            </a:r>
            <a:r>
              <a:rPr lang="en-US" sz="1000" dirty="0" smtClean="0"/>
              <a:t>Credit micro-credentials stack and articulate into other credentials, A non-credit micro-credential with an articulation agreement to credit bearing work brings the value of academic advancement</a:t>
            </a:r>
          </a:p>
          <a:p>
            <a:r>
              <a:rPr lang="en-US" sz="1000" u="sng" dirty="0" smtClean="0"/>
              <a:t>Relevance</a:t>
            </a:r>
            <a:r>
              <a:rPr lang="en-US" sz="1000" dirty="0" smtClean="0"/>
              <a:t> - Should be </a:t>
            </a:r>
            <a:r>
              <a:rPr lang="en-US" sz="1000" i="1" dirty="0" smtClean="0"/>
              <a:t>meaningful</a:t>
            </a:r>
            <a:r>
              <a:rPr lang="en-US" sz="1000" dirty="0" smtClean="0"/>
              <a:t>, providing benefit to students that helps them to advance their educational, professional and/or life goals,</a:t>
            </a:r>
            <a:r>
              <a:rPr lang="en-US" sz="1000" baseline="0" dirty="0" smtClean="0"/>
              <a:t> </a:t>
            </a:r>
            <a:r>
              <a:rPr lang="en-US" sz="1000" dirty="0" smtClean="0"/>
              <a:t>Should add sufficient value that they are respected and recognized by relevant stakeholders, from the campus community to perspective employers</a:t>
            </a:r>
          </a:p>
          <a:p>
            <a:r>
              <a:rPr lang="en-US" sz="1000" u="sng" dirty="0" smtClean="0"/>
              <a:t>Validity</a:t>
            </a:r>
            <a:r>
              <a:rPr lang="en-US" sz="1000" dirty="0" smtClean="0"/>
              <a:t> - Must be verifiable, Badges include meta-data and links to the institution are listed as ways to establish both relevance and validity,</a:t>
            </a:r>
            <a:r>
              <a:rPr lang="en-US" sz="1000" baseline="0" dirty="0" smtClean="0"/>
              <a:t> </a:t>
            </a:r>
            <a:r>
              <a:rPr lang="en-US" sz="1000" dirty="0" smtClean="0"/>
              <a:t>For other types of micro-credentials, there should be documented assessment of learning outcomes and means of assessment.</a:t>
            </a:r>
            <a:r>
              <a:rPr lang="en-US" sz="1000" baseline="0" dirty="0" smtClean="0"/>
              <a:t> </a:t>
            </a:r>
            <a:endParaRPr lang="en-US" sz="1000" dirty="0" smtClean="0"/>
          </a:p>
          <a:p>
            <a:r>
              <a:rPr lang="en-US" sz="1000" u="sng" dirty="0" smtClean="0"/>
              <a:t>Equity</a:t>
            </a:r>
            <a:r>
              <a:rPr lang="en-US" sz="1000" dirty="0" smtClean="0"/>
              <a:t> - Micro-credentials can be used as a means to provide a pathway into for-credit coursework and/or job advancement - there should be appropriate supports to ensure that </a:t>
            </a:r>
            <a:r>
              <a:rPr lang="en-US" sz="1000" b="0" i="0" dirty="0" smtClean="0"/>
              <a:t>all</a:t>
            </a:r>
            <a:r>
              <a:rPr lang="en-US" sz="1000" dirty="0" smtClean="0"/>
              <a:t> students have an equal opportunity to succeed. </a:t>
            </a:r>
            <a:endParaRPr lang="en-US" sz="1000" baseline="0" dirty="0" smtClean="0"/>
          </a:p>
        </p:txBody>
      </p:sp>
      <p:sp>
        <p:nvSpPr>
          <p:cNvPr id="4" name="Slide Number Placeholder 3"/>
          <p:cNvSpPr>
            <a:spLocks noGrp="1"/>
          </p:cNvSpPr>
          <p:nvPr>
            <p:ph type="sldNum" sz="quarter" idx="10"/>
          </p:nvPr>
        </p:nvSpPr>
        <p:spPr/>
        <p:txBody>
          <a:bodyPr/>
          <a:lstStyle/>
          <a:p>
            <a:fld id="{1983851D-5676-4617-98F8-BDC080A08255}" type="slidenum">
              <a:rPr lang="en-US" smtClean="0"/>
              <a:t>16</a:t>
            </a:fld>
            <a:endParaRPr lang="en-US"/>
          </a:p>
        </p:txBody>
      </p:sp>
    </p:spTree>
    <p:extLst>
      <p:ext uri="{BB962C8B-B14F-4D97-AF65-F5344CB8AC3E}">
        <p14:creationId xmlns:p14="http://schemas.microsoft.com/office/powerpoint/2010/main" val="1434218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u="none" dirty="0" smtClean="0"/>
              <a:t>Other</a:t>
            </a:r>
            <a:r>
              <a:rPr lang="en-US" sz="1000" u="none" baseline="0" dirty="0" smtClean="0"/>
              <a:t> important components of quality micro-credentials to pay attention to are: </a:t>
            </a:r>
            <a:endParaRPr lang="en-US" sz="1000" u="none" dirty="0" smtClean="0"/>
          </a:p>
          <a:p>
            <a:r>
              <a:rPr lang="en-US" sz="1000" u="sng" dirty="0" smtClean="0"/>
              <a:t>Tuition</a:t>
            </a:r>
            <a:r>
              <a:rPr lang="en-US" sz="1000" dirty="0" smtClean="0"/>
              <a:t> - For credit-bearing micro-credentials, tuition will be charged at the current approved rate for all other credit-bearing offerings. For non-credit micro-credentials, tuition is charged based on standard non-credit practices at the campus. Total costs should be made public and easily accessible</a:t>
            </a:r>
          </a:p>
          <a:p>
            <a:r>
              <a:rPr lang="en-US" sz="1000" u="sng" dirty="0" smtClean="0"/>
              <a:t>Transfer</a:t>
            </a:r>
            <a:r>
              <a:rPr lang="en-US" sz="1000" dirty="0" smtClean="0"/>
              <a:t> - The articulation of non-credit to credit needs to involve the evaluation of learning outcomes and not be awarded for experience alone.  The process for articulating non-credit to credit is an academic process and should be conducted through established shared governance procedures. </a:t>
            </a:r>
          </a:p>
          <a:p>
            <a:r>
              <a:rPr lang="en-US" sz="1000" u="sng" dirty="0" smtClean="0"/>
              <a:t>Transcripts</a:t>
            </a:r>
            <a:r>
              <a:rPr lang="en-US" sz="1000" dirty="0" smtClean="0"/>
              <a:t> - Issues of transcript development for micro-credentials and industry recognized credentials, as well as non-credit to credit pathways need to be addressed to facilitate portability of these credentials. New initiatives have been launched by a variety of colleges and universities across the nation for the purpose of developing a </a:t>
            </a:r>
            <a:r>
              <a:rPr lang="en-US" sz="1000" i="1" u="sng" dirty="0" smtClean="0"/>
              <a:t>comprehensive student record </a:t>
            </a:r>
            <a:r>
              <a:rPr lang="en-US" sz="1000" dirty="0" smtClean="0"/>
              <a:t>(CSR), a digitized format that aims to expand beyond the traditional chronological transcript record of course titles, credits, and grades by documenting validated evidence of a student’s learning outcomes, competencies, and related learning outside the classroom – often using </a:t>
            </a:r>
            <a:r>
              <a:rPr lang="en-US" sz="1000" dirty="0" err="1" smtClean="0"/>
              <a:t>blockchain</a:t>
            </a:r>
            <a:r>
              <a:rPr lang="en-US" sz="1000" baseline="0" dirty="0" smtClean="0"/>
              <a:t> technology</a:t>
            </a:r>
            <a:r>
              <a:rPr lang="en-US" sz="1000" dirty="0" smtClean="0"/>
              <a:t>. </a:t>
            </a:r>
          </a:p>
          <a:p>
            <a:r>
              <a:rPr lang="en-US" sz="1000" u="sng" dirty="0" smtClean="0"/>
              <a:t>Marketing</a:t>
            </a:r>
            <a:r>
              <a:rPr lang="en-US" sz="1000" dirty="0" smtClean="0"/>
              <a:t> - Campuses should have clarity and transparency in marketing efforts.</a:t>
            </a:r>
            <a:r>
              <a:rPr lang="en-US" sz="1000" b="1" dirty="0" smtClean="0"/>
              <a:t> </a:t>
            </a:r>
            <a:r>
              <a:rPr lang="en-US" sz="1000" dirty="0" smtClean="0"/>
              <a:t>Policies, procedures and criteria applied to micro-credentials should be accurately described, fully disclosed and proximately available to prospective and enrolled students and be included in academic catalogs and college websites: Fee structure, Any pertinent financial aid information, Faculty and staff involved in the assessment process</a:t>
            </a:r>
          </a:p>
          <a:p>
            <a:r>
              <a:rPr lang="en-US" sz="1000" u="sng" dirty="0" smtClean="0"/>
              <a:t>Program Approval </a:t>
            </a:r>
            <a:r>
              <a:rPr lang="en-US" sz="1000" dirty="0" smtClean="0"/>
              <a:t>- All credit-based academic offerings are already governed by the regional accrediting</a:t>
            </a:r>
            <a:r>
              <a:rPr lang="en-US" sz="1000" baseline="0" dirty="0" smtClean="0"/>
              <a:t> agency which has rules on learning assessment. Each institution has the ability to require the same academic standards for non-credit and is encouraged to develop it’s own standards of achieving that quality, such as using an existing CEU credentialing process.</a:t>
            </a:r>
          </a:p>
        </p:txBody>
      </p:sp>
      <p:sp>
        <p:nvSpPr>
          <p:cNvPr id="4" name="Slide Number Placeholder 3"/>
          <p:cNvSpPr>
            <a:spLocks noGrp="1"/>
          </p:cNvSpPr>
          <p:nvPr>
            <p:ph type="sldNum" sz="quarter" idx="10"/>
          </p:nvPr>
        </p:nvSpPr>
        <p:spPr/>
        <p:txBody>
          <a:bodyPr/>
          <a:lstStyle/>
          <a:p>
            <a:fld id="{1983851D-5676-4617-98F8-BDC080A08255}" type="slidenum">
              <a:rPr lang="en-US" smtClean="0"/>
              <a:t>17</a:t>
            </a:fld>
            <a:endParaRPr lang="en-US"/>
          </a:p>
        </p:txBody>
      </p:sp>
    </p:spTree>
    <p:extLst>
      <p:ext uri="{BB962C8B-B14F-4D97-AF65-F5344CB8AC3E}">
        <p14:creationId xmlns:p14="http://schemas.microsoft.com/office/powerpoint/2010/main" val="1858705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000" dirty="0" smtClean="0"/>
              <a:t>Based on</a:t>
            </a:r>
            <a:r>
              <a:rPr lang="en-US" sz="1000" baseline="0" dirty="0" smtClean="0"/>
              <a:t> our research the Provost’s Task Force finalized the following 10 recommendations for the SUNY system to consider and adopt. </a:t>
            </a:r>
            <a:endParaRPr lang="en-US" sz="1000" dirty="0" smtClean="0"/>
          </a:p>
          <a:p>
            <a:pPr marL="0" indent="0">
              <a:buFont typeface="+mj-lt"/>
              <a:buNone/>
            </a:pPr>
            <a:r>
              <a:rPr lang="en-US" sz="1000" dirty="0" smtClean="0"/>
              <a:t>1. The System Provost should encourage and support campus development of micro-credentials consistent with the core principles identified in this report:</a:t>
            </a:r>
          </a:p>
          <a:p>
            <a:pPr marL="0" indent="0">
              <a:buFont typeface="+mj-lt"/>
              <a:buNone/>
            </a:pPr>
            <a:r>
              <a:rPr lang="en-US" sz="1000" dirty="0" smtClean="0"/>
              <a:t>2. Campuses should develop criteria for a process by which micro-credential articulations may be developed, and the role which shared governance should play in this process. </a:t>
            </a:r>
          </a:p>
          <a:p>
            <a:pPr marL="0" indent="0">
              <a:buFont typeface="+mj-lt"/>
              <a:buNone/>
            </a:pPr>
            <a:r>
              <a:rPr lang="en-US" sz="1000" dirty="0" smtClean="0"/>
              <a:t>3. Strong partnerships between Continuing Education/Workforce Development and Academic Affairs may be necessary to achieve optimum results in the development of certain micro-credentials.  </a:t>
            </a:r>
          </a:p>
          <a:p>
            <a:pPr marL="0" indent="0">
              <a:buFont typeface="+mj-lt"/>
              <a:buNone/>
            </a:pPr>
            <a:r>
              <a:rPr lang="en-US" sz="1000" dirty="0" smtClean="0"/>
              <a:t>4. Campuses are encouraged to consider the six dimensions of quality that support connected credentials as described in this report and by the American Council on Education’s document </a:t>
            </a:r>
            <a:r>
              <a:rPr lang="en-US" sz="1000" i="1" dirty="0" smtClean="0"/>
              <a:t>Quality Dimensions for Connected Credentials</a:t>
            </a:r>
            <a:r>
              <a:rPr lang="en-US" sz="1000" dirty="0" smtClean="0"/>
              <a:t>: transparency, modularity, portability, relevance, validity, and equity.  In both attracting students and in verifying the credentials, campuses must provide clarity for students around tuition, financial aid, learning outcomes, assessments, and any connection to other credentials.</a:t>
            </a:r>
          </a:p>
          <a:p>
            <a:pPr marL="0" indent="0">
              <a:buFont typeface="+mj-lt"/>
              <a:buNone/>
            </a:pPr>
            <a:r>
              <a:rPr lang="en-US" sz="1000" dirty="0" smtClean="0"/>
              <a:t>5. For purposes of clarity and transparency across the SUNY System, campuses are encouraged to consider the definition of micro-credentials and associated definition of terms provided in this document.</a:t>
            </a:r>
          </a:p>
        </p:txBody>
      </p:sp>
      <p:sp>
        <p:nvSpPr>
          <p:cNvPr id="4" name="Slide Number Placeholder 3"/>
          <p:cNvSpPr>
            <a:spLocks noGrp="1"/>
          </p:cNvSpPr>
          <p:nvPr>
            <p:ph type="sldNum" sz="quarter" idx="10"/>
          </p:nvPr>
        </p:nvSpPr>
        <p:spPr/>
        <p:txBody>
          <a:bodyPr/>
          <a:lstStyle/>
          <a:p>
            <a:fld id="{1983851D-5676-4617-98F8-BDC080A08255}" type="slidenum">
              <a:rPr lang="en-US" smtClean="0"/>
              <a:t>18</a:t>
            </a:fld>
            <a:endParaRPr lang="en-US"/>
          </a:p>
        </p:txBody>
      </p:sp>
    </p:spTree>
    <p:extLst>
      <p:ext uri="{BB962C8B-B14F-4D97-AF65-F5344CB8AC3E}">
        <p14:creationId xmlns:p14="http://schemas.microsoft.com/office/powerpoint/2010/main" val="548763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000" dirty="0" smtClean="0"/>
              <a:t>6. While there is local flexibility in developing micro-credentials, campuses are strongly encouraged to seek support and counsel from their liaison in the System Program Review and Planning Office when planning micro-credentials.</a:t>
            </a:r>
          </a:p>
          <a:p>
            <a:pPr marL="0" indent="0">
              <a:buFont typeface="+mj-lt"/>
              <a:buNone/>
            </a:pPr>
            <a:r>
              <a:rPr lang="en-US" sz="1000" dirty="0" smtClean="0"/>
              <a:t>7. The Task Force recommends that the Provost consider a formal policy review process to include a System-wide Task Force or Committee with representation from faculty and student governance and an open-comment period for any proposed policy revision for the following SUNY Trustee policies: 1305 </a:t>
            </a:r>
            <a:r>
              <a:rPr lang="en-US" sz="1000" u="sng" dirty="0" smtClean="0"/>
              <a:t>Credit/Contact Hour</a:t>
            </a:r>
            <a:r>
              <a:rPr lang="en-US" sz="1000" dirty="0" smtClean="0"/>
              <a:t> , 1301 </a:t>
            </a:r>
            <a:r>
              <a:rPr lang="en-US" sz="1000" u="sng" dirty="0" smtClean="0"/>
              <a:t>Continuing Education Unit</a:t>
            </a:r>
            <a:r>
              <a:rPr lang="en-US" sz="1000" dirty="0" smtClean="0"/>
              <a:t> , MTP 13-3 </a:t>
            </a:r>
            <a:r>
              <a:rPr lang="en-US" sz="1000" u="sng" dirty="0" smtClean="0"/>
              <a:t>Seamless Transfer</a:t>
            </a:r>
            <a:r>
              <a:rPr lang="en-US" sz="1000" dirty="0" smtClean="0"/>
              <a:t> , 1300</a:t>
            </a:r>
            <a:r>
              <a:rPr lang="en-US" sz="1000" u="sng" dirty="0" smtClean="0"/>
              <a:t> Award of Academic Credit by Evaluation</a:t>
            </a:r>
            <a:endParaRPr lang="en-US" sz="1000" dirty="0" smtClean="0"/>
          </a:p>
          <a:p>
            <a:pPr marL="0" indent="0">
              <a:buFont typeface="+mj-lt"/>
              <a:buNone/>
            </a:pPr>
            <a:r>
              <a:rPr lang="en-US" sz="1000" dirty="0" smtClean="0"/>
              <a:t>8. Task Force recommends that SUNY join in efforts to advocate for the consideration of micro-credentials as allowable activities for the purposes of state and federal financial aid.</a:t>
            </a:r>
          </a:p>
          <a:p>
            <a:pPr marL="0" indent="0">
              <a:buFont typeface="+mj-lt"/>
              <a:buNone/>
            </a:pPr>
            <a:r>
              <a:rPr lang="en-US" sz="1000" dirty="0" smtClean="0"/>
              <a:t>9. The System Provost should charge the SUNY Faculty Advisory Council on Teaching and Technology (FACT2) with development of a readiness assessment and resources to support faculty in the development and successfully delivery of micro-credentials. (We’ll talk more about this task</a:t>
            </a:r>
            <a:r>
              <a:rPr lang="en-US" sz="1000" baseline="0" dirty="0" smtClean="0"/>
              <a:t> group in just a moment.)</a:t>
            </a:r>
            <a:endParaRPr lang="en-US" sz="1000" dirty="0" smtClean="0"/>
          </a:p>
          <a:p>
            <a:pPr marL="0" lvl="0" indent="0">
              <a:buFont typeface="+mj-lt"/>
              <a:buNone/>
            </a:pPr>
            <a:r>
              <a:rPr lang="en-US" sz="1000" dirty="0" smtClean="0"/>
              <a:t>10. In the interests of accountability, transparency and portability of micro-credentials, it is essential to communicate and report the development of these at a System level.  It is recommended that reporting structures in SIRIS be developed to ensure consistency of data definitions and facilitate reporting.</a:t>
            </a:r>
          </a:p>
        </p:txBody>
      </p:sp>
      <p:sp>
        <p:nvSpPr>
          <p:cNvPr id="4" name="Slide Number Placeholder 3"/>
          <p:cNvSpPr>
            <a:spLocks noGrp="1"/>
          </p:cNvSpPr>
          <p:nvPr>
            <p:ph type="sldNum" sz="quarter" idx="10"/>
          </p:nvPr>
        </p:nvSpPr>
        <p:spPr/>
        <p:txBody>
          <a:bodyPr/>
          <a:lstStyle/>
          <a:p>
            <a:fld id="{1983851D-5676-4617-98F8-BDC080A08255}" type="slidenum">
              <a:rPr lang="en-US" smtClean="0"/>
              <a:t>19</a:t>
            </a:fld>
            <a:endParaRPr lang="en-US"/>
          </a:p>
        </p:txBody>
      </p:sp>
    </p:spTree>
    <p:extLst>
      <p:ext uri="{BB962C8B-B14F-4D97-AF65-F5344CB8AC3E}">
        <p14:creationId xmlns:p14="http://schemas.microsoft.com/office/powerpoint/2010/main" val="165809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Jeffrey Young wrote “If 2012 was “The Year of the MOOC” —2017 could be (considered) “The Year of the Micro-credential.” More and more employers today are not only looking for a college degree, but also for credentials that verify skill competencies specific to an occupation. At the same time, colleges, attempting to achieve their enrollment goals and better serve</a:t>
            </a:r>
            <a:r>
              <a:rPr lang="en-US" sz="1200" kern="1200" baseline="0" dirty="0" smtClean="0">
                <a:solidFill>
                  <a:schemeClr val="tx1"/>
                </a:solidFill>
                <a:effectLst/>
                <a:latin typeface="+mn-lt"/>
                <a:ea typeface="+mn-ea"/>
                <a:cs typeface="+mn-cs"/>
              </a:rPr>
              <a:t> their students</a:t>
            </a:r>
            <a:r>
              <a:rPr lang="en-US" sz="1200" kern="1200" dirty="0" smtClean="0">
                <a:solidFill>
                  <a:schemeClr val="tx1"/>
                </a:solidFill>
                <a:effectLst/>
                <a:latin typeface="+mn-lt"/>
                <a:ea typeface="+mn-ea"/>
                <a:cs typeface="+mn-cs"/>
              </a:rPr>
              <a:t>, are exploring new pathways to enrollment. As a result, increasingly more and more institutions of higher education are embracing the micro-credential, sometimes referred</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as digital badges, as a means of meeting the needs of business and industry while expanding access to new populations.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2</a:t>
            </a:fld>
            <a:endParaRPr lang="en-US"/>
          </a:p>
        </p:txBody>
      </p:sp>
    </p:spTree>
    <p:extLst>
      <p:ext uri="{BB962C8B-B14F-4D97-AF65-F5344CB8AC3E}">
        <p14:creationId xmlns:p14="http://schemas.microsoft.com/office/powerpoint/2010/main" val="1983623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SUNY moved quickly and brought the recommendation for a FACT2 Task Group on Micro-Credentialing. In the Fall of 2016, I was approached by FACT2 and asked to chair this effort. You may remember that at last year’s CEANY conference I asked if members would like to take part in the group and a number of continuing education-related individuals joined the group. </a:t>
            </a:r>
            <a:r>
              <a:rPr lang="en-US" dirty="0" smtClean="0"/>
              <a:t>In April </a:t>
            </a:r>
            <a:r>
              <a:rPr lang="en-US" baseline="0" dirty="0" smtClean="0"/>
              <a:t>2017, the FACT2 Task Group on Micro-Credentialing began meeting. First, we established our charge…</a:t>
            </a:r>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20</a:t>
            </a:fld>
            <a:endParaRPr lang="en-US"/>
          </a:p>
        </p:txBody>
      </p:sp>
    </p:spTree>
    <p:extLst>
      <p:ext uri="{BB962C8B-B14F-4D97-AF65-F5344CB8AC3E}">
        <p14:creationId xmlns:p14="http://schemas.microsoft.com/office/powerpoint/2010/main" val="1694721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our Goals …</a:t>
            </a:r>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21</a:t>
            </a:fld>
            <a:endParaRPr lang="en-US"/>
          </a:p>
        </p:txBody>
      </p:sp>
    </p:spTree>
    <p:extLst>
      <p:ext uri="{BB962C8B-B14F-4D97-AF65-F5344CB8AC3E}">
        <p14:creationId xmlns:p14="http://schemas.microsoft.com/office/powerpoint/2010/main" val="3675538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Membership spanned 24+ individuals</a:t>
            </a:r>
            <a:r>
              <a:rPr lang="en-US" baseline="0" dirty="0" smtClean="0"/>
              <a:t> from SUN. I’m so SUNY, Community College and Comprehensive colleges and participant roles included administration, faculty, instructional designers, librarians and continuing education titles. As I mentioned before, a number of Continuing Education-related individuals  joined. I am so pleased by the participation and intersection between credit and non-credit – it is a  wonderful example of an integrated approach. </a:t>
            </a:r>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22</a:t>
            </a:fld>
            <a:endParaRPr lang="en-US"/>
          </a:p>
        </p:txBody>
      </p:sp>
    </p:spTree>
    <p:extLst>
      <p:ext uri="{BB962C8B-B14F-4D97-AF65-F5344CB8AC3E}">
        <p14:creationId xmlns:p14="http://schemas.microsoft.com/office/powerpoint/2010/main" val="493005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a:t>
            </a:r>
            <a:r>
              <a:rPr lang="en-US" dirty="0" smtClean="0"/>
              <a:t>November</a:t>
            </a:r>
            <a:r>
              <a:rPr lang="en-US" baseline="0" dirty="0" smtClean="0"/>
              <a:t> </a:t>
            </a:r>
            <a:r>
              <a:rPr lang="en-US" dirty="0" smtClean="0"/>
              <a:t>3 I</a:t>
            </a:r>
            <a:r>
              <a:rPr lang="en-US" baseline="0" dirty="0" smtClean="0"/>
              <a:t> was pleased to see and hear from a number of CEANY colleagues who attended the Fact2 Symposium on Micro-Credentials. It was a full day symposium that I co-chaired  with Nan Travers of Empire State and Ken </a:t>
            </a:r>
            <a:r>
              <a:rPr lang="en-US" baseline="0" dirty="0" err="1" smtClean="0"/>
              <a:t>Lindblom</a:t>
            </a:r>
            <a:r>
              <a:rPr lang="en-US" baseline="0" dirty="0" smtClean="0"/>
              <a:t> of Stony Brook University, so that people would begin to understand micro-credentials The session included background, definition and policy guidance from SUNY administration, a presentation by Jonathan </a:t>
            </a:r>
            <a:r>
              <a:rPr lang="en-US" baseline="0" dirty="0" err="1" smtClean="0"/>
              <a:t>Finklestein</a:t>
            </a:r>
            <a:r>
              <a:rPr lang="en-US" baseline="0" dirty="0" smtClean="0"/>
              <a:t>, CEO of </a:t>
            </a:r>
            <a:r>
              <a:rPr lang="en-US" baseline="0" dirty="0" err="1" smtClean="0"/>
              <a:t>Credly</a:t>
            </a:r>
            <a:r>
              <a:rPr lang="en-US" baseline="0" dirty="0" smtClean="0"/>
              <a:t> (the online badging software) on the national and international status of Micro-Credentials, examples of micro-credentials and badges already at work within SUNY as well as how to ensure academic quality and integrity of micro-credentials. A link on FACT2’s website includes all presentations. I highly suggest that you go there if you’d like more in depth information. </a:t>
            </a:r>
          </a:p>
          <a:p>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23</a:t>
            </a:fld>
            <a:endParaRPr lang="en-US"/>
          </a:p>
        </p:txBody>
      </p:sp>
    </p:spTree>
    <p:extLst>
      <p:ext uri="{BB962C8B-B14F-4D97-AF65-F5344CB8AC3E}">
        <p14:creationId xmlns:p14="http://schemas.microsoft.com/office/powerpoint/2010/main" val="4218235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outcomes </a:t>
            </a:r>
            <a:r>
              <a:rPr lang="en-US" baseline="0" dirty="0" smtClean="0"/>
              <a:t>that subgroups within the task force are going to present at SUNY’s CIT (Conference on Instructional Technology) at SUNY Cortland May 22 – 25 2018. </a:t>
            </a:r>
          </a:p>
          <a:p>
            <a:endParaRPr lang="en-US" baseline="0" dirty="0" smtClean="0"/>
          </a:p>
          <a:p>
            <a:r>
              <a:rPr lang="en-US" baseline="0" dirty="0" smtClean="0"/>
              <a:t>The website is on SUNY’s main page: </a:t>
            </a:r>
            <a:r>
              <a:rPr lang="en-US" sz="1200" u="sng" dirty="0" smtClean="0">
                <a:hlinkClick r:id="rId3"/>
              </a:rPr>
              <a:t>http://system.suny.edu/academic-affairs/microcredentials/</a:t>
            </a:r>
            <a:r>
              <a:rPr lang="en-US" sz="1200" dirty="0" smtClean="0"/>
              <a:t>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24</a:t>
            </a:fld>
            <a:endParaRPr lang="en-US"/>
          </a:p>
        </p:txBody>
      </p:sp>
    </p:spTree>
    <p:extLst>
      <p:ext uri="{BB962C8B-B14F-4D97-AF65-F5344CB8AC3E}">
        <p14:creationId xmlns:p14="http://schemas.microsoft.com/office/powerpoint/2010/main" val="1673741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Chancellor Johnson identified Individualized Education as one of four priority focus areas in the January 2018 State of the University System address (along with Innovation and Entrepreneurship, Sustainability, and Partnerships). Micro‐credentials, as defined in the Report of the Micro‐Credentialing Task Force are one of several strategies that SUNY can utilize to offer this type of engaging learning experience. Interim Provost Wang also highlighted this connection in her presentation of the final Task Force report and Resolution to the SUNY Trustees’ Academic Affairs Committee on January 22, 2018. </a:t>
            </a:r>
            <a:endParaRPr lang="en-US" sz="1000" baseline="0" dirty="0" smtClean="0"/>
          </a:p>
          <a:p>
            <a:r>
              <a:rPr lang="en-US" sz="1000" b="0" i="0" u="none" strike="noStrike" kern="1200" baseline="0" dirty="0" smtClean="0">
                <a:solidFill>
                  <a:schemeClr val="tx1"/>
                </a:solidFill>
                <a:latin typeface="+mn-lt"/>
                <a:ea typeface="+mn-ea"/>
                <a:cs typeface="+mn-cs"/>
              </a:rPr>
              <a:t>The SUNY Trustees’ resolution charged the System Provost with convening four implementation working groups, scheduled to complete their efforts by June 2019: 1. </a:t>
            </a:r>
            <a:r>
              <a:rPr lang="en-US" sz="1000" b="0" i="0" u="sng" strike="noStrike" kern="1200" baseline="0" dirty="0" smtClean="0">
                <a:solidFill>
                  <a:schemeClr val="tx1"/>
                </a:solidFill>
                <a:latin typeface="+mn-lt"/>
                <a:ea typeface="+mn-ea"/>
                <a:cs typeface="+mn-cs"/>
              </a:rPr>
              <a:t>Policy/Financial Aid: </a:t>
            </a:r>
            <a:r>
              <a:rPr lang="en-US" sz="1000" b="0" i="0" u="none" strike="noStrike" kern="1200" baseline="0" dirty="0" smtClean="0">
                <a:solidFill>
                  <a:schemeClr val="tx1"/>
                </a:solidFill>
                <a:latin typeface="+mn-lt"/>
                <a:ea typeface="+mn-ea"/>
                <a:cs typeface="+mn-cs"/>
              </a:rPr>
              <a:t>Provost’s Office staff will conduct a formal policy review process to include representation from faculty &amp; student governance and an open‐comment period for any proposed policy revision in the areas identified in the Task Force report as well as those pertaining to financial aid; 2. </a:t>
            </a:r>
            <a:r>
              <a:rPr lang="en-US" sz="1000" b="0" i="0" u="sng" strike="noStrike" kern="1200" baseline="0" dirty="0" smtClean="0">
                <a:solidFill>
                  <a:schemeClr val="tx1"/>
                </a:solidFill>
                <a:latin typeface="+mn-lt"/>
                <a:ea typeface="+mn-ea"/>
                <a:cs typeface="+mn-cs"/>
              </a:rPr>
              <a:t>Readiness &amp; Assessment: </a:t>
            </a:r>
            <a:r>
              <a:rPr lang="en-US" sz="1000" b="0" i="0" u="none" strike="noStrike" kern="1200" baseline="0" dirty="0" smtClean="0">
                <a:solidFill>
                  <a:schemeClr val="tx1"/>
                </a:solidFill>
                <a:latin typeface="+mn-lt"/>
                <a:ea typeface="+mn-ea"/>
                <a:cs typeface="+mn-cs"/>
              </a:rPr>
              <a:t>The System Provost will charge the Faculty Advisory Council on Teaching and Technology (“FACT2”), which includes faculty and student governance representation, with developing readiness assessment tools and information resources to support faculty development of micro‐credentials; 3. </a:t>
            </a:r>
            <a:r>
              <a:rPr lang="en-US" sz="1000" b="0" i="0" u="sng" strike="noStrike" kern="1200" baseline="0" dirty="0" smtClean="0">
                <a:solidFill>
                  <a:schemeClr val="tx1"/>
                </a:solidFill>
                <a:latin typeface="+mn-lt"/>
                <a:ea typeface="+mn-ea"/>
                <a:cs typeface="+mn-cs"/>
              </a:rPr>
              <a:t>Data Reporting: </a:t>
            </a:r>
            <a:r>
              <a:rPr lang="en-US" sz="1000" b="0" i="0" u="none" strike="noStrike" kern="1200" baseline="0" dirty="0" smtClean="0">
                <a:solidFill>
                  <a:schemeClr val="tx1"/>
                </a:solidFill>
                <a:latin typeface="+mn-lt"/>
                <a:ea typeface="+mn-ea"/>
                <a:cs typeface="+mn-cs"/>
              </a:rPr>
              <a:t>To ensure accountability, transparency &amp; portability of micro‐credentials, associated data reporting at the campus and system levels are necessary. The University Provost will engage campus chief academic officers, institutional research officers, and other stakeholders to develop reporting structures for SIRIS (“SUNY Institutional Research Information System”); 4. </a:t>
            </a:r>
            <a:r>
              <a:rPr lang="en-US" sz="1000" b="0" i="0" u="sng" strike="noStrike" kern="1200" baseline="0" dirty="0" smtClean="0">
                <a:solidFill>
                  <a:schemeClr val="tx1"/>
                </a:solidFill>
                <a:latin typeface="+mn-lt"/>
                <a:ea typeface="+mn-ea"/>
                <a:cs typeface="+mn-cs"/>
              </a:rPr>
              <a:t>Transcripts, Transferability, &amp; Portability: </a:t>
            </a:r>
            <a:r>
              <a:rPr lang="en-US" sz="1000" b="0" i="0" u="none" strike="noStrike" kern="1200" baseline="0" dirty="0" smtClean="0">
                <a:solidFill>
                  <a:schemeClr val="tx1"/>
                </a:solidFill>
                <a:latin typeface="+mn-lt"/>
                <a:ea typeface="+mn-ea"/>
                <a:cs typeface="+mn-cs"/>
              </a:rPr>
              <a:t>The University Provost will engage campus registrars &amp; other staff to explore a system‐wide approach to digital transcripts that include micro‐credentials. In addition, the University Provost will provide training and information resources to support campuses in engaging business and industry partners in discussions around micro‐credential development.</a:t>
            </a:r>
            <a:endParaRPr lang="en-US" sz="1000" baseline="0" dirty="0" smtClean="0"/>
          </a:p>
        </p:txBody>
      </p:sp>
      <p:sp>
        <p:nvSpPr>
          <p:cNvPr id="4" name="Slide Number Placeholder 3"/>
          <p:cNvSpPr>
            <a:spLocks noGrp="1"/>
          </p:cNvSpPr>
          <p:nvPr>
            <p:ph type="sldNum" sz="quarter" idx="10"/>
          </p:nvPr>
        </p:nvSpPr>
        <p:spPr/>
        <p:txBody>
          <a:bodyPr/>
          <a:lstStyle/>
          <a:p>
            <a:fld id="{1983851D-5676-4617-98F8-BDC080A08255}" type="slidenum">
              <a:rPr lang="en-US" smtClean="0"/>
              <a:t>25</a:t>
            </a:fld>
            <a:endParaRPr lang="en-US"/>
          </a:p>
        </p:txBody>
      </p:sp>
    </p:spTree>
    <p:extLst>
      <p:ext uri="{BB962C8B-B14F-4D97-AF65-F5344CB8AC3E}">
        <p14:creationId xmlns:p14="http://schemas.microsoft.com/office/powerpoint/2010/main" val="54206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We’ve asked SUNY where they’d like to transition a few of the deliverables that have a longer shelf life and need to be updated and maintained so they can be “living” resources that are sustainable as the realm of Micro-Credentialing evolves. And it’s important to remember – this field will evolve. There are no hard and fast rules yet. We are learning and sometimes making things up as we go. Hopefully SUNY will be a front runner in offering Micro-Credentials as a result and we are able to address those for-profit, private companies out there that are coming after the higher education market. We need to be nimble and responsive and relevant. We can do it, while we lean on and learn from each other. </a:t>
            </a:r>
            <a:endParaRPr lang="en-US" dirty="0" smtClean="0"/>
          </a:p>
          <a:p>
            <a:endParaRPr lang="en-US" dirty="0" smtClean="0"/>
          </a:p>
          <a:p>
            <a:r>
              <a:rPr lang="en-US" baseline="0" dirty="0" smtClean="0"/>
              <a:t>The good news – SUNY is not being prescriptive or legislative – they are being supportive and urging campus autonomy. The even better news – as continuing educators, you are the best suited person at your campus to be at the table and be part of what could be transformative to the field of Continuing Education and higher education overall. Get to that table! This is your chance to shine and be part of something big. Thank you.</a:t>
            </a:r>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26</a:t>
            </a:fld>
            <a:endParaRPr lang="en-US"/>
          </a:p>
        </p:txBody>
      </p:sp>
    </p:spTree>
    <p:extLst>
      <p:ext uri="{BB962C8B-B14F-4D97-AF65-F5344CB8AC3E}">
        <p14:creationId xmlns:p14="http://schemas.microsoft.com/office/powerpoint/2010/main" val="32267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Today’s educational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landscape</a:t>
            </a:r>
            <a:r>
              <a:rPr lang="en-US" sz="1200" kern="1200" baseline="0" dirty="0" smtClean="0">
                <a:solidFill>
                  <a:schemeClr val="tx1"/>
                </a:solidFill>
                <a:effectLst/>
                <a:latin typeface="+mn-lt"/>
                <a:ea typeface="+mn-ea"/>
                <a:cs typeface="+mn-cs"/>
              </a:rPr>
              <a:t> is changing: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IPEDS data shows an increase in non-degree education awards and certificates from under 600,000 issued</a:t>
            </a:r>
            <a:r>
              <a:rPr lang="en-US" sz="1200" kern="1200" baseline="0" dirty="0" smtClean="0">
                <a:solidFill>
                  <a:schemeClr val="tx1"/>
                </a:solidFill>
                <a:effectLst/>
                <a:latin typeface="+mn-lt"/>
                <a:ea typeface="+mn-ea"/>
                <a:cs typeface="+mn-cs"/>
              </a:rPr>
              <a:t> in 2001-02 to nearly 1 million in 2013-14.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2016, the National Student Clearinghouse reported that part-time college enrollments dropped for the 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consecutive 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 are rising tuition costs, the growth of MOOCs and other forms of informal alternative education, regulatory challenges in for-profit education and the swiftly changing economy at play, not to mention MAJOR demographic shifts such as boomers retiring and </a:t>
            </a:r>
            <a:r>
              <a:rPr lang="en-US" sz="1200" kern="1200" baseline="0" dirty="0" err="1" smtClean="0">
                <a:solidFill>
                  <a:schemeClr val="tx1"/>
                </a:solidFill>
                <a:effectLst/>
                <a:latin typeface="+mn-lt"/>
                <a:ea typeface="+mn-ea"/>
                <a:cs typeface="+mn-cs"/>
              </a:rPr>
              <a:t>millennials</a:t>
            </a:r>
            <a:r>
              <a:rPr lang="en-US" sz="1200" kern="1200" baseline="0" dirty="0" smtClean="0">
                <a:solidFill>
                  <a:schemeClr val="tx1"/>
                </a:solidFill>
                <a:effectLst/>
                <a:latin typeface="+mn-lt"/>
                <a:ea typeface="+mn-ea"/>
                <a:cs typeface="+mn-cs"/>
              </a:rPr>
              <a:t> coming of age, and the rise of the “Have it your way” consumerism (which has also been described as a population that is now “buying songs rather than albums”) that have all created a tsunami in higher education. What does it mean?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83851D-5676-4617-98F8-BDC080A08255}" type="slidenum">
              <a:rPr lang="en-US" smtClean="0"/>
              <a:t>3</a:t>
            </a:fld>
            <a:endParaRPr lang="en-US"/>
          </a:p>
        </p:txBody>
      </p:sp>
    </p:spTree>
    <p:extLst>
      <p:ext uri="{BB962C8B-B14F-4D97-AF65-F5344CB8AC3E}">
        <p14:creationId xmlns:p14="http://schemas.microsoft.com/office/powerpoint/2010/main" val="414369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Increasingly the </a:t>
            </a:r>
            <a:r>
              <a:rPr lang="en-US" sz="1000" baseline="0" dirty="0" smtClean="0"/>
              <a:t>value of a higher education degree is under fire. We’ve all read the stories attacking the value of a degree to the work world as it’s compared to it’s corresponding high student debt. Many of you may know that </a:t>
            </a:r>
            <a:r>
              <a:rPr lang="en-US" sz="1000" b="0" i="0" u="none" strike="noStrike" kern="1200" baseline="0" dirty="0" smtClean="0">
                <a:solidFill>
                  <a:schemeClr val="tx1"/>
                </a:solidFill>
                <a:latin typeface="+mn-lt"/>
                <a:ea typeface="+mn-ea"/>
                <a:cs typeface="+mn-cs"/>
              </a:rPr>
              <a:t>Google has decided that “</a:t>
            </a:r>
            <a:r>
              <a:rPr lang="en-US" sz="1000" dirty="0" smtClean="0">
                <a:effectLst/>
              </a:rPr>
              <a:t>college GPAs and transcripts are almost</a:t>
            </a:r>
            <a:r>
              <a:rPr lang="en-US" sz="1000" baseline="0" dirty="0" smtClean="0">
                <a:effectLst/>
              </a:rPr>
              <a:t> worthless in hiring.</a:t>
            </a:r>
            <a:r>
              <a:rPr lang="en-US" sz="1000" dirty="0" smtClean="0">
                <a:solidFill>
                  <a:schemeClr val="tx1"/>
                </a:solidFill>
                <a:effectLst/>
              </a:rPr>
              <a:t> </a:t>
            </a:r>
            <a:r>
              <a:rPr lang="en-US" sz="1000" dirty="0" smtClean="0">
                <a:effectLst/>
              </a:rPr>
              <a:t>Following these revelations, the company is hiring more and more people who never even went to college.”’ Instead they are viewing</a:t>
            </a:r>
            <a:r>
              <a:rPr lang="en-US" sz="1000" baseline="0" dirty="0" smtClean="0">
                <a:effectLst/>
              </a:rPr>
              <a:t> alternate credentials as more indicative of the skills they want in their employees. </a:t>
            </a:r>
            <a:r>
              <a:rPr lang="en-US" sz="1000" baseline="0" dirty="0" smtClean="0"/>
              <a:t>A 2017 survey by UPCEA &amp; Blackboard asked those between the ages of 18 and 40 who had started college but didn’t finish, why they had stopped attending college. A significant number of respondents cited that it “wasn’t worth it” suggesting the return on investment in getting a large traditional degree wasn’t there. </a:t>
            </a:r>
            <a:r>
              <a:rPr lang="en-US" sz="1000" kern="1200" dirty="0" smtClean="0">
                <a:solidFill>
                  <a:schemeClr val="tx1"/>
                </a:solidFill>
                <a:effectLst/>
                <a:latin typeface="+mn-lt"/>
                <a:ea typeface="+mn-ea"/>
                <a:cs typeface="+mn-cs"/>
              </a:rPr>
              <a:t>According</a:t>
            </a:r>
            <a:r>
              <a:rPr lang="en-US" sz="1000" kern="1200" baseline="0" dirty="0" smtClean="0">
                <a:solidFill>
                  <a:schemeClr val="tx1"/>
                </a:solidFill>
                <a:effectLst/>
                <a:latin typeface="+mn-lt"/>
                <a:ea typeface="+mn-ea"/>
                <a:cs typeface="+mn-cs"/>
              </a:rPr>
              <a:t> to a 2016 report by Pearson &amp; UPCEA, “…the traditional bachelor’s degree may not be suited for some of the millennial generation” and “…other types of learners may favor an educational credentialing system built around recognition for learning outcomes in the form of competency badges or certificates.” Within industry, there has been m</a:t>
            </a:r>
            <a:r>
              <a:rPr lang="en-US" sz="1000" kern="1200" dirty="0" smtClean="0">
                <a:solidFill>
                  <a:schemeClr val="tx1"/>
                </a:solidFill>
                <a:effectLst/>
                <a:latin typeface="+mn-lt"/>
                <a:ea typeface="+mn-ea"/>
                <a:cs typeface="+mn-cs"/>
              </a:rPr>
              <a:t>ovement toward a more competency rich culture at companies – employers are adopting a competency recognition culture in their own intranets – “This person has expertise in …. X and x and x” vs. simply their role / title. Further, years of experience on a job search doesn’t tell you anything about how good of a job someone did. We’re seeing that not just traditional credentials / certifications are desired</a:t>
            </a:r>
            <a:r>
              <a:rPr lang="en-US" sz="1000" kern="1200" baseline="0" dirty="0" smtClean="0">
                <a:solidFill>
                  <a:schemeClr val="tx1"/>
                </a:solidFill>
                <a:effectLst/>
                <a:latin typeface="+mn-lt"/>
                <a:ea typeface="+mn-ea"/>
                <a:cs typeface="+mn-cs"/>
              </a:rPr>
              <a:t> by industry</a:t>
            </a:r>
            <a:r>
              <a:rPr lang="en-US" sz="1000" kern="1200" dirty="0" smtClean="0">
                <a:solidFill>
                  <a:schemeClr val="tx1"/>
                </a:solidFill>
                <a:effectLst/>
                <a:latin typeface="+mn-lt"/>
                <a:ea typeface="+mn-ea"/>
                <a:cs typeface="+mn-cs"/>
              </a:rPr>
              <a:t>, companies are seeking a way to identify skills of applicants and verify them. </a:t>
            </a:r>
            <a:r>
              <a:rPr lang="en-US" sz="1000" baseline="0" dirty="0" smtClean="0"/>
              <a:t>There has been a rise in Private Sector Micro-credentials such as Coding Academies (</a:t>
            </a:r>
            <a:r>
              <a:rPr lang="en-US" sz="1000" baseline="0" dirty="0" err="1" smtClean="0"/>
              <a:t>Udemy</a:t>
            </a:r>
            <a:r>
              <a:rPr lang="en-US" sz="1000" baseline="0" dirty="0" smtClean="0"/>
              <a:t>, </a:t>
            </a:r>
            <a:r>
              <a:rPr lang="en-US" sz="1000" baseline="0" dirty="0" err="1" smtClean="0"/>
              <a:t>Udacity</a:t>
            </a:r>
            <a:r>
              <a:rPr lang="en-US" sz="1000" baseline="0" dirty="0" smtClean="0"/>
              <a:t>) which deliver need-to-know content to working professionals, just-in-time, in small units. LinkedIn launched more than 50 Learning Paths in March 2016 linking sets of Lynda.com courses with assessments and supports and award digital certificates for their successful completion. These professionally-focused learning goals require smaller, simpler, more applied learning programs that are shaped by industry need, are less expensive than degrees and are shorter than traditional college courses. </a:t>
            </a:r>
            <a:endParaRPr lang="en-US" sz="1000" dirty="0"/>
          </a:p>
        </p:txBody>
      </p:sp>
      <p:sp>
        <p:nvSpPr>
          <p:cNvPr id="4" name="Slide Number Placeholder 3"/>
          <p:cNvSpPr>
            <a:spLocks noGrp="1"/>
          </p:cNvSpPr>
          <p:nvPr>
            <p:ph type="sldNum" sz="quarter" idx="10"/>
          </p:nvPr>
        </p:nvSpPr>
        <p:spPr/>
        <p:txBody>
          <a:bodyPr/>
          <a:lstStyle/>
          <a:p>
            <a:fld id="{1983851D-5676-4617-98F8-BDC080A08255}" type="slidenum">
              <a:rPr lang="en-US" smtClean="0"/>
              <a:t>4</a:t>
            </a:fld>
            <a:endParaRPr lang="en-US"/>
          </a:p>
        </p:txBody>
      </p:sp>
    </p:spTree>
    <p:extLst>
      <p:ext uri="{BB962C8B-B14F-4D97-AF65-F5344CB8AC3E}">
        <p14:creationId xmlns:p14="http://schemas.microsoft.com/office/powerpoint/2010/main" val="115496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This environment</a:t>
            </a:r>
            <a:r>
              <a:rPr lang="en-US" sz="1000" baseline="0" dirty="0" smtClean="0">
                <a:solidFill>
                  <a:schemeClr val="tx1"/>
                </a:solidFill>
              </a:rPr>
              <a:t> provides a golden opportunity for institutions of higher education to serve individuals, whether they are new to education or they are returning professionals seeking different credentials or learning experiences.  </a:t>
            </a:r>
            <a:r>
              <a:rPr lang="en-US" sz="1000" u="none" kern="1200" dirty="0" smtClean="0">
                <a:solidFill>
                  <a:schemeClr val="tx1"/>
                </a:solidFill>
                <a:effectLst/>
                <a:latin typeface="+mn-lt"/>
                <a:ea typeface="+mn-ea"/>
                <a:cs typeface="+mn-cs"/>
              </a:rPr>
              <a:t>Mitchell Stevens, of Stanford University says “In some ways [Micro</a:t>
            </a:r>
            <a:r>
              <a:rPr lang="en-US" sz="1000" u="none" kern="1200" baseline="0" dirty="0" smtClean="0">
                <a:solidFill>
                  <a:schemeClr val="tx1"/>
                </a:solidFill>
                <a:effectLst/>
                <a:latin typeface="+mn-lt"/>
                <a:ea typeface="+mn-ea"/>
                <a:cs typeface="+mn-cs"/>
              </a:rPr>
              <a:t> Credentials]</a:t>
            </a:r>
            <a:r>
              <a:rPr lang="en-US" sz="1000" u="none" kern="1200" dirty="0" smtClean="0">
                <a:solidFill>
                  <a:schemeClr val="tx1"/>
                </a:solidFill>
                <a:effectLst/>
                <a:latin typeface="+mn-lt"/>
                <a:ea typeface="+mn-ea"/>
                <a:cs typeface="+mn-cs"/>
              </a:rPr>
              <a:t> are similar to university extension programs that have been around for more than a century …universities have created alternative credentials for a long time”.  We have</a:t>
            </a:r>
            <a:r>
              <a:rPr lang="en-US" sz="1000" u="none" kern="1200" baseline="0" dirty="0" smtClean="0">
                <a:solidFill>
                  <a:schemeClr val="tx1"/>
                </a:solidFill>
                <a:effectLst/>
                <a:latin typeface="+mn-lt"/>
                <a:ea typeface="+mn-ea"/>
                <a:cs typeface="+mn-cs"/>
              </a:rPr>
              <a:t> offered non-credit certificates and workforce training for years, often in our Workforce Development and Continuing Education units. We have nurtured strong relationships with business and industry to provide non-credit trainings, often </a:t>
            </a:r>
            <a:r>
              <a:rPr lang="en-US" sz="1000" u="none" kern="1200" baseline="0" dirty="0" err="1" smtClean="0">
                <a:solidFill>
                  <a:schemeClr val="tx1"/>
                </a:solidFill>
                <a:effectLst/>
                <a:latin typeface="+mn-lt"/>
                <a:ea typeface="+mn-ea"/>
                <a:cs typeface="+mn-cs"/>
              </a:rPr>
              <a:t>siloed</a:t>
            </a:r>
            <a:r>
              <a:rPr lang="en-US" sz="1000" u="none" kern="1200" baseline="0" dirty="0" smtClean="0">
                <a:solidFill>
                  <a:schemeClr val="tx1"/>
                </a:solidFill>
                <a:effectLst/>
                <a:latin typeface="+mn-lt"/>
                <a:ea typeface="+mn-ea"/>
                <a:cs typeface="+mn-cs"/>
              </a:rPr>
              <a:t> and separate from the more traditional, “credit side of the house”. What’s different now? </a:t>
            </a:r>
            <a:r>
              <a:rPr lang="en-US" sz="1000" b="0" i="0" u="none" strike="noStrike" kern="1200" baseline="0" dirty="0" smtClean="0">
                <a:solidFill>
                  <a:schemeClr val="tx1"/>
                </a:solidFill>
                <a:latin typeface="+mn-lt"/>
                <a:ea typeface="+mn-ea"/>
                <a:cs typeface="+mn-cs"/>
              </a:rPr>
              <a:t>Micro-credentials provide the opportunity to breakdown those silos and create a more seamless suite of educational components, integrating both non-credit and credit and directly connecting credentials to degree pathways and employment. Higher education can provide cutting-edge teaching and learning that prepares students for the workforce as well as give them the credentials they need to continue their education, and advance in their careers. Micro-credentials can contribute to lifelong learning and professional development by providing specific skill sets that are measured and meaningful. Stacking competencies toward a quality degree is a comprehensive way to help students succeed in today’s highly competitive job market. </a:t>
            </a:r>
            <a:r>
              <a:rPr lang="en-US" sz="1000" kern="1200" dirty="0" smtClean="0">
                <a:solidFill>
                  <a:schemeClr val="tx1"/>
                </a:solidFill>
                <a:effectLst/>
                <a:latin typeface="+mn-lt"/>
                <a:ea typeface="+mn-ea"/>
                <a:cs typeface="+mn-cs"/>
              </a:rPr>
              <a:t>Private</a:t>
            </a:r>
            <a:r>
              <a:rPr lang="en-US" sz="1000" kern="1200" baseline="0" dirty="0" smtClean="0">
                <a:solidFill>
                  <a:schemeClr val="tx1"/>
                </a:solidFill>
                <a:effectLst/>
                <a:latin typeface="+mn-lt"/>
                <a:ea typeface="+mn-ea"/>
                <a:cs typeface="+mn-cs"/>
              </a:rPr>
              <a:t> sector companies offering micro-credentials lack consistent quality in learning design, assessment and outcome certification and inconsistent instructor qualifications. They are fast and nimble but often at the expense of quality. </a:t>
            </a:r>
            <a:r>
              <a:rPr lang="en-US" sz="1000" kern="1200" dirty="0" smtClean="0">
                <a:solidFill>
                  <a:schemeClr val="tx1"/>
                </a:solidFill>
                <a:effectLst/>
                <a:latin typeface="+mn-lt"/>
                <a:ea typeface="+mn-ea"/>
                <a:cs typeface="+mn-cs"/>
              </a:rPr>
              <a:t>Higher education can offer credentials with a foundation of solid learning and</a:t>
            </a:r>
            <a:r>
              <a:rPr lang="en-US" sz="1000" kern="1200" baseline="0" dirty="0" smtClean="0">
                <a:solidFill>
                  <a:schemeClr val="tx1"/>
                </a:solidFill>
                <a:effectLst/>
                <a:latin typeface="+mn-lt"/>
                <a:ea typeface="+mn-ea"/>
                <a:cs typeface="+mn-cs"/>
              </a:rPr>
              <a:t> assessment by </a:t>
            </a:r>
            <a:r>
              <a:rPr lang="en-US" sz="1000" kern="1200" dirty="0" smtClean="0">
                <a:solidFill>
                  <a:schemeClr val="tx1"/>
                </a:solidFill>
                <a:effectLst/>
                <a:latin typeface="+mn-lt"/>
                <a:ea typeface="+mn-ea"/>
                <a:cs typeface="+mn-cs"/>
              </a:rPr>
              <a:t>validating the student learning outcomes within micro-credentials. We must innovate and develop a foundation of credibility for sound educational micro-credentialing, to ensure strong academic rigor, continuity, credibility, organization, and a common language for micro-credentials</a:t>
            </a:r>
            <a:r>
              <a:rPr lang="en-US" sz="1000" kern="1200" baseline="0" dirty="0" smtClean="0">
                <a:solidFill>
                  <a:schemeClr val="tx1"/>
                </a:solidFill>
                <a:effectLst/>
                <a:latin typeface="+mn-lt"/>
                <a:ea typeface="+mn-ea"/>
                <a:cs typeface="+mn-cs"/>
              </a:rPr>
              <a:t> in higher education.</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83851D-5676-4617-98F8-BDC080A08255}" type="slidenum">
              <a:rPr lang="en-US" smtClean="0"/>
              <a:t>5</a:t>
            </a:fld>
            <a:endParaRPr lang="en-US"/>
          </a:p>
        </p:txBody>
      </p:sp>
    </p:spTree>
    <p:extLst>
      <p:ext uri="{BB962C8B-B14F-4D97-AF65-F5344CB8AC3E}">
        <p14:creationId xmlns:p14="http://schemas.microsoft.com/office/powerpoint/2010/main" val="58517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March</a:t>
            </a:r>
            <a:r>
              <a:rPr lang="en-US" baseline="0" dirty="0" smtClean="0"/>
              <a:t> of 2016, the SUNY Provost, Alexander Cartwright convened a group of individuals of various types of colleges with different roles to consider and discuss Micro Credentials. </a:t>
            </a:r>
          </a:p>
          <a:p>
            <a:endParaRPr lang="en-US" dirty="0" smtClean="0"/>
          </a:p>
          <a:p>
            <a:r>
              <a:rPr lang="en-US" dirty="0" smtClean="0"/>
              <a:t>The Charge was </a:t>
            </a:r>
          </a:p>
          <a:p>
            <a:r>
              <a:rPr lang="en-US" dirty="0" smtClean="0"/>
              <a:t>1. Review of the current literature and growing national dialogue on micro-credentials, including evidence-based best practices and ongoing efforts to define and translate micro-credentials; </a:t>
            </a:r>
          </a:p>
          <a:p>
            <a:r>
              <a:rPr lang="en-US" dirty="0" smtClean="0"/>
              <a:t>2. Examine work currently underway across SUNY’s 64 campuses to develop and/or implement micro-credentials; and </a:t>
            </a:r>
          </a:p>
          <a:p>
            <a:r>
              <a:rPr lang="en-US" dirty="0" smtClean="0"/>
              <a:t>3. Review of relevant SUNY policies, with the goal of identifying possible barriers, as well as potential opportunities for renewed policy, to enable campuses to more effectively support student access and success through micro-credentialing.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Task Force membership included broad representation from across SUNY: presidents, provosts, faculty governance, student governance, registrars, business officers, institutional researchers, </a:t>
            </a:r>
            <a:r>
              <a:rPr lang="en-US" sz="1200" b="1" i="0" u="none" strike="noStrike" kern="1200" baseline="0" dirty="0" smtClean="0">
                <a:solidFill>
                  <a:schemeClr val="tx1"/>
                </a:solidFill>
                <a:latin typeface="+mn-lt"/>
                <a:ea typeface="+mn-ea"/>
                <a:cs typeface="+mn-cs"/>
              </a:rPr>
              <a:t>and most importantly continuing education officers – namely myself and Dave Kohn</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6</a:t>
            </a:fld>
            <a:endParaRPr lang="en-US"/>
          </a:p>
        </p:txBody>
      </p:sp>
    </p:spTree>
    <p:extLst>
      <p:ext uri="{BB962C8B-B14F-4D97-AF65-F5344CB8AC3E}">
        <p14:creationId xmlns:p14="http://schemas.microsoft.com/office/powerpoint/2010/main" val="339885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 group</a:t>
            </a:r>
            <a:r>
              <a:rPr lang="en-US" baseline="0" dirty="0" smtClean="0"/>
              <a:t> found that there were many b</a:t>
            </a:r>
            <a:r>
              <a:rPr lang="en-US" dirty="0" smtClean="0"/>
              <a:t>enefits of Micro-Credentials</a:t>
            </a:r>
            <a:r>
              <a:rPr lang="en-US" baseline="0" dirty="0" smtClean="0"/>
              <a:t>. They</a:t>
            </a:r>
          </a:p>
          <a:p>
            <a:pPr marL="171450" lvl="0" indent="-171450">
              <a:buFont typeface="Arial" panose="020B0604020202020204" pitchFamily="34" charset="0"/>
              <a:buChar char="•"/>
            </a:pPr>
            <a:r>
              <a:rPr lang="en-US" dirty="0" smtClean="0"/>
              <a:t>Motivate students toward completion of a credential or degree program by highlighting progressive attainment of competencies.</a:t>
            </a:r>
          </a:p>
          <a:p>
            <a:pPr marL="171450" lvl="0" indent="-171450">
              <a:buFont typeface="Arial" panose="020B0604020202020204" pitchFamily="34" charset="0"/>
              <a:buChar char="•"/>
            </a:pPr>
            <a:r>
              <a:rPr lang="en-US" dirty="0" smtClean="0"/>
              <a:t>Support academic/industry partnerships through credentials that meet industry requirements and/or are designed to meet a specific need.</a:t>
            </a:r>
          </a:p>
          <a:p>
            <a:pPr marL="171450" lvl="0" indent="-171450">
              <a:buFont typeface="Arial" panose="020B0604020202020204" pitchFamily="34" charset="0"/>
              <a:buChar char="•"/>
            </a:pPr>
            <a:r>
              <a:rPr lang="en-US" dirty="0" smtClean="0"/>
              <a:t>Provide more specificity to potential employers about skills and competencies learned.</a:t>
            </a:r>
          </a:p>
          <a:p>
            <a:pPr marL="171450" lvl="0" indent="-171450">
              <a:buFont typeface="Arial" panose="020B0604020202020204" pitchFamily="34" charset="0"/>
              <a:buChar char="•"/>
            </a:pPr>
            <a:r>
              <a:rPr lang="en-US" dirty="0" smtClean="0"/>
              <a:t>Supplement an existing degree program with complementary skill sets.</a:t>
            </a:r>
          </a:p>
          <a:p>
            <a:pPr marL="171450" lvl="0" indent="-171450">
              <a:buFont typeface="Arial" panose="020B0604020202020204" pitchFamily="34" charset="0"/>
              <a:buChar char="•"/>
            </a:pPr>
            <a:r>
              <a:rPr lang="en-US" dirty="0" smtClean="0"/>
              <a:t>Ladder from non-credit to credit.</a:t>
            </a:r>
          </a:p>
          <a:p>
            <a:pPr marL="171450" lvl="0" indent="-171450">
              <a:buFont typeface="Arial" panose="020B0604020202020204" pitchFamily="34" charset="0"/>
              <a:buChar char="•"/>
            </a:pPr>
            <a:r>
              <a:rPr lang="en-US" dirty="0" smtClean="0"/>
              <a:t>Ladder from a stand-alone credential to a degree program.</a:t>
            </a:r>
          </a:p>
          <a:p>
            <a:pPr marL="171450" lvl="0" indent="-171450">
              <a:buFont typeface="Arial" panose="020B0604020202020204" pitchFamily="34" charset="0"/>
              <a:buChar char="•"/>
            </a:pPr>
            <a:r>
              <a:rPr lang="en-US" dirty="0" smtClean="0"/>
              <a:t>Provide short-term, immediate competency development opportunities other</a:t>
            </a:r>
            <a:r>
              <a:rPr lang="en-US" baseline="0" dirty="0" smtClean="0"/>
              <a:t>wise known as </a:t>
            </a:r>
            <a:r>
              <a:rPr lang="en-US" dirty="0" smtClean="0"/>
              <a:t>professional development.</a:t>
            </a:r>
          </a:p>
          <a:p>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7</a:t>
            </a:fld>
            <a:endParaRPr lang="en-US"/>
          </a:p>
        </p:txBody>
      </p:sp>
    </p:spTree>
    <p:extLst>
      <p:ext uri="{BB962C8B-B14F-4D97-AF65-F5344CB8AC3E}">
        <p14:creationId xmlns:p14="http://schemas.microsoft.com/office/powerpoint/2010/main" val="2275931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group met a few more times and created the SUNY Micro-Credentialing Task Force Report and Recommendations. This document created a definition of </a:t>
            </a:r>
            <a:r>
              <a:rPr lang="en-US" baseline="0" dirty="0" err="1" smtClean="0"/>
              <a:t>MicroCredentials</a:t>
            </a:r>
            <a:r>
              <a:rPr lang="en-US" baseline="0" dirty="0" smtClean="0"/>
              <a:t>, outlined best practices and recommended additional steps to further develop the concept of Micro Credentials within SUNY. This showed that SUNY supported the initiative and didn’t want to create bureaucratic hurdles, which would inhibit responsiveness to industry need.  </a:t>
            </a:r>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8</a:t>
            </a:fld>
            <a:endParaRPr lang="en-US"/>
          </a:p>
        </p:txBody>
      </p:sp>
    </p:spTree>
    <p:extLst>
      <p:ext uri="{BB962C8B-B14F-4D97-AF65-F5344CB8AC3E}">
        <p14:creationId xmlns:p14="http://schemas.microsoft.com/office/powerpoint/2010/main" val="86478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Despite national efforts by Lumina and others to establish universal definitions around micro-credentialing, there remain inconsistencies.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Micro-credentials verify, validate and attest that specific skills and/or competencies have been achieved and are endorsed by the issuing institution, having been developed through assessment-based, non-degree activities and are designed to be meaningful and high quality.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They differ from traditional degrees and certificates in that they are generally offered in shorter or more flexible timespans and tend to be more narrowly focused. Micro-credentials can be offered online, on-campus, or via a hybrid of both. </a:t>
            </a:r>
            <a:endParaRPr lang="en-US" dirty="0"/>
          </a:p>
        </p:txBody>
      </p:sp>
      <p:sp>
        <p:nvSpPr>
          <p:cNvPr id="4" name="Slide Number Placeholder 3"/>
          <p:cNvSpPr>
            <a:spLocks noGrp="1"/>
          </p:cNvSpPr>
          <p:nvPr>
            <p:ph type="sldNum" sz="quarter" idx="10"/>
          </p:nvPr>
        </p:nvSpPr>
        <p:spPr/>
        <p:txBody>
          <a:bodyPr/>
          <a:lstStyle/>
          <a:p>
            <a:fld id="{1983851D-5676-4617-98F8-BDC080A08255}" type="slidenum">
              <a:rPr lang="en-US" smtClean="0"/>
              <a:t>9</a:t>
            </a:fld>
            <a:endParaRPr lang="en-US"/>
          </a:p>
        </p:txBody>
      </p:sp>
    </p:spTree>
    <p:extLst>
      <p:ext uri="{BB962C8B-B14F-4D97-AF65-F5344CB8AC3E}">
        <p14:creationId xmlns:p14="http://schemas.microsoft.com/office/powerpoint/2010/main" val="904351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43A5856-7486-47B6-A7A8-8651B32523EB}" type="datetimeFigureOut">
              <a:rPr lang="en-US" smtClean="0"/>
              <a:t>6/25/2018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2CBC2A7-CE8B-441E-B478-438FD9B4E2F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16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A5856-7486-47B6-A7A8-8651B32523EB}"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BC2A7-CE8B-441E-B478-438FD9B4E2F7}" type="slidenum">
              <a:rPr lang="en-US" smtClean="0"/>
              <a:t>‹#›</a:t>
            </a:fld>
            <a:endParaRPr lang="en-US"/>
          </a:p>
        </p:txBody>
      </p:sp>
    </p:spTree>
    <p:extLst>
      <p:ext uri="{BB962C8B-B14F-4D97-AF65-F5344CB8AC3E}">
        <p14:creationId xmlns:p14="http://schemas.microsoft.com/office/powerpoint/2010/main" val="61043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A5856-7486-47B6-A7A8-8651B32523E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C2A7-CE8B-441E-B478-438FD9B4E2F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58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A5856-7486-47B6-A7A8-8651B32523E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C2A7-CE8B-441E-B478-438FD9B4E2F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6795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A5856-7486-47B6-A7A8-8651B32523E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C2A7-CE8B-441E-B478-438FD9B4E2F7}" type="slidenum">
              <a:rPr lang="en-US" smtClean="0"/>
              <a:t>‹#›</a:t>
            </a:fld>
            <a:endParaRPr lang="en-US"/>
          </a:p>
        </p:txBody>
      </p:sp>
    </p:spTree>
    <p:extLst>
      <p:ext uri="{BB962C8B-B14F-4D97-AF65-F5344CB8AC3E}">
        <p14:creationId xmlns:p14="http://schemas.microsoft.com/office/powerpoint/2010/main" val="3957495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A5856-7486-47B6-A7A8-8651B32523E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C2A7-CE8B-441E-B478-438FD9B4E2F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343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A5856-7486-47B6-A7A8-8651B32523E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C2A7-CE8B-441E-B478-438FD9B4E2F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6945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3A5856-7486-47B6-A7A8-8651B32523E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C2A7-CE8B-441E-B478-438FD9B4E2F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177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3A5856-7486-47B6-A7A8-8651B32523E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C2A7-CE8B-441E-B478-438FD9B4E2F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06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3A5856-7486-47B6-A7A8-8651B32523E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C2A7-CE8B-441E-B478-438FD9B4E2F7}" type="slidenum">
              <a:rPr lang="en-US" smtClean="0"/>
              <a:t>‹#›</a:t>
            </a:fld>
            <a:endParaRPr lang="en-US"/>
          </a:p>
        </p:txBody>
      </p:sp>
    </p:spTree>
    <p:extLst>
      <p:ext uri="{BB962C8B-B14F-4D97-AF65-F5344CB8AC3E}">
        <p14:creationId xmlns:p14="http://schemas.microsoft.com/office/powerpoint/2010/main" val="3419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A5856-7486-47B6-A7A8-8651B32523E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C2A7-CE8B-441E-B478-438FD9B4E2F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30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3A5856-7486-47B6-A7A8-8651B32523EB}"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BC2A7-CE8B-441E-B478-438FD9B4E2F7}" type="slidenum">
              <a:rPr lang="en-US" smtClean="0"/>
              <a:t>‹#›</a:t>
            </a:fld>
            <a:endParaRPr lang="en-US"/>
          </a:p>
        </p:txBody>
      </p:sp>
    </p:spTree>
    <p:extLst>
      <p:ext uri="{BB962C8B-B14F-4D97-AF65-F5344CB8AC3E}">
        <p14:creationId xmlns:p14="http://schemas.microsoft.com/office/powerpoint/2010/main" val="142015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3A5856-7486-47B6-A7A8-8651B32523EB}"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BC2A7-CE8B-441E-B478-438FD9B4E2F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95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3A5856-7486-47B6-A7A8-8651B32523EB}" type="datetimeFigureOut">
              <a:rPr lang="en-US" smtClean="0"/>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BC2A7-CE8B-441E-B478-438FD9B4E2F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79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A5856-7486-47B6-A7A8-8651B32523EB}" type="datetimeFigureOut">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BC2A7-CE8B-441E-B478-438FD9B4E2F7}" type="slidenum">
              <a:rPr lang="en-US" smtClean="0"/>
              <a:t>‹#›</a:t>
            </a:fld>
            <a:endParaRPr lang="en-US"/>
          </a:p>
        </p:txBody>
      </p:sp>
    </p:spTree>
    <p:extLst>
      <p:ext uri="{BB962C8B-B14F-4D97-AF65-F5344CB8AC3E}">
        <p14:creationId xmlns:p14="http://schemas.microsoft.com/office/powerpoint/2010/main" val="13911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A5856-7486-47B6-A7A8-8651B32523EB}"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BC2A7-CE8B-441E-B478-438FD9B4E2F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164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A5856-7486-47B6-A7A8-8651B32523EB}"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BC2A7-CE8B-441E-B478-438FD9B4E2F7}" type="slidenum">
              <a:rPr lang="en-US" smtClean="0"/>
              <a:t>‹#›</a:t>
            </a:fld>
            <a:endParaRPr lang="en-US"/>
          </a:p>
        </p:txBody>
      </p:sp>
    </p:spTree>
    <p:extLst>
      <p:ext uri="{BB962C8B-B14F-4D97-AF65-F5344CB8AC3E}">
        <p14:creationId xmlns:p14="http://schemas.microsoft.com/office/powerpoint/2010/main" val="312624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3A5856-7486-47B6-A7A8-8651B32523EB}" type="datetimeFigureOut">
              <a:rPr lang="en-US" smtClean="0"/>
              <a:t>6/25/2018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CBC2A7-CE8B-441E-B478-438FD9B4E2F7}" type="slidenum">
              <a:rPr lang="en-US" smtClean="0"/>
              <a:t>‹#›</a:t>
            </a:fld>
            <a:endParaRPr lang="en-US"/>
          </a:p>
        </p:txBody>
      </p:sp>
    </p:spTree>
    <p:extLst>
      <p:ext uri="{BB962C8B-B14F-4D97-AF65-F5344CB8AC3E}">
        <p14:creationId xmlns:p14="http://schemas.microsoft.com/office/powerpoint/2010/main" val="310698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Xehji5D5ev4q4_qNeBTcWkv8OdpbxTfxbnlPTjABcSM/edit?usp=sharing"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ystem.suny.edu/academic-affairs/microcredential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3004" y="1871131"/>
            <a:ext cx="7373566" cy="1515533"/>
          </a:xfrm>
        </p:spPr>
        <p:txBody>
          <a:bodyPr/>
          <a:lstStyle/>
          <a:p>
            <a:r>
              <a:rPr lang="en-US" sz="4800" dirty="0" smtClean="0"/>
              <a:t>Exploring </a:t>
            </a:r>
            <a:br>
              <a:rPr lang="en-US" sz="4800" dirty="0" smtClean="0"/>
            </a:br>
            <a:r>
              <a:rPr lang="en-US" sz="4800" dirty="0" smtClean="0"/>
              <a:t>Micro-Credentials &amp; Badges</a:t>
            </a:r>
            <a:endParaRPr lang="en-US" sz="4800" dirty="0"/>
          </a:p>
        </p:txBody>
      </p:sp>
      <p:sp>
        <p:nvSpPr>
          <p:cNvPr id="3" name="Subtitle 2"/>
          <p:cNvSpPr>
            <a:spLocks noGrp="1"/>
          </p:cNvSpPr>
          <p:nvPr>
            <p:ph type="subTitle" idx="1"/>
          </p:nvPr>
        </p:nvSpPr>
        <p:spPr>
          <a:xfrm>
            <a:off x="2692398" y="3657596"/>
            <a:ext cx="6815669" cy="1478607"/>
          </a:xfrm>
        </p:spPr>
        <p:txBody>
          <a:bodyPr>
            <a:noAutofit/>
          </a:bodyPr>
          <a:lstStyle/>
          <a:p>
            <a:r>
              <a:rPr lang="en-US" sz="2000" dirty="0" smtClean="0"/>
              <a:t>Jill Pippin, Dean, Extended Learning Division @ SUNY Oswego</a:t>
            </a:r>
          </a:p>
          <a:p>
            <a:r>
              <a:rPr lang="en-US" sz="2000" dirty="0" smtClean="0"/>
              <a:t>2018 CEANY Region East Conference</a:t>
            </a:r>
            <a:endParaRPr lang="en-US" sz="2000" dirty="0"/>
          </a:p>
          <a:p>
            <a:r>
              <a:rPr lang="en-US" sz="2000" dirty="0" smtClean="0"/>
              <a:t>May 4, 2018</a:t>
            </a:r>
            <a:endParaRPr lang="en-US" sz="2000" dirty="0"/>
          </a:p>
        </p:txBody>
      </p:sp>
    </p:spTree>
    <p:extLst>
      <p:ext uri="{BB962C8B-B14F-4D97-AF65-F5344CB8AC3E}">
        <p14:creationId xmlns:p14="http://schemas.microsoft.com/office/powerpoint/2010/main" val="314298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Content Placeholder 2"/>
          <p:cNvSpPr>
            <a:spLocks noGrp="1"/>
          </p:cNvSpPr>
          <p:nvPr>
            <p:ph idx="1"/>
          </p:nvPr>
        </p:nvSpPr>
        <p:spPr/>
        <p:txBody>
          <a:bodyPr>
            <a:normAutofit/>
          </a:bodyPr>
          <a:lstStyle/>
          <a:p>
            <a:r>
              <a:rPr lang="en-US" dirty="0" smtClean="0"/>
              <a:t>Non-Credit or Credit at the undergraduate or graduate level</a:t>
            </a:r>
            <a:endParaRPr lang="en-US" dirty="0"/>
          </a:p>
          <a:p>
            <a:r>
              <a:rPr lang="en-US" dirty="0" smtClean="0"/>
              <a:t>Take </a:t>
            </a:r>
            <a:r>
              <a:rPr lang="en-US" dirty="0"/>
              <a:t>the form of digital </a:t>
            </a:r>
            <a:r>
              <a:rPr lang="en-US" dirty="0" smtClean="0"/>
              <a:t>badge</a:t>
            </a:r>
          </a:p>
          <a:p>
            <a:r>
              <a:rPr lang="en-US" dirty="0" smtClean="0"/>
              <a:t>Be </a:t>
            </a:r>
            <a:r>
              <a:rPr lang="en-US" dirty="0"/>
              <a:t>specifically recognized by certain </a:t>
            </a:r>
            <a:r>
              <a:rPr lang="en-US" dirty="0" smtClean="0"/>
              <a:t>industries</a:t>
            </a:r>
          </a:p>
          <a:p>
            <a:r>
              <a:rPr lang="en-US" dirty="0" smtClean="0"/>
              <a:t>Highlight </a:t>
            </a:r>
            <a:r>
              <a:rPr lang="en-US" dirty="0"/>
              <a:t>competencies earned as part of a credit-bearing program</a:t>
            </a:r>
          </a:p>
          <a:p>
            <a:r>
              <a:rPr lang="en-US" dirty="0"/>
              <a:t>Serve as an introduction or entry point to a degree program</a:t>
            </a:r>
          </a:p>
          <a:p>
            <a:r>
              <a:rPr lang="en-US" dirty="0"/>
              <a:t>A</a:t>
            </a:r>
            <a:r>
              <a:rPr lang="en-US" dirty="0" smtClean="0"/>
              <a:t> </a:t>
            </a:r>
            <a:r>
              <a:rPr lang="en-US" dirty="0"/>
              <a:t>stand-alone credential and/or one complementary to a degree </a:t>
            </a:r>
            <a:r>
              <a:rPr lang="en-US" dirty="0" smtClean="0"/>
              <a:t>program</a:t>
            </a:r>
            <a:endParaRPr lang="en-US" dirty="0"/>
          </a:p>
        </p:txBody>
      </p:sp>
    </p:spTree>
    <p:extLst>
      <p:ext uri="{BB962C8B-B14F-4D97-AF65-F5344CB8AC3E}">
        <p14:creationId xmlns:p14="http://schemas.microsoft.com/office/powerpoint/2010/main" val="193632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Types</a:t>
            </a:r>
            <a:endParaRPr lang="en-US" dirty="0"/>
          </a:p>
        </p:txBody>
      </p:sp>
      <p:sp>
        <p:nvSpPr>
          <p:cNvPr id="3" name="Content Placeholder 2"/>
          <p:cNvSpPr>
            <a:spLocks noGrp="1"/>
          </p:cNvSpPr>
          <p:nvPr>
            <p:ph idx="1"/>
          </p:nvPr>
        </p:nvSpPr>
        <p:spPr/>
        <p:txBody>
          <a:bodyPr/>
          <a:lstStyle/>
          <a:p>
            <a:r>
              <a:rPr lang="en-US" dirty="0"/>
              <a:t>Digital Badges</a:t>
            </a:r>
          </a:p>
          <a:p>
            <a:r>
              <a:rPr lang="en-US" dirty="0"/>
              <a:t>Stackable Credentials</a:t>
            </a:r>
          </a:p>
          <a:p>
            <a:r>
              <a:rPr lang="en-US" dirty="0"/>
              <a:t>MOOCs</a:t>
            </a:r>
          </a:p>
          <a:p>
            <a:r>
              <a:rPr lang="en-US" dirty="0"/>
              <a:t>Licensure and </a:t>
            </a:r>
            <a:r>
              <a:rPr lang="en-US" dirty="0" smtClean="0"/>
              <a:t>Certificates</a:t>
            </a:r>
            <a:endParaRPr lang="en-US" dirty="0"/>
          </a:p>
          <a:p>
            <a:r>
              <a:rPr lang="en-US" dirty="0"/>
              <a:t>Industry Recognized </a:t>
            </a:r>
            <a:r>
              <a:rPr lang="en-US" dirty="0" smtClean="0"/>
              <a:t>Credentials</a:t>
            </a:r>
            <a:endParaRPr lang="en-US" dirty="0"/>
          </a:p>
        </p:txBody>
      </p:sp>
    </p:spTree>
    <p:extLst>
      <p:ext uri="{BB962C8B-B14F-4D97-AF65-F5344CB8AC3E}">
        <p14:creationId xmlns:p14="http://schemas.microsoft.com/office/powerpoint/2010/main" val="203702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Academic quality is paramount and faculty governance participation is </a:t>
            </a:r>
            <a:r>
              <a:rPr lang="en-US" dirty="0" smtClean="0"/>
              <a:t>required for credit offerings</a:t>
            </a:r>
            <a:endParaRPr lang="en-US" dirty="0"/>
          </a:p>
          <a:p>
            <a:pPr marL="514350" indent="-514350">
              <a:buFont typeface="+mj-lt"/>
              <a:buAutoNum type="arabicPeriod"/>
            </a:pPr>
            <a:r>
              <a:rPr lang="en-US" dirty="0"/>
              <a:t>Micro-Credentials are initiated locally, developed, and approved according to local campus policies and procedures, consistent with campus mission and strategic </a:t>
            </a:r>
            <a:r>
              <a:rPr lang="en-US" dirty="0" smtClean="0"/>
              <a:t>goals</a:t>
            </a:r>
          </a:p>
          <a:p>
            <a:pPr marL="514350" indent="-514350">
              <a:buFont typeface="+mj-lt"/>
              <a:buAutoNum type="arabicPeriod"/>
            </a:pPr>
            <a:r>
              <a:rPr lang="en-US" dirty="0"/>
              <a:t>Micro-Credentials </a:t>
            </a:r>
            <a:r>
              <a:rPr lang="en-US" dirty="0" smtClean="0"/>
              <a:t>are designed </a:t>
            </a:r>
            <a:r>
              <a:rPr lang="en-US" dirty="0"/>
              <a:t>to meet market needs </a:t>
            </a:r>
            <a:r>
              <a:rPr lang="en-US" dirty="0" smtClean="0"/>
              <a:t>and should </a:t>
            </a:r>
            <a:r>
              <a:rPr lang="en-US" dirty="0"/>
              <a:t>be informed by current data from appropriate markets and align with relevant industry/sector </a:t>
            </a:r>
            <a:r>
              <a:rPr lang="en-US" dirty="0" smtClean="0"/>
              <a:t>standards</a:t>
            </a:r>
            <a:endParaRPr lang="en-US" dirty="0"/>
          </a:p>
          <a:p>
            <a:endParaRPr lang="en-US" dirty="0"/>
          </a:p>
        </p:txBody>
      </p:sp>
    </p:spTree>
    <p:extLst>
      <p:ext uri="{BB962C8B-B14F-4D97-AF65-F5344CB8AC3E}">
        <p14:creationId xmlns:p14="http://schemas.microsoft.com/office/powerpoint/2010/main" val="253271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Cont.</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4"/>
            </a:pPr>
            <a:r>
              <a:rPr lang="en-US" dirty="0" smtClean="0"/>
              <a:t>Micro-credentials </a:t>
            </a:r>
            <a:r>
              <a:rPr lang="en-US" dirty="0"/>
              <a:t>can provide opportunities for industry/education connections and </a:t>
            </a:r>
            <a:r>
              <a:rPr lang="en-US" dirty="0" smtClean="0"/>
              <a:t>partnerships</a:t>
            </a:r>
          </a:p>
          <a:p>
            <a:pPr marL="457200" indent="-457200">
              <a:buFont typeface="+mj-lt"/>
              <a:buAutoNum type="arabicPeriod" startAt="4"/>
            </a:pPr>
            <a:r>
              <a:rPr lang="en-US" dirty="0"/>
              <a:t>Micro-Credentials are inherently more flexible and </a:t>
            </a:r>
            <a:r>
              <a:rPr lang="en-US" dirty="0" smtClean="0"/>
              <a:t>innovative</a:t>
            </a:r>
            <a:endParaRPr lang="en-US" dirty="0"/>
          </a:p>
          <a:p>
            <a:pPr marL="457200" indent="-457200">
              <a:buFont typeface="+mj-lt"/>
              <a:buAutoNum type="arabicPeriod" startAt="4"/>
            </a:pPr>
            <a:r>
              <a:rPr lang="en-US" dirty="0" smtClean="0"/>
              <a:t>Micro-Credentials </a:t>
            </a:r>
            <a:r>
              <a:rPr lang="en-US" dirty="0"/>
              <a:t>should be </a:t>
            </a:r>
            <a:r>
              <a:rPr lang="en-US" dirty="0" smtClean="0"/>
              <a:t>portable</a:t>
            </a:r>
            <a:endParaRPr lang="en-US" dirty="0"/>
          </a:p>
          <a:p>
            <a:pPr marL="457200" indent="-457200">
              <a:buFont typeface="+mj-lt"/>
              <a:buAutoNum type="arabicPeriod" startAt="4"/>
            </a:pPr>
            <a:r>
              <a:rPr lang="en-US" dirty="0"/>
              <a:t>Micro-Credentials should be </a:t>
            </a:r>
            <a:r>
              <a:rPr lang="en-US" dirty="0" smtClean="0"/>
              <a:t>stackable</a:t>
            </a:r>
            <a:endParaRPr lang="en-US" dirty="0"/>
          </a:p>
          <a:p>
            <a:pPr marL="514350" indent="-514350">
              <a:buFont typeface="+mj-lt"/>
              <a:buAutoNum type="arabicPeriod" startAt="3"/>
            </a:pPr>
            <a:endParaRPr lang="en-US" dirty="0"/>
          </a:p>
          <a:p>
            <a:endParaRPr lang="en-US" dirty="0"/>
          </a:p>
        </p:txBody>
      </p:sp>
    </p:spTree>
    <p:extLst>
      <p:ext uri="{BB962C8B-B14F-4D97-AF65-F5344CB8AC3E}">
        <p14:creationId xmlns:p14="http://schemas.microsoft.com/office/powerpoint/2010/main" val="58739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Survey Results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62116000"/>
              </p:ext>
            </p:extLst>
          </p:nvPr>
        </p:nvGraphicFramePr>
        <p:xfrm>
          <a:off x="1605775" y="2698594"/>
          <a:ext cx="8854069" cy="2943921"/>
        </p:xfrm>
        <a:graphic>
          <a:graphicData uri="http://schemas.openxmlformats.org/drawingml/2006/table">
            <a:tbl>
              <a:tblPr firstRow="1" firstCol="1" bandRow="1">
                <a:tableStyleId>{69012ECD-51FC-41F1-AA8D-1B2483CD663E}</a:tableStyleId>
              </a:tblPr>
              <a:tblGrid>
                <a:gridCol w="3155088">
                  <a:extLst>
                    <a:ext uri="{9D8B030D-6E8A-4147-A177-3AD203B41FA5}">
                      <a16:colId xmlns:a16="http://schemas.microsoft.com/office/drawing/2014/main" xmlns="" val="20906493"/>
                    </a:ext>
                  </a:extLst>
                </a:gridCol>
                <a:gridCol w="1486691">
                  <a:extLst>
                    <a:ext uri="{9D8B030D-6E8A-4147-A177-3AD203B41FA5}">
                      <a16:colId xmlns:a16="http://schemas.microsoft.com/office/drawing/2014/main" xmlns="" val="2090315571"/>
                    </a:ext>
                  </a:extLst>
                </a:gridCol>
                <a:gridCol w="1321503">
                  <a:extLst>
                    <a:ext uri="{9D8B030D-6E8A-4147-A177-3AD203B41FA5}">
                      <a16:colId xmlns:a16="http://schemas.microsoft.com/office/drawing/2014/main" xmlns="" val="2667838824"/>
                    </a:ext>
                  </a:extLst>
                </a:gridCol>
                <a:gridCol w="1238908">
                  <a:extLst>
                    <a:ext uri="{9D8B030D-6E8A-4147-A177-3AD203B41FA5}">
                      <a16:colId xmlns:a16="http://schemas.microsoft.com/office/drawing/2014/main" xmlns="" val="3346370933"/>
                    </a:ext>
                  </a:extLst>
                </a:gridCol>
                <a:gridCol w="1651879">
                  <a:extLst>
                    <a:ext uri="{9D8B030D-6E8A-4147-A177-3AD203B41FA5}">
                      <a16:colId xmlns:a16="http://schemas.microsoft.com/office/drawing/2014/main" xmlns="" val="927670188"/>
                    </a:ext>
                  </a:extLst>
                </a:gridCol>
              </a:tblGrid>
              <a:tr h="871384">
                <a:tc>
                  <a:txBody>
                    <a:bodyPr/>
                    <a:lstStyle/>
                    <a:p>
                      <a:pPr marL="0" marR="0" algn="ctr">
                        <a:spcBef>
                          <a:spcPts val="0"/>
                        </a:spcBef>
                        <a:spcAft>
                          <a:spcPts val="1000"/>
                        </a:spcAft>
                      </a:pPr>
                      <a:r>
                        <a:rPr lang="en-US" sz="1800" dirty="0">
                          <a:effectLst/>
                        </a:rPr>
                        <a:t>Total Institutions (N=43)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1000"/>
                        </a:spcAft>
                      </a:pPr>
                      <a:r>
                        <a:rPr lang="en-US" sz="1800">
                          <a:effectLst/>
                        </a:rPr>
                        <a:t>Industry Certifications</a:t>
                      </a:r>
                      <a:br>
                        <a:rPr lang="en-US" sz="1800">
                          <a:effectLst/>
                        </a:rPr>
                      </a:br>
                      <a:r>
                        <a:rPr lang="en-US" sz="1800">
                          <a:effectLst/>
                        </a:rPr>
                        <a:t>(n=23)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1000"/>
                        </a:spcAft>
                      </a:pPr>
                      <a:r>
                        <a:rPr lang="en-US" sz="1800">
                          <a:effectLst/>
                        </a:rPr>
                        <a:t>Licensure Related</a:t>
                      </a:r>
                      <a:br>
                        <a:rPr lang="en-US" sz="1800">
                          <a:effectLst/>
                        </a:rPr>
                      </a:br>
                      <a:r>
                        <a:rPr lang="en-US" sz="1800">
                          <a:effectLst/>
                        </a:rPr>
                        <a:t>(n=30)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1000"/>
                        </a:spcAft>
                      </a:pPr>
                      <a:r>
                        <a:rPr lang="en-US" sz="1800">
                          <a:effectLst/>
                        </a:rPr>
                        <a:t>Badges</a:t>
                      </a:r>
                      <a:br>
                        <a:rPr lang="en-US" sz="1800">
                          <a:effectLst/>
                        </a:rPr>
                      </a:br>
                      <a:r>
                        <a:rPr lang="en-US" sz="1800">
                          <a:effectLst/>
                        </a:rPr>
                        <a:t>(n=3)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1000"/>
                        </a:spcAft>
                      </a:pPr>
                      <a:r>
                        <a:rPr lang="en-US" sz="1800" dirty="0">
                          <a:effectLst/>
                        </a:rPr>
                        <a:t>Non-Credit Certifications</a:t>
                      </a:r>
                      <a:br>
                        <a:rPr lang="en-US" sz="1800" dirty="0">
                          <a:effectLst/>
                        </a:rPr>
                      </a:br>
                      <a:r>
                        <a:rPr lang="en-US" sz="1800" dirty="0">
                          <a:effectLst/>
                        </a:rPr>
                        <a:t>(n=22)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32733084"/>
                  </a:ext>
                </a:extLst>
              </a:tr>
              <a:tr h="403715">
                <a:tc>
                  <a:txBody>
                    <a:bodyPr/>
                    <a:lstStyle/>
                    <a:p>
                      <a:pPr marL="0" marR="0">
                        <a:lnSpc>
                          <a:spcPct val="115000"/>
                        </a:lnSpc>
                        <a:spcBef>
                          <a:spcPts val="0"/>
                        </a:spcBef>
                        <a:spcAft>
                          <a:spcPts val="0"/>
                        </a:spcAft>
                      </a:pPr>
                      <a:r>
                        <a:rPr lang="en-US" sz="1800" dirty="0">
                          <a:effectLst/>
                        </a:rPr>
                        <a:t>Community Colleges (n=15)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11 (48%)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14 (47%)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0 (0%)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10 (45%)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38577261"/>
                  </a:ext>
                </a:extLst>
              </a:tr>
              <a:tr h="349752">
                <a:tc>
                  <a:txBody>
                    <a:bodyPr/>
                    <a:lstStyle/>
                    <a:p>
                      <a:pPr marL="0" marR="0">
                        <a:lnSpc>
                          <a:spcPct val="115000"/>
                        </a:lnSpc>
                        <a:spcBef>
                          <a:spcPts val="0"/>
                        </a:spcBef>
                        <a:spcAft>
                          <a:spcPts val="0"/>
                        </a:spcAft>
                      </a:pPr>
                      <a:r>
                        <a:rPr lang="en-US" sz="1800" dirty="0">
                          <a:effectLst/>
                        </a:rPr>
                        <a:t>Colleges of Technology (n=5)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4 (17%)</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5 (17%)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 (33%)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5 (23%)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67974130"/>
                  </a:ext>
                </a:extLst>
              </a:tr>
              <a:tr h="439690">
                <a:tc>
                  <a:txBody>
                    <a:bodyPr/>
                    <a:lstStyle/>
                    <a:p>
                      <a:pPr marL="0" marR="0">
                        <a:lnSpc>
                          <a:spcPct val="115000"/>
                        </a:lnSpc>
                        <a:spcBef>
                          <a:spcPts val="0"/>
                        </a:spcBef>
                        <a:spcAft>
                          <a:spcPts val="0"/>
                        </a:spcAft>
                      </a:pPr>
                      <a:r>
                        <a:rPr lang="en-US" sz="1800">
                          <a:effectLst/>
                        </a:rPr>
                        <a:t>Comprehensive Colleges (n=6)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3 (13%)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4 (13%)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0 (0%)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 (9%)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348796"/>
                  </a:ext>
                </a:extLst>
              </a:tr>
              <a:tr h="439690">
                <a:tc>
                  <a:txBody>
                    <a:bodyPr/>
                    <a:lstStyle/>
                    <a:p>
                      <a:pPr marL="0" marR="0">
                        <a:lnSpc>
                          <a:spcPct val="115000"/>
                        </a:lnSpc>
                        <a:spcBef>
                          <a:spcPts val="0"/>
                        </a:spcBef>
                        <a:spcAft>
                          <a:spcPts val="0"/>
                        </a:spcAft>
                      </a:pPr>
                      <a:r>
                        <a:rPr lang="en-US" sz="1800">
                          <a:effectLst/>
                        </a:rPr>
                        <a:t>University Centers (n=4)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 (9%)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4 (13%)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2 (67%)</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2 (9%)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49679278"/>
                  </a:ext>
                </a:extLst>
              </a:tr>
              <a:tr h="439690">
                <a:tc>
                  <a:txBody>
                    <a:bodyPr/>
                    <a:lstStyle/>
                    <a:p>
                      <a:pPr marL="0" marR="0">
                        <a:lnSpc>
                          <a:spcPct val="115000"/>
                        </a:lnSpc>
                        <a:spcBef>
                          <a:spcPts val="0"/>
                        </a:spcBef>
                        <a:spcAft>
                          <a:spcPts val="0"/>
                        </a:spcAft>
                      </a:pPr>
                      <a:r>
                        <a:rPr lang="en-US" sz="1800">
                          <a:effectLst/>
                        </a:rPr>
                        <a:t>Specialized Colleges (n=9)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3 (13%)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3 (10%)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0 (0%)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3 (14%)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10987176"/>
                  </a:ext>
                </a:extLst>
              </a:tr>
            </a:tbl>
          </a:graphicData>
        </a:graphic>
      </p:graphicFrame>
    </p:spTree>
    <p:extLst>
      <p:ext uri="{BB962C8B-B14F-4D97-AF65-F5344CB8AC3E}">
        <p14:creationId xmlns:p14="http://schemas.microsoft.com/office/powerpoint/2010/main" val="92836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Areas</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1449344488"/>
              </p:ext>
            </p:extLst>
          </p:nvPr>
        </p:nvGraphicFramePr>
        <p:xfrm>
          <a:off x="1106906" y="2270151"/>
          <a:ext cx="9994232" cy="3872537"/>
        </p:xfrm>
        <a:graphic>
          <a:graphicData uri="http://schemas.openxmlformats.org/drawingml/2006/table">
            <a:tbl>
              <a:tblPr firstRow="1" firstCol="1" bandRow="1">
                <a:tableStyleId>{5C22544A-7EE6-4342-B048-85BDC9FD1C3A}</a:tableStyleId>
              </a:tblPr>
              <a:tblGrid>
                <a:gridCol w="3561346">
                  <a:extLst>
                    <a:ext uri="{9D8B030D-6E8A-4147-A177-3AD203B41FA5}">
                      <a16:colId xmlns:a16="http://schemas.microsoft.com/office/drawing/2014/main" xmlns="" val="1449586822"/>
                    </a:ext>
                  </a:extLst>
                </a:gridCol>
                <a:gridCol w="1973179">
                  <a:extLst>
                    <a:ext uri="{9D8B030D-6E8A-4147-A177-3AD203B41FA5}">
                      <a16:colId xmlns:a16="http://schemas.microsoft.com/office/drawing/2014/main" xmlns="" val="2359413671"/>
                    </a:ext>
                  </a:extLst>
                </a:gridCol>
                <a:gridCol w="1588169">
                  <a:extLst>
                    <a:ext uri="{9D8B030D-6E8A-4147-A177-3AD203B41FA5}">
                      <a16:colId xmlns:a16="http://schemas.microsoft.com/office/drawing/2014/main" xmlns="" val="1525911775"/>
                    </a:ext>
                  </a:extLst>
                </a:gridCol>
                <a:gridCol w="802105">
                  <a:extLst>
                    <a:ext uri="{9D8B030D-6E8A-4147-A177-3AD203B41FA5}">
                      <a16:colId xmlns:a16="http://schemas.microsoft.com/office/drawing/2014/main" xmlns="" val="85446671"/>
                    </a:ext>
                  </a:extLst>
                </a:gridCol>
                <a:gridCol w="2069433">
                  <a:extLst>
                    <a:ext uri="{9D8B030D-6E8A-4147-A177-3AD203B41FA5}">
                      <a16:colId xmlns:a16="http://schemas.microsoft.com/office/drawing/2014/main" xmlns="" val="1072485263"/>
                    </a:ext>
                  </a:extLst>
                </a:gridCol>
              </a:tblGrid>
              <a:tr h="280542">
                <a:tc>
                  <a:txBody>
                    <a:bodyPr/>
                    <a:lstStyle/>
                    <a:p>
                      <a:pPr marL="0" marR="0" algn="ctr">
                        <a:spcBef>
                          <a:spcPts val="0"/>
                        </a:spcBef>
                        <a:spcAft>
                          <a:spcPts val="0"/>
                        </a:spcAft>
                      </a:pPr>
                      <a:r>
                        <a:rPr lang="en-US" sz="1400" dirty="0">
                          <a:effectLst/>
                        </a:rPr>
                        <a:t>Micro-Credentials Areas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dirty="0">
                          <a:effectLst/>
                        </a:rPr>
                        <a:t>Industry Certifications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dirty="0">
                          <a:effectLst/>
                        </a:rPr>
                        <a:t>Licensure Related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dirty="0">
                          <a:effectLst/>
                        </a:rPr>
                        <a:t>Badges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dirty="0">
                          <a:effectLst/>
                        </a:rPr>
                        <a:t>Non-Credit Certifications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extLst>
                  <a:ext uri="{0D108BD9-81ED-4DB2-BD59-A6C34878D82A}">
                    <a16:rowId xmlns:a16="http://schemas.microsoft.com/office/drawing/2014/main" xmlns="" val="2693407108"/>
                  </a:ext>
                </a:extLst>
              </a:tr>
              <a:tr h="209211">
                <a:tc>
                  <a:txBody>
                    <a:bodyPr/>
                    <a:lstStyle/>
                    <a:p>
                      <a:pPr marL="0" marR="0">
                        <a:spcBef>
                          <a:spcPts val="0"/>
                        </a:spcBef>
                        <a:spcAft>
                          <a:spcPts val="0"/>
                        </a:spcAft>
                      </a:pPr>
                      <a:r>
                        <a:rPr lang="en-US" sz="1400" dirty="0">
                          <a:effectLst/>
                        </a:rPr>
                        <a:t>Accounting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dirty="0">
                          <a:effectLst/>
                        </a:rPr>
                        <a:t>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extLst>
                  <a:ext uri="{0D108BD9-81ED-4DB2-BD59-A6C34878D82A}">
                    <a16:rowId xmlns:a16="http://schemas.microsoft.com/office/drawing/2014/main" xmlns="" val="2282699213"/>
                  </a:ext>
                </a:extLst>
              </a:tr>
              <a:tr h="209211">
                <a:tc>
                  <a:txBody>
                    <a:bodyPr/>
                    <a:lstStyle/>
                    <a:p>
                      <a:pPr marL="0" marR="0">
                        <a:spcBef>
                          <a:spcPts val="0"/>
                        </a:spcBef>
                        <a:spcAft>
                          <a:spcPts val="0"/>
                        </a:spcAft>
                      </a:pPr>
                      <a:r>
                        <a:rPr lang="en-US" sz="1400" dirty="0">
                          <a:effectLst/>
                        </a:rPr>
                        <a:t>Building Trades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a:effectLst/>
                        </a:rPr>
                        <a:t>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dirty="0">
                          <a:effectLst/>
                        </a:rPr>
                        <a:t>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extLst>
                  <a:ext uri="{0D108BD9-81ED-4DB2-BD59-A6C34878D82A}">
                    <a16:rowId xmlns:a16="http://schemas.microsoft.com/office/drawing/2014/main" xmlns="" val="664729848"/>
                  </a:ext>
                </a:extLst>
              </a:tr>
              <a:tr h="209211">
                <a:tc>
                  <a:txBody>
                    <a:bodyPr/>
                    <a:lstStyle/>
                    <a:p>
                      <a:pPr marL="0" marR="0">
                        <a:spcBef>
                          <a:spcPts val="0"/>
                        </a:spcBef>
                        <a:spcAft>
                          <a:spcPts val="0"/>
                        </a:spcAft>
                      </a:pPr>
                      <a:r>
                        <a:rPr lang="en-US" sz="1400">
                          <a:effectLst/>
                        </a:rPr>
                        <a:t>Business/Entrepreneurial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dirty="0">
                          <a:effectLst/>
                        </a:rPr>
                        <a:t>19</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extLst>
                  <a:ext uri="{0D108BD9-81ED-4DB2-BD59-A6C34878D82A}">
                    <a16:rowId xmlns:a16="http://schemas.microsoft.com/office/drawing/2014/main" xmlns="" val="3250741698"/>
                  </a:ext>
                </a:extLst>
              </a:tr>
              <a:tr h="331165">
                <a:tc>
                  <a:txBody>
                    <a:bodyPr/>
                    <a:lstStyle/>
                    <a:p>
                      <a:pPr marL="0" marR="0">
                        <a:spcBef>
                          <a:spcPts val="0"/>
                        </a:spcBef>
                        <a:spcAft>
                          <a:spcPts val="0"/>
                        </a:spcAft>
                      </a:pPr>
                      <a:r>
                        <a:rPr lang="en-US" sz="1400" dirty="0">
                          <a:effectLst/>
                        </a:rPr>
                        <a:t>Computers, Networking, Engineering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dirty="0">
                          <a:effectLst/>
                        </a:rPr>
                        <a:t>12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dirty="0">
                          <a:effectLst/>
                        </a:rPr>
                        <a:t>7</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extLst>
                  <a:ext uri="{0D108BD9-81ED-4DB2-BD59-A6C34878D82A}">
                    <a16:rowId xmlns:a16="http://schemas.microsoft.com/office/drawing/2014/main" xmlns="" val="927896546"/>
                  </a:ext>
                </a:extLst>
              </a:tr>
              <a:tr h="209211">
                <a:tc>
                  <a:txBody>
                    <a:bodyPr/>
                    <a:lstStyle/>
                    <a:p>
                      <a:pPr marL="0" marR="0">
                        <a:spcBef>
                          <a:spcPts val="0"/>
                        </a:spcBef>
                        <a:spcAft>
                          <a:spcPts val="0"/>
                        </a:spcAft>
                      </a:pPr>
                      <a:r>
                        <a:rPr lang="en-US" sz="1400">
                          <a:effectLst/>
                        </a:rPr>
                        <a:t>Education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tc>
                  <a:txBody>
                    <a:bodyPr/>
                    <a:lstStyle/>
                    <a:p>
                      <a:pPr marL="0" marR="0" algn="ctr">
                        <a:spcBef>
                          <a:spcPts val="0"/>
                        </a:spcBef>
                        <a:spcAft>
                          <a:spcPts val="0"/>
                        </a:spcAft>
                      </a:pPr>
                      <a:r>
                        <a:rPr lang="en-US" sz="1400" dirty="0">
                          <a:solidFill>
                            <a:schemeClr val="bg1"/>
                          </a:solidFill>
                          <a:effectLst/>
                        </a:rPr>
                        <a:t>7</a:t>
                      </a:r>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tc>
                  <a:txBody>
                    <a:bodyPr/>
                    <a:lstStyle/>
                    <a:p>
                      <a:pPr marL="0" marR="0" algn="ctr">
                        <a:spcBef>
                          <a:spcPts val="0"/>
                        </a:spcBef>
                        <a:spcAft>
                          <a:spcPts val="0"/>
                        </a:spcAft>
                      </a:pPr>
                      <a:r>
                        <a:rPr lang="en-US" sz="1400" dirty="0">
                          <a:solidFill>
                            <a:schemeClr val="bg1"/>
                          </a:solidFill>
                          <a:effectLst/>
                        </a:rPr>
                        <a:t>94</a:t>
                      </a:r>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tc>
                  <a:txBody>
                    <a:bodyPr/>
                    <a:lstStyle/>
                    <a:p>
                      <a:pPr marL="0" marR="0" algn="ctr">
                        <a:spcBef>
                          <a:spcPts val="0"/>
                        </a:spcBef>
                        <a:spcAft>
                          <a:spcPts val="0"/>
                        </a:spcAft>
                      </a:pPr>
                      <a:r>
                        <a:rPr lang="en-US" sz="1400">
                          <a:solidFill>
                            <a:schemeClr val="bg1"/>
                          </a:solidFill>
                          <a:effectLst/>
                        </a:rPr>
                        <a:t>15</a:t>
                      </a:r>
                      <a:endParaRPr lang="en-US"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tc>
                  <a:txBody>
                    <a:bodyPr/>
                    <a:lstStyle/>
                    <a:p>
                      <a:pPr marL="0" marR="0" algn="ctr">
                        <a:spcBef>
                          <a:spcPts val="0"/>
                        </a:spcBef>
                        <a:spcAft>
                          <a:spcPts val="0"/>
                        </a:spcAft>
                      </a:pPr>
                      <a:r>
                        <a:rPr lang="en-US" sz="1400" dirty="0">
                          <a:solidFill>
                            <a:schemeClr val="bg1"/>
                          </a:solidFill>
                          <a:effectLst/>
                        </a:rPr>
                        <a:t>4</a:t>
                      </a:r>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extLst>
                  <a:ext uri="{0D108BD9-81ED-4DB2-BD59-A6C34878D82A}">
                    <a16:rowId xmlns:a16="http://schemas.microsoft.com/office/drawing/2014/main" xmlns="" val="1894085253"/>
                  </a:ext>
                </a:extLst>
              </a:tr>
              <a:tr h="209211">
                <a:tc>
                  <a:txBody>
                    <a:bodyPr/>
                    <a:lstStyle/>
                    <a:p>
                      <a:pPr marL="0" marR="0">
                        <a:spcBef>
                          <a:spcPts val="0"/>
                        </a:spcBef>
                        <a:spcAft>
                          <a:spcPts val="0"/>
                        </a:spcAft>
                      </a:pPr>
                      <a:r>
                        <a:rPr lang="en-US" sz="1400">
                          <a:effectLst/>
                        </a:rPr>
                        <a:t>Engineering Fields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tc>
                  <a:txBody>
                    <a:bodyPr/>
                    <a:lstStyle/>
                    <a:p>
                      <a:pPr marL="0" marR="0" algn="ctr">
                        <a:spcBef>
                          <a:spcPts val="0"/>
                        </a:spcBef>
                        <a:spcAft>
                          <a:spcPts val="0"/>
                        </a:spcAft>
                      </a:pPr>
                      <a:r>
                        <a:rPr lang="en-US" sz="1400">
                          <a:solidFill>
                            <a:schemeClr val="bg1"/>
                          </a:solidFill>
                          <a:effectLst/>
                        </a:rPr>
                        <a:t> </a:t>
                      </a:r>
                      <a:endParaRPr lang="en-US"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tc>
                  <a:txBody>
                    <a:bodyPr/>
                    <a:lstStyle/>
                    <a:p>
                      <a:pPr marL="0" marR="0" algn="ctr">
                        <a:spcBef>
                          <a:spcPts val="0"/>
                        </a:spcBef>
                        <a:spcAft>
                          <a:spcPts val="0"/>
                        </a:spcAft>
                      </a:pPr>
                      <a:r>
                        <a:rPr lang="en-US" sz="1400" dirty="0">
                          <a:solidFill>
                            <a:schemeClr val="bg1"/>
                          </a:solidFill>
                          <a:effectLst/>
                        </a:rPr>
                        <a:t>25</a:t>
                      </a:r>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tc>
                  <a:txBody>
                    <a:bodyPr/>
                    <a:lstStyle/>
                    <a:p>
                      <a:pPr marL="0" marR="0" algn="ctr">
                        <a:spcBef>
                          <a:spcPts val="0"/>
                        </a:spcBef>
                        <a:spcAft>
                          <a:spcPts val="0"/>
                        </a:spcAft>
                      </a:pPr>
                      <a:r>
                        <a:rPr lang="en-US" sz="1400" dirty="0">
                          <a:solidFill>
                            <a:schemeClr val="bg1"/>
                          </a:solidFill>
                          <a:effectLst/>
                        </a:rPr>
                        <a:t> </a:t>
                      </a:r>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tc>
                  <a:txBody>
                    <a:bodyPr/>
                    <a:lstStyle/>
                    <a:p>
                      <a:pPr marL="0" marR="0" algn="ctr">
                        <a:spcBef>
                          <a:spcPts val="0"/>
                        </a:spcBef>
                        <a:spcAft>
                          <a:spcPts val="0"/>
                        </a:spcAft>
                      </a:pPr>
                      <a:r>
                        <a:rPr lang="en-US" sz="1400" dirty="0">
                          <a:solidFill>
                            <a:schemeClr val="bg1"/>
                          </a:solidFill>
                          <a:effectLst/>
                        </a:rPr>
                        <a:t>1</a:t>
                      </a:r>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extLst>
                  <a:ext uri="{0D108BD9-81ED-4DB2-BD59-A6C34878D82A}">
                    <a16:rowId xmlns:a16="http://schemas.microsoft.com/office/drawing/2014/main" xmlns="" val="4101715691"/>
                  </a:ext>
                </a:extLst>
              </a:tr>
              <a:tr h="209211">
                <a:tc>
                  <a:txBody>
                    <a:bodyPr/>
                    <a:lstStyle/>
                    <a:p>
                      <a:pPr marL="0" marR="0">
                        <a:spcBef>
                          <a:spcPts val="0"/>
                        </a:spcBef>
                        <a:spcAft>
                          <a:spcPts val="0"/>
                        </a:spcAft>
                      </a:pPr>
                      <a:r>
                        <a:rPr lang="en-US" sz="1400">
                          <a:effectLst/>
                        </a:rPr>
                        <a:t>Health Care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tc>
                  <a:txBody>
                    <a:bodyPr/>
                    <a:lstStyle/>
                    <a:p>
                      <a:pPr marL="0" marR="0" algn="ctr">
                        <a:spcBef>
                          <a:spcPts val="0"/>
                        </a:spcBef>
                        <a:spcAft>
                          <a:spcPts val="0"/>
                        </a:spcAft>
                      </a:pPr>
                      <a:r>
                        <a:rPr lang="en-US" sz="1400" dirty="0">
                          <a:solidFill>
                            <a:schemeClr val="bg1"/>
                          </a:solidFill>
                          <a:effectLst/>
                        </a:rPr>
                        <a:t>16</a:t>
                      </a:r>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tc>
                  <a:txBody>
                    <a:bodyPr/>
                    <a:lstStyle/>
                    <a:p>
                      <a:pPr marL="0" marR="0" algn="ctr">
                        <a:spcBef>
                          <a:spcPts val="0"/>
                        </a:spcBef>
                        <a:spcAft>
                          <a:spcPts val="0"/>
                        </a:spcAft>
                      </a:pPr>
                      <a:r>
                        <a:rPr lang="en-US" sz="1400" dirty="0">
                          <a:solidFill>
                            <a:schemeClr val="bg1"/>
                          </a:solidFill>
                          <a:effectLst/>
                        </a:rPr>
                        <a:t>71</a:t>
                      </a:r>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tc>
                  <a:txBody>
                    <a:bodyPr/>
                    <a:lstStyle/>
                    <a:p>
                      <a:pPr marL="0" marR="0" algn="ctr">
                        <a:spcBef>
                          <a:spcPts val="0"/>
                        </a:spcBef>
                        <a:spcAft>
                          <a:spcPts val="0"/>
                        </a:spcAft>
                      </a:pPr>
                      <a:r>
                        <a:rPr lang="en-US" sz="1400">
                          <a:solidFill>
                            <a:schemeClr val="bg1"/>
                          </a:solidFill>
                          <a:effectLst/>
                        </a:rPr>
                        <a:t>1</a:t>
                      </a:r>
                      <a:endParaRPr lang="en-US"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tc>
                  <a:txBody>
                    <a:bodyPr/>
                    <a:lstStyle/>
                    <a:p>
                      <a:pPr marL="0" marR="0" algn="ctr">
                        <a:spcBef>
                          <a:spcPts val="0"/>
                        </a:spcBef>
                        <a:spcAft>
                          <a:spcPts val="0"/>
                        </a:spcAft>
                      </a:pPr>
                      <a:r>
                        <a:rPr lang="en-US" sz="1400" dirty="0">
                          <a:solidFill>
                            <a:schemeClr val="bg1"/>
                          </a:solidFill>
                          <a:effectLst/>
                        </a:rPr>
                        <a:t>10</a:t>
                      </a:r>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6">
                        <a:lumMod val="75000"/>
                      </a:schemeClr>
                    </a:solidFill>
                  </a:tcPr>
                </a:tc>
                <a:extLst>
                  <a:ext uri="{0D108BD9-81ED-4DB2-BD59-A6C34878D82A}">
                    <a16:rowId xmlns:a16="http://schemas.microsoft.com/office/drawing/2014/main" xmlns="" val="3236381022"/>
                  </a:ext>
                </a:extLst>
              </a:tr>
              <a:tr h="209211">
                <a:tc>
                  <a:txBody>
                    <a:bodyPr/>
                    <a:lstStyle/>
                    <a:p>
                      <a:pPr marL="0" marR="0">
                        <a:spcBef>
                          <a:spcPts val="0"/>
                        </a:spcBef>
                        <a:spcAft>
                          <a:spcPts val="0"/>
                        </a:spcAft>
                      </a:pPr>
                      <a:r>
                        <a:rPr lang="en-US" sz="1400">
                          <a:effectLst/>
                        </a:rPr>
                        <a:t>Human Resources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dirty="0">
                          <a:effectLst/>
                        </a:rPr>
                        <a:t>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extLst>
                  <a:ext uri="{0D108BD9-81ED-4DB2-BD59-A6C34878D82A}">
                    <a16:rowId xmlns:a16="http://schemas.microsoft.com/office/drawing/2014/main" xmlns="" val="777734770"/>
                  </a:ext>
                </a:extLst>
              </a:tr>
              <a:tr h="273790">
                <a:tc>
                  <a:txBody>
                    <a:bodyPr/>
                    <a:lstStyle/>
                    <a:p>
                      <a:pPr marL="0" marR="0">
                        <a:spcBef>
                          <a:spcPts val="0"/>
                        </a:spcBef>
                        <a:spcAft>
                          <a:spcPts val="0"/>
                        </a:spcAft>
                      </a:pPr>
                      <a:r>
                        <a:rPr lang="en-US" sz="1400" dirty="0">
                          <a:effectLst/>
                        </a:rPr>
                        <a:t>Industry Trades, </a:t>
                      </a:r>
                      <a:r>
                        <a:rPr lang="en-US" sz="1400" dirty="0" smtClean="0">
                          <a:effectLst/>
                        </a:rPr>
                        <a:t>Tech &amp; Adv</a:t>
                      </a:r>
                      <a:r>
                        <a:rPr lang="en-US" sz="1400" dirty="0">
                          <a:effectLst/>
                        </a:rPr>
                        <a:t>. </a:t>
                      </a:r>
                      <a:r>
                        <a:rPr lang="en-US" sz="1400" dirty="0" smtClean="0">
                          <a:effectLst/>
                        </a:rPr>
                        <a:t>Manufacturing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dirty="0">
                          <a:effectLst/>
                        </a:rPr>
                        <a:t>17</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dirty="0">
                          <a:effectLst/>
                        </a:rPr>
                        <a:t>16</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extLst>
                  <a:ext uri="{0D108BD9-81ED-4DB2-BD59-A6C34878D82A}">
                    <a16:rowId xmlns:a16="http://schemas.microsoft.com/office/drawing/2014/main" xmlns="" val="2001033845"/>
                  </a:ext>
                </a:extLst>
              </a:tr>
              <a:tr h="209211">
                <a:tc>
                  <a:txBody>
                    <a:bodyPr/>
                    <a:lstStyle/>
                    <a:p>
                      <a:pPr marL="0" marR="0">
                        <a:spcBef>
                          <a:spcPts val="0"/>
                        </a:spcBef>
                        <a:spcAft>
                          <a:spcPts val="0"/>
                        </a:spcAft>
                      </a:pPr>
                      <a:r>
                        <a:rPr lang="en-US" sz="1400">
                          <a:effectLst/>
                        </a:rPr>
                        <a:t>Legal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extLst>
                  <a:ext uri="{0D108BD9-81ED-4DB2-BD59-A6C34878D82A}">
                    <a16:rowId xmlns:a16="http://schemas.microsoft.com/office/drawing/2014/main" xmlns="" val="870773826"/>
                  </a:ext>
                </a:extLst>
              </a:tr>
              <a:tr h="209211">
                <a:tc>
                  <a:txBody>
                    <a:bodyPr/>
                    <a:lstStyle/>
                    <a:p>
                      <a:pPr marL="0" marR="0">
                        <a:spcBef>
                          <a:spcPts val="0"/>
                        </a:spcBef>
                        <a:spcAft>
                          <a:spcPts val="0"/>
                        </a:spcAft>
                      </a:pPr>
                      <a:r>
                        <a:rPr lang="en-US" sz="1400">
                          <a:effectLst/>
                        </a:rPr>
                        <a:t>Mental Health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dirty="0">
                          <a:effectLst/>
                        </a:rPr>
                        <a:t>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extLst>
                  <a:ext uri="{0D108BD9-81ED-4DB2-BD59-A6C34878D82A}">
                    <a16:rowId xmlns:a16="http://schemas.microsoft.com/office/drawing/2014/main" xmlns="" val="772623863"/>
                  </a:ext>
                </a:extLst>
              </a:tr>
              <a:tr h="209211">
                <a:tc>
                  <a:txBody>
                    <a:bodyPr/>
                    <a:lstStyle/>
                    <a:p>
                      <a:pPr marL="0" marR="0">
                        <a:spcBef>
                          <a:spcPts val="0"/>
                        </a:spcBef>
                        <a:spcAft>
                          <a:spcPts val="0"/>
                        </a:spcAft>
                      </a:pPr>
                      <a:r>
                        <a:rPr lang="en-US" sz="1400">
                          <a:effectLst/>
                        </a:rPr>
                        <a:t>Protective Services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dirty="0">
                          <a:effectLst/>
                        </a:rPr>
                        <a:t>9</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extLst>
                  <a:ext uri="{0D108BD9-81ED-4DB2-BD59-A6C34878D82A}">
                    <a16:rowId xmlns:a16="http://schemas.microsoft.com/office/drawing/2014/main" xmlns="" val="979353848"/>
                  </a:ext>
                </a:extLst>
              </a:tr>
              <a:tr h="209211">
                <a:tc>
                  <a:txBody>
                    <a:bodyPr/>
                    <a:lstStyle/>
                    <a:p>
                      <a:pPr marL="0" marR="0">
                        <a:spcBef>
                          <a:spcPts val="0"/>
                        </a:spcBef>
                        <a:spcAft>
                          <a:spcPts val="0"/>
                        </a:spcAft>
                      </a:pPr>
                      <a:r>
                        <a:rPr lang="en-US" sz="1400">
                          <a:effectLst/>
                        </a:rPr>
                        <a:t>Quality Control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dirty="0">
                          <a:effectLst/>
                        </a:rPr>
                        <a:t>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extLst>
                  <a:ext uri="{0D108BD9-81ED-4DB2-BD59-A6C34878D82A}">
                    <a16:rowId xmlns:a16="http://schemas.microsoft.com/office/drawing/2014/main" xmlns="" val="100757157"/>
                  </a:ext>
                </a:extLst>
              </a:tr>
              <a:tr h="209211">
                <a:tc>
                  <a:txBody>
                    <a:bodyPr/>
                    <a:lstStyle/>
                    <a:p>
                      <a:pPr marL="0" marR="0">
                        <a:spcBef>
                          <a:spcPts val="0"/>
                        </a:spcBef>
                        <a:spcAft>
                          <a:spcPts val="0"/>
                        </a:spcAft>
                      </a:pPr>
                      <a:r>
                        <a:rPr lang="en-US" sz="1400">
                          <a:effectLst/>
                        </a:rPr>
                        <a:t>Safety</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dirty="0">
                          <a:effectLst/>
                        </a:rPr>
                        <a:t>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extLst>
                  <a:ext uri="{0D108BD9-81ED-4DB2-BD59-A6C34878D82A}">
                    <a16:rowId xmlns:a16="http://schemas.microsoft.com/office/drawing/2014/main" xmlns="" val="3379021697"/>
                  </a:ext>
                </a:extLst>
              </a:tr>
              <a:tr h="209211">
                <a:tc>
                  <a:txBody>
                    <a:bodyPr/>
                    <a:lstStyle/>
                    <a:p>
                      <a:pPr marL="0" marR="0">
                        <a:spcBef>
                          <a:spcPts val="0"/>
                        </a:spcBef>
                        <a:spcAft>
                          <a:spcPts val="0"/>
                        </a:spcAft>
                      </a:pPr>
                      <a:r>
                        <a:rPr lang="en-US" sz="1400">
                          <a:effectLst/>
                        </a:rPr>
                        <a:t>Veterinary Sciences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tc>
                  <a:txBody>
                    <a:bodyPr/>
                    <a:lstStyle/>
                    <a:p>
                      <a:pPr marL="0" marR="0" algn="ctr">
                        <a:spcBef>
                          <a:spcPts val="0"/>
                        </a:spcBef>
                        <a:spcAft>
                          <a:spcPts val="0"/>
                        </a:spcAft>
                      </a:pPr>
                      <a:r>
                        <a:rPr lang="en-US" sz="1400" dirty="0">
                          <a:effectLst/>
                        </a:rPr>
                        <a:t>18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solidFill>
                      <a:schemeClr val="accent2"/>
                    </a:solidFill>
                  </a:tcPr>
                </a:tc>
                <a:extLst>
                  <a:ext uri="{0D108BD9-81ED-4DB2-BD59-A6C34878D82A}">
                    <a16:rowId xmlns:a16="http://schemas.microsoft.com/office/drawing/2014/main" xmlns="" val="2834868339"/>
                  </a:ext>
                </a:extLst>
              </a:tr>
              <a:tr h="209211">
                <a:tc>
                  <a:txBody>
                    <a:bodyPr/>
                    <a:lstStyle/>
                    <a:p>
                      <a:pPr marL="0" marR="0">
                        <a:spcBef>
                          <a:spcPts val="0"/>
                        </a:spcBef>
                        <a:spcAft>
                          <a:spcPts val="0"/>
                        </a:spcAft>
                      </a:pPr>
                      <a:r>
                        <a:rPr lang="en-US" sz="1400">
                          <a:effectLst/>
                        </a:rPr>
                        <a:t>Other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tc>
                  <a:txBody>
                    <a:bodyPr/>
                    <a:lstStyle/>
                    <a:p>
                      <a:pPr marL="0" marR="0" algn="ctr">
                        <a:spcBef>
                          <a:spcPts val="0"/>
                        </a:spcBef>
                        <a:spcAft>
                          <a:spcPts val="0"/>
                        </a:spcAft>
                      </a:pPr>
                      <a:r>
                        <a:rPr lang="en-US" sz="14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nchor="ctr"/>
                </a:tc>
                <a:extLst>
                  <a:ext uri="{0D108BD9-81ED-4DB2-BD59-A6C34878D82A}">
                    <a16:rowId xmlns:a16="http://schemas.microsoft.com/office/drawing/2014/main" xmlns="" val="1055793054"/>
                  </a:ext>
                </a:extLst>
              </a:tr>
            </a:tbl>
          </a:graphicData>
        </a:graphic>
      </p:graphicFrame>
    </p:spTree>
    <p:extLst>
      <p:ext uri="{BB962C8B-B14F-4D97-AF65-F5344CB8AC3E}">
        <p14:creationId xmlns:p14="http://schemas.microsoft.com/office/powerpoint/2010/main" val="2945988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 6 Dimensions of Quality</a:t>
            </a:r>
            <a:endParaRPr lang="en-US" dirty="0"/>
          </a:p>
        </p:txBody>
      </p:sp>
      <p:sp>
        <p:nvSpPr>
          <p:cNvPr id="3" name="Content Placeholder 2"/>
          <p:cNvSpPr>
            <a:spLocks noGrp="1"/>
          </p:cNvSpPr>
          <p:nvPr>
            <p:ph idx="1"/>
          </p:nvPr>
        </p:nvSpPr>
        <p:spPr>
          <a:xfrm>
            <a:off x="2098963" y="2556932"/>
            <a:ext cx="8797633" cy="1786468"/>
          </a:xfrm>
        </p:spPr>
        <p:txBody>
          <a:bodyPr numCol="2"/>
          <a:lstStyle/>
          <a:p>
            <a:pPr marL="457200" indent="-457200">
              <a:buFont typeface="+mj-lt"/>
              <a:buAutoNum type="arabicPeriod"/>
            </a:pPr>
            <a:r>
              <a:rPr lang="en-US" dirty="0"/>
              <a:t>Transparency</a:t>
            </a:r>
          </a:p>
          <a:p>
            <a:pPr marL="457200" indent="-457200">
              <a:buFont typeface="+mj-lt"/>
              <a:buAutoNum type="arabicPeriod"/>
            </a:pPr>
            <a:r>
              <a:rPr lang="en-US" dirty="0"/>
              <a:t>Modularity</a:t>
            </a:r>
          </a:p>
          <a:p>
            <a:pPr marL="457200" indent="-457200">
              <a:buFont typeface="+mj-lt"/>
              <a:buAutoNum type="arabicPeriod"/>
            </a:pPr>
            <a:r>
              <a:rPr lang="en-US" dirty="0"/>
              <a:t>Portability</a:t>
            </a:r>
          </a:p>
          <a:p>
            <a:pPr marL="457200" indent="-457200">
              <a:buFont typeface="+mj-lt"/>
              <a:buAutoNum type="arabicPeriod"/>
            </a:pPr>
            <a:r>
              <a:rPr lang="en-US" dirty="0"/>
              <a:t>Relevance</a:t>
            </a:r>
          </a:p>
          <a:p>
            <a:pPr marL="457200" indent="-457200">
              <a:buFont typeface="+mj-lt"/>
              <a:buAutoNum type="arabicPeriod"/>
            </a:pPr>
            <a:r>
              <a:rPr lang="en-US" dirty="0"/>
              <a:t>Validity</a:t>
            </a:r>
          </a:p>
          <a:p>
            <a:pPr marL="457200" indent="-457200">
              <a:buFont typeface="+mj-lt"/>
              <a:buAutoNum type="arabicPeriod"/>
            </a:pPr>
            <a:r>
              <a:rPr lang="en-US" dirty="0" smtClean="0"/>
              <a:t>Equity</a:t>
            </a:r>
            <a:endParaRPr lang="en-US" dirty="0"/>
          </a:p>
        </p:txBody>
      </p:sp>
    </p:spTree>
    <p:extLst>
      <p:ext uri="{BB962C8B-B14F-4D97-AF65-F5344CB8AC3E}">
        <p14:creationId xmlns:p14="http://schemas.microsoft.com/office/powerpoint/2010/main" val="3903158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2410691" y="2556932"/>
            <a:ext cx="8485906" cy="1557868"/>
          </a:xfrm>
        </p:spPr>
        <p:txBody>
          <a:bodyPr numCol="2"/>
          <a:lstStyle/>
          <a:p>
            <a:pPr marL="623888" indent="-561975">
              <a:buFont typeface="+mj-lt"/>
              <a:buAutoNum type="arabicPeriod"/>
            </a:pPr>
            <a:r>
              <a:rPr lang="en-US" dirty="0"/>
              <a:t>Tuition</a:t>
            </a:r>
          </a:p>
          <a:p>
            <a:pPr marL="623888" indent="-561975">
              <a:buFont typeface="+mj-lt"/>
              <a:buAutoNum type="arabicPeriod"/>
            </a:pPr>
            <a:r>
              <a:rPr lang="en-US" dirty="0"/>
              <a:t>Transfer</a:t>
            </a:r>
          </a:p>
          <a:p>
            <a:pPr marL="623888" indent="-561975">
              <a:buFont typeface="+mj-lt"/>
              <a:buAutoNum type="arabicPeriod"/>
            </a:pPr>
            <a:r>
              <a:rPr lang="en-US" dirty="0"/>
              <a:t>Transcripts</a:t>
            </a:r>
          </a:p>
          <a:p>
            <a:pPr marL="623888" indent="-561975">
              <a:buFont typeface="+mj-lt"/>
              <a:buAutoNum type="arabicPeriod"/>
            </a:pPr>
            <a:r>
              <a:rPr lang="en-US" dirty="0"/>
              <a:t>Marketing</a:t>
            </a:r>
          </a:p>
          <a:p>
            <a:pPr marL="623888" indent="-561975">
              <a:buFont typeface="+mj-lt"/>
              <a:buAutoNum type="arabicPeriod"/>
            </a:pPr>
            <a:r>
              <a:rPr lang="en-US" dirty="0"/>
              <a:t>Program </a:t>
            </a:r>
            <a:r>
              <a:rPr lang="en-US" dirty="0" smtClean="0"/>
              <a:t>Approval</a:t>
            </a:r>
            <a:endParaRPr lang="en-US" dirty="0"/>
          </a:p>
        </p:txBody>
      </p:sp>
    </p:spTree>
    <p:extLst>
      <p:ext uri="{BB962C8B-B14F-4D97-AF65-F5344CB8AC3E}">
        <p14:creationId xmlns:p14="http://schemas.microsoft.com/office/powerpoint/2010/main" val="337913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Task Group’s Recommendations</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en-US" dirty="0" smtClean="0"/>
              <a:t>Provost should encourage / Support Campus development of Micro Credentials</a:t>
            </a:r>
          </a:p>
          <a:p>
            <a:pPr marL="457200" indent="-457200">
              <a:buFont typeface="+mj-lt"/>
              <a:buAutoNum type="arabicPeriod"/>
            </a:pPr>
            <a:r>
              <a:rPr lang="en-US" dirty="0" smtClean="0"/>
              <a:t>Campuses should develop criteria for micro-credential development</a:t>
            </a:r>
          </a:p>
          <a:p>
            <a:pPr marL="457200" indent="-457200">
              <a:buFont typeface="+mj-lt"/>
              <a:buAutoNum type="arabicPeriod"/>
            </a:pPr>
            <a:r>
              <a:rPr lang="en-US" dirty="0" smtClean="0"/>
              <a:t>Strong partnerships with Cont. Ed &amp; Workforce Development &amp; Academic Affairs should be in place</a:t>
            </a:r>
          </a:p>
          <a:p>
            <a:pPr marL="457200" indent="-457200">
              <a:buFont typeface="+mj-lt"/>
              <a:buAutoNum type="arabicPeriod"/>
            </a:pPr>
            <a:r>
              <a:rPr lang="en-US" dirty="0" smtClean="0"/>
              <a:t>Campuses should consider 6 Dimensions of Quality by ACE</a:t>
            </a:r>
          </a:p>
          <a:p>
            <a:pPr marL="457200" indent="-457200">
              <a:buFont typeface="+mj-lt"/>
              <a:buAutoNum type="arabicPeriod"/>
            </a:pPr>
            <a:r>
              <a:rPr lang="en-US" dirty="0" smtClean="0"/>
              <a:t>Campuses should adopt SUNY definition</a:t>
            </a:r>
            <a:endParaRPr lang="en-US" dirty="0"/>
          </a:p>
        </p:txBody>
      </p:sp>
    </p:spTree>
    <p:extLst>
      <p:ext uri="{BB962C8B-B14F-4D97-AF65-F5344CB8AC3E}">
        <p14:creationId xmlns:p14="http://schemas.microsoft.com/office/powerpoint/2010/main" val="2679850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Cont.</a:t>
            </a:r>
            <a:endParaRPr lang="en-US" dirty="0"/>
          </a:p>
        </p:txBody>
      </p:sp>
      <p:sp>
        <p:nvSpPr>
          <p:cNvPr id="3" name="Content Placeholder 2"/>
          <p:cNvSpPr>
            <a:spLocks noGrp="1"/>
          </p:cNvSpPr>
          <p:nvPr>
            <p:ph idx="1"/>
          </p:nvPr>
        </p:nvSpPr>
        <p:spPr>
          <a:xfrm>
            <a:off x="1295401" y="2556932"/>
            <a:ext cx="9818076" cy="3499484"/>
          </a:xfrm>
        </p:spPr>
        <p:txBody>
          <a:bodyPr>
            <a:normAutofit lnSpcReduction="10000"/>
          </a:bodyPr>
          <a:lstStyle/>
          <a:p>
            <a:pPr marL="457200" indent="-457200">
              <a:buFont typeface="+mj-lt"/>
              <a:buAutoNum type="arabicPeriod" startAt="6"/>
            </a:pPr>
            <a:r>
              <a:rPr lang="en-US" dirty="0" smtClean="0"/>
              <a:t>Campuses should consult with their campus liaison for System Program Review and Planning</a:t>
            </a:r>
          </a:p>
          <a:p>
            <a:pPr marL="457200" indent="-457200">
              <a:buFont typeface="+mj-lt"/>
              <a:buAutoNum type="arabicPeriod" startAt="6"/>
            </a:pPr>
            <a:r>
              <a:rPr lang="en-US" dirty="0" smtClean="0"/>
              <a:t>SUNY Provost should formally review related SUNY Policies</a:t>
            </a:r>
          </a:p>
          <a:p>
            <a:pPr marL="457200" indent="-457200">
              <a:buFont typeface="+mj-lt"/>
              <a:buAutoNum type="arabicPeriod" startAt="6"/>
            </a:pPr>
            <a:r>
              <a:rPr lang="en-US" dirty="0" smtClean="0"/>
              <a:t>SUNY should advocate for Micro-Credentials to be eligible for State and Federal Aid </a:t>
            </a:r>
          </a:p>
          <a:p>
            <a:pPr marL="457200" indent="-457200">
              <a:buFont typeface="+mj-lt"/>
              <a:buAutoNum type="arabicPeriod" startAt="6"/>
            </a:pPr>
            <a:r>
              <a:rPr lang="en-US" dirty="0" smtClean="0"/>
              <a:t>SUNY Provost should charge FACT2 Council to develop readiness assessment &amp; resources</a:t>
            </a:r>
          </a:p>
          <a:p>
            <a:pPr marL="457200" indent="-457200">
              <a:buFont typeface="+mj-lt"/>
              <a:buAutoNum type="arabicPeriod" startAt="6"/>
            </a:pPr>
            <a:r>
              <a:rPr lang="en-US" dirty="0" smtClean="0"/>
              <a:t>SUNY should report system-wide on Micro-Credentials</a:t>
            </a:r>
            <a:endParaRPr lang="en-US" dirty="0"/>
          </a:p>
        </p:txBody>
      </p:sp>
    </p:spTree>
    <p:extLst>
      <p:ext uri="{BB962C8B-B14F-4D97-AF65-F5344CB8AC3E}">
        <p14:creationId xmlns:p14="http://schemas.microsoft.com/office/powerpoint/2010/main" val="35316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335" y="982132"/>
            <a:ext cx="9871787" cy="1303867"/>
          </a:xfrm>
        </p:spPr>
        <p:txBody>
          <a:bodyPr>
            <a:normAutofit/>
          </a:bodyPr>
          <a:lstStyle/>
          <a:p>
            <a:r>
              <a:rPr lang="en-US" dirty="0" smtClean="0"/>
              <a:t>2017 – “The Year of the Micro-Credential”</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13235719"/>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041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a:t>
            </a:r>
            <a:r>
              <a:rPr lang="en-US" baseline="30000" dirty="0" smtClean="0"/>
              <a:t>2</a:t>
            </a:r>
            <a:r>
              <a:rPr lang="en-US" dirty="0" smtClean="0"/>
              <a:t> Task Group on Micro-Credentialing</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CHARGE</a:t>
            </a:r>
          </a:p>
          <a:p>
            <a:pPr marL="0" indent="0">
              <a:buNone/>
            </a:pPr>
            <a:r>
              <a:rPr lang="en-US" dirty="0"/>
              <a:t>The FACT</a:t>
            </a:r>
            <a:r>
              <a:rPr lang="en-US" baseline="30000" dirty="0"/>
              <a:t>2</a:t>
            </a:r>
            <a:r>
              <a:rPr lang="en-US" dirty="0"/>
              <a:t> Task Group will document current practices within higher education and establish frameworks, protocols, and learning opportunities that can be used by SUNY institutions to effectively initiate a micro-credentialing effort following the guiding principles proposed by the SUNY Provost’s Committee. </a:t>
            </a:r>
          </a:p>
          <a:p>
            <a:pPr marL="0" indent="0">
              <a:buNone/>
            </a:pPr>
            <a:endParaRPr lang="en-US" dirty="0"/>
          </a:p>
          <a:p>
            <a:pPr marL="0" indent="0">
              <a:buNone/>
            </a:pPr>
            <a:r>
              <a:rPr lang="en-US" dirty="0"/>
              <a:t>This approach allows for campus autonomy while reducing the effort required by each campus to establish such procedures and will create a common language surrounding micro-credentialing, providing an environment in which campuses can learn best practices, network with other SUNY institutions and advance their own effort</a:t>
            </a:r>
            <a:r>
              <a:rPr lang="en-US" dirty="0" smtClean="0"/>
              <a:t>.</a:t>
            </a:r>
            <a:endParaRPr lang="en-US" dirty="0"/>
          </a:p>
        </p:txBody>
      </p:sp>
    </p:spTree>
    <p:extLst>
      <p:ext uri="{BB962C8B-B14F-4D97-AF65-F5344CB8AC3E}">
        <p14:creationId xmlns:p14="http://schemas.microsoft.com/office/powerpoint/2010/main" val="1831721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a:t>Collect &amp; Document Information on the Development &amp; Use of Micro-Credentials in order to create pathways between non-credit and credit </a:t>
            </a:r>
          </a:p>
          <a:p>
            <a:r>
              <a:rPr lang="en-US" dirty="0"/>
              <a:t>Develop educational resources to promote the development of high-quality and meaningful micro-credentials within SUNY</a:t>
            </a:r>
          </a:p>
          <a:p>
            <a:r>
              <a:rPr lang="en-US" dirty="0"/>
              <a:t>Raise the level of understanding of the use and effectiveness of micro-credentials to motivate students &amp; document </a:t>
            </a:r>
            <a:r>
              <a:rPr lang="en-US" dirty="0" smtClean="0"/>
              <a:t>competencies</a:t>
            </a:r>
            <a:endParaRPr lang="en-US" dirty="0"/>
          </a:p>
        </p:txBody>
      </p:sp>
    </p:spTree>
    <p:extLst>
      <p:ext uri="{BB962C8B-B14F-4D97-AF65-F5344CB8AC3E}">
        <p14:creationId xmlns:p14="http://schemas.microsoft.com/office/powerpoint/2010/main" val="587009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Membership</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241426874"/>
              </p:ext>
            </p:extLst>
          </p:nvPr>
        </p:nvGraphicFramePr>
        <p:xfrm>
          <a:off x="1711568" y="2649411"/>
          <a:ext cx="8557848" cy="3493480"/>
        </p:xfrm>
        <a:graphic>
          <a:graphicData uri="http://schemas.openxmlformats.org/drawingml/2006/table">
            <a:tbl>
              <a:tblPr firstRow="1" bandRow="1">
                <a:tableStyleId>{5C22544A-7EE6-4342-B048-85BDC9FD1C3A}</a:tableStyleId>
              </a:tblPr>
              <a:tblGrid>
                <a:gridCol w="2139462">
                  <a:extLst>
                    <a:ext uri="{9D8B030D-6E8A-4147-A177-3AD203B41FA5}">
                      <a16:colId xmlns:a16="http://schemas.microsoft.com/office/drawing/2014/main" xmlns="" val="20000"/>
                    </a:ext>
                  </a:extLst>
                </a:gridCol>
                <a:gridCol w="2139462">
                  <a:extLst>
                    <a:ext uri="{9D8B030D-6E8A-4147-A177-3AD203B41FA5}">
                      <a16:colId xmlns:a16="http://schemas.microsoft.com/office/drawing/2014/main" xmlns="" val="20001"/>
                    </a:ext>
                  </a:extLst>
                </a:gridCol>
                <a:gridCol w="2139462">
                  <a:extLst>
                    <a:ext uri="{9D8B030D-6E8A-4147-A177-3AD203B41FA5}">
                      <a16:colId xmlns:a16="http://schemas.microsoft.com/office/drawing/2014/main" xmlns="" val="20002"/>
                    </a:ext>
                  </a:extLst>
                </a:gridCol>
                <a:gridCol w="2139462">
                  <a:extLst>
                    <a:ext uri="{9D8B030D-6E8A-4147-A177-3AD203B41FA5}">
                      <a16:colId xmlns:a16="http://schemas.microsoft.com/office/drawing/2014/main" xmlns="" val="20003"/>
                    </a:ext>
                  </a:extLst>
                </a:gridCol>
              </a:tblGrid>
              <a:tr h="307426">
                <a:tc>
                  <a:txBody>
                    <a:bodyPr/>
                    <a:lstStyle/>
                    <a:p>
                      <a:pPr algn="ctr"/>
                      <a:r>
                        <a:rPr lang="en-US" sz="1400" dirty="0" smtClean="0"/>
                        <a:t>Jill Pippin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Chair</a:t>
                      </a:r>
                      <a:r>
                        <a:rPr lang="en-US" sz="1400" baseline="0" dirty="0" smtClean="0"/>
                        <a:t> / Oswego</a:t>
                      </a:r>
                      <a:endParaRPr lang="en-US" sz="1400" dirty="0" smtClean="0"/>
                    </a:p>
                  </a:txBody>
                  <a:tcPr/>
                </a:tc>
                <a:tc>
                  <a:txBody>
                    <a:bodyPr/>
                    <a:lstStyle/>
                    <a:p>
                      <a:pPr algn="ctr"/>
                      <a:endParaRPr lang="en-US" sz="1400" dirty="0" smtClean="0"/>
                    </a:p>
                  </a:txBody>
                  <a:tcPr/>
                </a:tc>
                <a:tc>
                  <a:txBody>
                    <a:bodyPr/>
                    <a:lstStyle/>
                    <a:p>
                      <a:pPr algn="ctr"/>
                      <a:endParaRPr lang="en-US" sz="1400" dirty="0" smtClean="0"/>
                    </a:p>
                  </a:txBody>
                  <a:tcPr/>
                </a:tc>
                <a:extLst>
                  <a:ext uri="{0D108BD9-81ED-4DB2-BD59-A6C34878D82A}">
                    <a16:rowId xmlns:a16="http://schemas.microsoft.com/office/drawing/2014/main" xmlns="" val="10000"/>
                  </a:ext>
                </a:extLst>
              </a:tr>
              <a:tr h="531009">
                <a:tc>
                  <a:txBody>
                    <a:bodyPr/>
                    <a:lstStyle/>
                    <a:p>
                      <a:pPr algn="ctr"/>
                      <a:r>
                        <a:rPr lang="en-US" sz="1400" dirty="0" smtClean="0"/>
                        <a:t>John Kane </a:t>
                      </a:r>
                    </a:p>
                    <a:p>
                      <a:pPr algn="ctr"/>
                      <a:r>
                        <a:rPr lang="en-US" sz="1400" dirty="0" smtClean="0"/>
                        <a:t>FACT</a:t>
                      </a:r>
                      <a:r>
                        <a:rPr lang="en-US" sz="1400" baseline="30000" dirty="0" smtClean="0"/>
                        <a:t>2</a:t>
                      </a:r>
                      <a:r>
                        <a:rPr lang="en-US" sz="1400" baseline="0" dirty="0" smtClean="0"/>
                        <a:t> Chair/ Oswego</a:t>
                      </a:r>
                      <a:endParaRPr lang="en-US" sz="1400" dirty="0" smtClean="0"/>
                    </a:p>
                  </a:txBody>
                  <a:tcPr/>
                </a:tc>
                <a:tc>
                  <a:txBody>
                    <a:bodyPr/>
                    <a:lstStyle/>
                    <a:p>
                      <a:pPr algn="ctr"/>
                      <a:r>
                        <a:rPr lang="en-US" sz="1400" dirty="0" smtClean="0"/>
                        <a:t>Carey</a:t>
                      </a:r>
                      <a:r>
                        <a:rPr lang="en-US" sz="1400" baseline="0" dirty="0" smtClean="0"/>
                        <a:t> Hatch </a:t>
                      </a:r>
                    </a:p>
                    <a:p>
                      <a:pPr algn="ctr"/>
                      <a:r>
                        <a:rPr lang="en-US" sz="1400" baseline="0" dirty="0" smtClean="0"/>
                        <a:t>SUNY</a:t>
                      </a:r>
                      <a:endParaRPr lang="en-US" sz="1400" dirty="0" smtClean="0"/>
                    </a:p>
                  </a:txBody>
                  <a:tcPr/>
                </a:tc>
                <a:tc>
                  <a:txBody>
                    <a:bodyPr/>
                    <a:lstStyle/>
                    <a:p>
                      <a:pPr algn="ctr"/>
                      <a:r>
                        <a:rPr lang="en-US" sz="1400" dirty="0" smtClean="0"/>
                        <a:t>Kim </a:t>
                      </a:r>
                      <a:r>
                        <a:rPr lang="en-US" sz="1400" dirty="0" err="1" smtClean="0"/>
                        <a:t>Scalzo</a:t>
                      </a:r>
                      <a:r>
                        <a:rPr lang="en-US" sz="1400" baseline="0" dirty="0" smtClean="0"/>
                        <a:t> </a:t>
                      </a:r>
                    </a:p>
                    <a:p>
                      <a:pPr algn="ctr"/>
                      <a:r>
                        <a:rPr lang="en-US" sz="1400" baseline="0" dirty="0" smtClean="0"/>
                        <a:t>SUNY</a:t>
                      </a:r>
                      <a:endParaRPr lang="en-US" sz="1400" dirty="0" smtClean="0"/>
                    </a:p>
                  </a:txBody>
                  <a:tcPr/>
                </a:tc>
                <a:tc>
                  <a:txBody>
                    <a:bodyPr/>
                    <a:lstStyle/>
                    <a:p>
                      <a:pPr algn="ctr"/>
                      <a:r>
                        <a:rPr lang="en-US" sz="1400" dirty="0" smtClean="0"/>
                        <a:t>Nan Travers</a:t>
                      </a:r>
                    </a:p>
                    <a:p>
                      <a:pPr algn="ctr"/>
                      <a:r>
                        <a:rPr lang="en-US" sz="1400" dirty="0" smtClean="0"/>
                        <a:t>Empire State</a:t>
                      </a:r>
                    </a:p>
                  </a:txBody>
                  <a:tcPr/>
                </a:tc>
                <a:extLst>
                  <a:ext uri="{0D108BD9-81ED-4DB2-BD59-A6C34878D82A}">
                    <a16:rowId xmlns:a16="http://schemas.microsoft.com/office/drawing/2014/main" xmlns="" val="10001"/>
                  </a:ext>
                </a:extLst>
              </a:tr>
              <a:tr h="531009">
                <a:tc>
                  <a:txBody>
                    <a:bodyPr/>
                    <a:lstStyle/>
                    <a:p>
                      <a:pPr algn="ctr"/>
                      <a:r>
                        <a:rPr lang="en-US" sz="1400" dirty="0" smtClean="0"/>
                        <a:t>Ken </a:t>
                      </a:r>
                      <a:r>
                        <a:rPr lang="en-US" sz="1400" dirty="0" err="1" smtClean="0"/>
                        <a:t>Lindblom</a:t>
                      </a:r>
                      <a:endParaRPr lang="en-US" sz="1400" dirty="0" smtClean="0"/>
                    </a:p>
                    <a:p>
                      <a:pPr algn="ctr"/>
                      <a:r>
                        <a:rPr lang="en-US" sz="1400" dirty="0" smtClean="0"/>
                        <a:t>Stony Brook</a:t>
                      </a:r>
                    </a:p>
                  </a:txBody>
                  <a:tcPr/>
                </a:tc>
                <a:tc>
                  <a:txBody>
                    <a:bodyPr/>
                    <a:lstStyle/>
                    <a:p>
                      <a:pPr algn="ctr"/>
                      <a:r>
                        <a:rPr lang="en-US" sz="1400" dirty="0" smtClean="0"/>
                        <a:t>Chris Price </a:t>
                      </a:r>
                    </a:p>
                    <a:p>
                      <a:pPr algn="ctr"/>
                      <a:r>
                        <a:rPr lang="en-US" sz="1400" dirty="0" smtClean="0"/>
                        <a:t>SUNY CPD</a:t>
                      </a:r>
                      <a:endParaRPr lang="en-US" sz="1400" dirty="0"/>
                    </a:p>
                  </a:txBody>
                  <a:tcPr/>
                </a:tc>
                <a:tc>
                  <a:txBody>
                    <a:bodyPr/>
                    <a:lstStyle/>
                    <a:p>
                      <a:pPr algn="ctr"/>
                      <a:r>
                        <a:rPr lang="en-US" sz="1400" dirty="0" smtClean="0"/>
                        <a:t>Christine </a:t>
                      </a:r>
                      <a:r>
                        <a:rPr lang="en-US" sz="1400" dirty="0" err="1" smtClean="0"/>
                        <a:t>Fogal</a:t>
                      </a:r>
                      <a:endParaRPr lang="en-US" sz="1400" dirty="0" smtClean="0"/>
                    </a:p>
                    <a:p>
                      <a:pPr algn="ctr"/>
                      <a:r>
                        <a:rPr lang="en-US" sz="1400" dirty="0" smtClean="0"/>
                        <a:t>Monroe CC</a:t>
                      </a:r>
                      <a:endParaRPr lang="en-US" sz="1400" dirty="0"/>
                    </a:p>
                  </a:txBody>
                  <a:tcPr/>
                </a:tc>
                <a:tc>
                  <a:txBody>
                    <a:bodyPr/>
                    <a:lstStyle/>
                    <a:p>
                      <a:pPr algn="ctr"/>
                      <a:r>
                        <a:rPr lang="en-US" sz="1400" dirty="0" smtClean="0"/>
                        <a:t>Mike </a:t>
                      </a:r>
                      <a:r>
                        <a:rPr lang="en-US" sz="1400" dirty="0" err="1" smtClean="0"/>
                        <a:t>DiFonzo</a:t>
                      </a:r>
                      <a:endParaRPr lang="en-US" sz="1400" dirty="0" smtClean="0"/>
                    </a:p>
                    <a:p>
                      <a:pPr algn="ctr"/>
                      <a:r>
                        <a:rPr lang="en-US" sz="1400" dirty="0" smtClean="0"/>
                        <a:t>Buffalo State</a:t>
                      </a:r>
                    </a:p>
                  </a:txBody>
                  <a:tcPr/>
                </a:tc>
                <a:extLst>
                  <a:ext uri="{0D108BD9-81ED-4DB2-BD59-A6C34878D82A}">
                    <a16:rowId xmlns:a16="http://schemas.microsoft.com/office/drawing/2014/main" xmlns="" val="10002"/>
                  </a:ext>
                </a:extLst>
              </a:tr>
              <a:tr h="531009">
                <a:tc>
                  <a:txBody>
                    <a:bodyPr/>
                    <a:lstStyle/>
                    <a:p>
                      <a:pPr algn="ctr"/>
                      <a:r>
                        <a:rPr lang="en-US" sz="1400" dirty="0" smtClean="0"/>
                        <a:t>Virginia </a:t>
                      </a:r>
                      <a:r>
                        <a:rPr lang="en-US" sz="1400" dirty="0" err="1" smtClean="0"/>
                        <a:t>Stoefel</a:t>
                      </a:r>
                      <a:r>
                        <a:rPr lang="en-US" sz="1400" dirty="0" smtClean="0"/>
                        <a:t> </a:t>
                      </a:r>
                    </a:p>
                    <a:p>
                      <a:pPr algn="ctr"/>
                      <a:r>
                        <a:rPr lang="en-US" sz="1400" dirty="0" err="1" smtClean="0"/>
                        <a:t>Dutchess</a:t>
                      </a:r>
                      <a:r>
                        <a:rPr lang="en-US" sz="1400" dirty="0" smtClean="0"/>
                        <a:t> CC</a:t>
                      </a:r>
                      <a:endParaRPr lang="en-US" sz="1400" dirty="0"/>
                    </a:p>
                  </a:txBody>
                  <a:tcPr/>
                </a:tc>
                <a:tc>
                  <a:txBody>
                    <a:bodyPr/>
                    <a:lstStyle/>
                    <a:p>
                      <a:pPr algn="ctr"/>
                      <a:r>
                        <a:rPr lang="en-US" sz="1400" dirty="0" smtClean="0"/>
                        <a:t>Chuck </a:t>
                      </a:r>
                      <a:r>
                        <a:rPr lang="en-US" sz="1400" dirty="0" err="1" smtClean="0"/>
                        <a:t>Spuches</a:t>
                      </a:r>
                      <a:endParaRPr lang="en-US" sz="1400" dirty="0" smtClean="0"/>
                    </a:p>
                    <a:p>
                      <a:pPr algn="ctr"/>
                      <a:r>
                        <a:rPr lang="en-US" sz="1400" dirty="0" smtClean="0"/>
                        <a:t>SUNY ESF</a:t>
                      </a:r>
                      <a:endParaRPr lang="en-US" sz="1400" dirty="0"/>
                    </a:p>
                  </a:txBody>
                  <a:tcPr/>
                </a:tc>
                <a:tc>
                  <a:txBody>
                    <a:bodyPr/>
                    <a:lstStyle/>
                    <a:p>
                      <a:pPr algn="ctr"/>
                      <a:r>
                        <a:rPr lang="en-US" sz="1400" dirty="0" smtClean="0"/>
                        <a:t>Franca</a:t>
                      </a:r>
                      <a:r>
                        <a:rPr lang="en-US" sz="1400" baseline="0" dirty="0" smtClean="0"/>
                        <a:t> Armstrong</a:t>
                      </a:r>
                    </a:p>
                    <a:p>
                      <a:pPr algn="ctr"/>
                      <a:r>
                        <a:rPr lang="en-US" sz="1400" baseline="0" dirty="0" smtClean="0"/>
                        <a:t>MVCC</a:t>
                      </a:r>
                      <a:endParaRPr lang="en-US" sz="1400" dirty="0"/>
                    </a:p>
                  </a:txBody>
                  <a:tcPr/>
                </a:tc>
                <a:tc>
                  <a:txBody>
                    <a:bodyPr/>
                    <a:lstStyle/>
                    <a:p>
                      <a:pPr algn="ctr"/>
                      <a:r>
                        <a:rPr lang="en-US" sz="1400" dirty="0" smtClean="0"/>
                        <a:t>David Kohn</a:t>
                      </a:r>
                    </a:p>
                    <a:p>
                      <a:pPr algn="ctr"/>
                      <a:r>
                        <a:rPr lang="en-US" sz="1400" dirty="0" smtClean="0"/>
                        <a:t>Orange CC</a:t>
                      </a:r>
                      <a:endParaRPr lang="en-US" sz="1400" dirty="0"/>
                    </a:p>
                  </a:txBody>
                  <a:tcPr/>
                </a:tc>
                <a:extLst>
                  <a:ext uri="{0D108BD9-81ED-4DB2-BD59-A6C34878D82A}">
                    <a16:rowId xmlns:a16="http://schemas.microsoft.com/office/drawing/2014/main" xmlns="" val="10003"/>
                  </a:ext>
                </a:extLst>
              </a:tr>
              <a:tr h="531009">
                <a:tc>
                  <a:txBody>
                    <a:bodyPr/>
                    <a:lstStyle/>
                    <a:p>
                      <a:pPr algn="ctr"/>
                      <a:r>
                        <a:rPr lang="en-US" sz="1400" dirty="0" smtClean="0"/>
                        <a:t>Kelly Jackson</a:t>
                      </a:r>
                    </a:p>
                    <a:p>
                      <a:pPr algn="ctr"/>
                      <a:r>
                        <a:rPr lang="en-US" sz="1400" dirty="0" smtClean="0"/>
                        <a:t>Purchase</a:t>
                      </a:r>
                      <a:endParaRPr lang="en-US" sz="1400" dirty="0"/>
                    </a:p>
                  </a:txBody>
                  <a:tcPr/>
                </a:tc>
                <a:tc>
                  <a:txBody>
                    <a:bodyPr/>
                    <a:lstStyle/>
                    <a:p>
                      <a:pPr algn="ctr"/>
                      <a:r>
                        <a:rPr lang="en-US" sz="1400" dirty="0" smtClean="0"/>
                        <a:t>Jeanne </a:t>
                      </a:r>
                      <a:r>
                        <a:rPr lang="en-US" sz="1400" dirty="0" err="1" smtClean="0"/>
                        <a:t>Eschbach</a:t>
                      </a:r>
                      <a:endParaRPr lang="en-US" sz="1400" dirty="0" smtClean="0"/>
                    </a:p>
                    <a:p>
                      <a:pPr algn="ctr"/>
                      <a:r>
                        <a:rPr lang="en-US" sz="1400" dirty="0" smtClean="0"/>
                        <a:t>Corning CC</a:t>
                      </a:r>
                      <a:endParaRPr lang="en-US" sz="1400" dirty="0"/>
                    </a:p>
                  </a:txBody>
                  <a:tcPr/>
                </a:tc>
                <a:tc>
                  <a:txBody>
                    <a:bodyPr/>
                    <a:lstStyle/>
                    <a:p>
                      <a:pPr algn="ctr"/>
                      <a:r>
                        <a:rPr lang="en-US" sz="1400" dirty="0" smtClean="0"/>
                        <a:t>Eric </a:t>
                      </a:r>
                      <a:r>
                        <a:rPr lang="en-US" sz="1400" dirty="0" err="1" smtClean="0"/>
                        <a:t>Skowronski</a:t>
                      </a:r>
                      <a:endParaRPr lang="en-US" sz="1400" dirty="0" smtClean="0"/>
                    </a:p>
                    <a:p>
                      <a:pPr algn="ctr"/>
                      <a:r>
                        <a:rPr lang="en-US" sz="1400" dirty="0" smtClean="0"/>
                        <a:t>Fredonia</a:t>
                      </a:r>
                    </a:p>
                  </a:txBody>
                  <a:tcPr/>
                </a:tc>
                <a:tc>
                  <a:txBody>
                    <a:bodyPr/>
                    <a:lstStyle/>
                    <a:p>
                      <a:pPr algn="ctr"/>
                      <a:r>
                        <a:rPr lang="en-US" sz="1400" dirty="0" smtClean="0"/>
                        <a:t>Martha Hubbard</a:t>
                      </a:r>
                    </a:p>
                    <a:p>
                      <a:pPr algn="ctr"/>
                      <a:r>
                        <a:rPr lang="en-US" sz="1400" dirty="0" smtClean="0"/>
                        <a:t>Tompkins</a:t>
                      </a:r>
                      <a:r>
                        <a:rPr lang="en-US" sz="1400" baseline="0" dirty="0" smtClean="0"/>
                        <a:t> Cortland CC</a:t>
                      </a:r>
                      <a:endParaRPr lang="en-US" sz="1400" dirty="0" smtClean="0"/>
                    </a:p>
                  </a:txBody>
                  <a:tcPr/>
                </a:tc>
                <a:extLst>
                  <a:ext uri="{0D108BD9-81ED-4DB2-BD59-A6C34878D82A}">
                    <a16:rowId xmlns:a16="http://schemas.microsoft.com/office/drawing/2014/main" xmlns="" val="10004"/>
                  </a:ext>
                </a:extLst>
              </a:tr>
              <a:tr h="531009">
                <a:tc>
                  <a:txBody>
                    <a:bodyPr/>
                    <a:lstStyle/>
                    <a:p>
                      <a:pPr algn="ctr"/>
                      <a:r>
                        <a:rPr lang="en-US" sz="1400" dirty="0" smtClean="0"/>
                        <a:t>Robin Sullivan</a:t>
                      </a:r>
                    </a:p>
                    <a:p>
                      <a:pPr algn="ctr"/>
                      <a:r>
                        <a:rPr lang="en-US" sz="1400" dirty="0" smtClean="0"/>
                        <a:t>Univ.</a:t>
                      </a:r>
                      <a:r>
                        <a:rPr lang="en-US" sz="1400" baseline="0" dirty="0" smtClean="0"/>
                        <a:t> of Buffalo</a:t>
                      </a:r>
                      <a:endParaRPr lang="en-US" sz="1400" dirty="0"/>
                    </a:p>
                  </a:txBody>
                  <a:tcPr/>
                </a:tc>
                <a:tc>
                  <a:txBody>
                    <a:bodyPr/>
                    <a:lstStyle/>
                    <a:p>
                      <a:pPr algn="ctr"/>
                      <a:r>
                        <a:rPr lang="en-US" sz="1400" dirty="0" smtClean="0"/>
                        <a:t>Deborah</a:t>
                      </a:r>
                      <a:r>
                        <a:rPr lang="en-US" sz="1400" baseline="0" dirty="0" smtClean="0"/>
                        <a:t> </a:t>
                      </a:r>
                      <a:r>
                        <a:rPr lang="en-US" sz="1400" baseline="0" dirty="0" err="1" smtClean="0"/>
                        <a:t>Moeckel</a:t>
                      </a:r>
                      <a:endParaRPr lang="en-US" sz="1400" baseline="0" dirty="0" smtClean="0"/>
                    </a:p>
                    <a:p>
                      <a:pPr algn="ctr"/>
                      <a:r>
                        <a:rPr lang="en-US" sz="1400" baseline="0" dirty="0" smtClean="0"/>
                        <a:t>SUNY</a:t>
                      </a:r>
                      <a:endParaRPr lang="en-US" sz="1400" dirty="0" smtClean="0"/>
                    </a:p>
                  </a:txBody>
                  <a:tcPr/>
                </a:tc>
                <a:tc>
                  <a:txBody>
                    <a:bodyPr/>
                    <a:lstStyle/>
                    <a:p>
                      <a:pPr algn="ctr"/>
                      <a:r>
                        <a:rPr lang="en-US" sz="1400" dirty="0" smtClean="0"/>
                        <a:t>Kelsey O’Brien</a:t>
                      </a:r>
                    </a:p>
                    <a:p>
                      <a:pPr algn="ctr"/>
                      <a:r>
                        <a:rPr lang="en-US" sz="1400" dirty="0" smtClean="0"/>
                        <a:t>SUNY Albany</a:t>
                      </a:r>
                    </a:p>
                  </a:txBody>
                  <a:tcPr/>
                </a:tc>
                <a:tc>
                  <a:txBody>
                    <a:bodyPr/>
                    <a:lstStyle/>
                    <a:p>
                      <a:pPr algn="ctr"/>
                      <a:r>
                        <a:rPr lang="en-US" sz="1400" dirty="0" smtClean="0"/>
                        <a:t>Danyelle Moore</a:t>
                      </a:r>
                    </a:p>
                    <a:p>
                      <a:pPr algn="ctr"/>
                      <a:r>
                        <a:rPr lang="en-US" sz="1400" dirty="0" smtClean="0"/>
                        <a:t>Alfred State</a:t>
                      </a:r>
                    </a:p>
                  </a:txBody>
                  <a:tcPr/>
                </a:tc>
                <a:extLst>
                  <a:ext uri="{0D108BD9-81ED-4DB2-BD59-A6C34878D82A}">
                    <a16:rowId xmlns:a16="http://schemas.microsoft.com/office/drawing/2014/main" xmlns="" val="10005"/>
                  </a:ext>
                </a:extLst>
              </a:tr>
              <a:tr h="531009">
                <a:tc>
                  <a:txBody>
                    <a:bodyPr/>
                    <a:lstStyle/>
                    <a:p>
                      <a:pPr algn="ctr"/>
                      <a:r>
                        <a:rPr lang="en-US" sz="1400" dirty="0" smtClean="0"/>
                        <a:t>Diane Hamilton</a:t>
                      </a:r>
                    </a:p>
                    <a:p>
                      <a:pPr algn="ctr"/>
                      <a:r>
                        <a:rPr lang="en-US" sz="1400" dirty="0" smtClean="0"/>
                        <a:t>SUNY Albany</a:t>
                      </a:r>
                      <a:endParaRPr lang="en-US" sz="1400" dirty="0"/>
                    </a:p>
                  </a:txBody>
                  <a:tcPr/>
                </a:tc>
                <a:tc>
                  <a:txBody>
                    <a:bodyPr/>
                    <a:lstStyle/>
                    <a:p>
                      <a:pPr algn="ctr"/>
                      <a:r>
                        <a:rPr lang="en-US" sz="1400" dirty="0" smtClean="0"/>
                        <a:t>Stan </a:t>
                      </a:r>
                      <a:r>
                        <a:rPr lang="en-US" sz="1400" dirty="0" err="1" smtClean="0"/>
                        <a:t>Skrabut</a:t>
                      </a:r>
                      <a:endParaRPr lang="en-US" sz="1400" dirty="0" smtClean="0"/>
                    </a:p>
                    <a:p>
                      <a:pPr algn="ctr"/>
                      <a:r>
                        <a:rPr lang="en-US" sz="1400" dirty="0" smtClean="0"/>
                        <a:t>Jamestown CC</a:t>
                      </a:r>
                    </a:p>
                  </a:txBody>
                  <a:tcPr/>
                </a:tc>
                <a:tc>
                  <a:txBody>
                    <a:bodyPr/>
                    <a:lstStyle/>
                    <a:p>
                      <a:pPr algn="ctr"/>
                      <a:r>
                        <a:rPr lang="en-US" sz="1400" dirty="0" smtClean="0"/>
                        <a:t>Steve </a:t>
                      </a:r>
                      <a:r>
                        <a:rPr lang="en-US" sz="1400" dirty="0" err="1" smtClean="0"/>
                        <a:t>Tippett</a:t>
                      </a:r>
                      <a:endParaRPr lang="en-US" sz="1400" dirty="0" smtClean="0"/>
                    </a:p>
                    <a:p>
                      <a:pPr algn="ctr"/>
                      <a:r>
                        <a:rPr lang="en-US" sz="1400" dirty="0" smtClean="0"/>
                        <a:t>SUNY</a:t>
                      </a:r>
                    </a:p>
                  </a:txBody>
                  <a:tcPr/>
                </a:tc>
                <a:tc>
                  <a:txBody>
                    <a:bodyPr/>
                    <a:lstStyle/>
                    <a:p>
                      <a:pPr algn="ctr"/>
                      <a:r>
                        <a:rPr lang="en-US" sz="1400" dirty="0" smtClean="0"/>
                        <a:t>Mindy </a:t>
                      </a:r>
                      <a:r>
                        <a:rPr lang="en-US" sz="1400" dirty="0" err="1" smtClean="0"/>
                        <a:t>Kole</a:t>
                      </a:r>
                      <a:r>
                        <a:rPr lang="en-US" sz="1400" dirty="0" smtClean="0"/>
                        <a:t> </a:t>
                      </a:r>
                    </a:p>
                    <a:p>
                      <a:pPr algn="ctr"/>
                      <a:r>
                        <a:rPr lang="en-US" sz="1400" dirty="0" smtClean="0"/>
                        <a:t>Ulster CC</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5211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a:t>
            </a:r>
            <a:r>
              <a:rPr lang="en-US" baseline="30000" dirty="0" smtClean="0"/>
              <a:t>2</a:t>
            </a:r>
            <a:r>
              <a:rPr lang="en-US" dirty="0" smtClean="0"/>
              <a:t> Symposium on Micro-Credentials</a:t>
            </a:r>
            <a:endParaRPr lang="en-US" dirty="0"/>
          </a:p>
        </p:txBody>
      </p:sp>
      <p:sp>
        <p:nvSpPr>
          <p:cNvPr id="3" name="Content Placeholder 2"/>
          <p:cNvSpPr>
            <a:spLocks noGrp="1"/>
          </p:cNvSpPr>
          <p:nvPr>
            <p:ph idx="1"/>
          </p:nvPr>
        </p:nvSpPr>
        <p:spPr/>
        <p:txBody>
          <a:bodyPr/>
          <a:lstStyle/>
          <a:p>
            <a:r>
              <a:rPr lang="en-US" dirty="0" smtClean="0"/>
              <a:t>Friday November 3</a:t>
            </a:r>
          </a:p>
          <a:p>
            <a:r>
              <a:rPr lang="en-US" dirty="0" smtClean="0"/>
              <a:t>84 Registrations for In-Person attendance &amp; more than 35 watched online</a:t>
            </a:r>
          </a:p>
          <a:p>
            <a:r>
              <a:rPr lang="en-US" dirty="0" smtClean="0"/>
              <a:t>Video Recording &amp; Presentations will be posted at FACT</a:t>
            </a:r>
            <a:r>
              <a:rPr lang="en-US" baseline="30000" dirty="0" smtClean="0"/>
              <a:t>2</a:t>
            </a:r>
            <a:r>
              <a:rPr lang="en-US" dirty="0" smtClean="0"/>
              <a:t> website</a:t>
            </a:r>
          </a:p>
          <a:p>
            <a:pPr marL="0" indent="0">
              <a:buNone/>
            </a:pPr>
            <a:endParaRPr lang="en-US" dirty="0"/>
          </a:p>
        </p:txBody>
      </p:sp>
    </p:spTree>
    <p:extLst>
      <p:ext uri="{BB962C8B-B14F-4D97-AF65-F5344CB8AC3E}">
        <p14:creationId xmlns:p14="http://schemas.microsoft.com/office/powerpoint/2010/main" val="3675703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Outcomes</a:t>
            </a:r>
            <a:endParaRPr lang="en-US" dirty="0"/>
          </a:p>
        </p:txBody>
      </p:sp>
      <p:sp>
        <p:nvSpPr>
          <p:cNvPr id="4" name="Text Placeholder 2"/>
          <p:cNvSpPr txBox="1">
            <a:spLocks/>
          </p:cNvSpPr>
          <p:nvPr/>
        </p:nvSpPr>
        <p:spPr>
          <a:xfrm>
            <a:off x="1295402" y="2515347"/>
            <a:ext cx="3456432" cy="61732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u="sng" dirty="0" smtClean="0"/>
              <a:t>Tools &amp; Frameworks</a:t>
            </a:r>
            <a:endParaRPr lang="en-US" u="sng" dirty="0"/>
          </a:p>
        </p:txBody>
      </p:sp>
      <p:sp>
        <p:nvSpPr>
          <p:cNvPr id="5" name="Text Placeholder 3"/>
          <p:cNvSpPr txBox="1">
            <a:spLocks/>
          </p:cNvSpPr>
          <p:nvPr/>
        </p:nvSpPr>
        <p:spPr>
          <a:xfrm>
            <a:off x="1380910" y="3012702"/>
            <a:ext cx="2739343" cy="331413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buFont typeface="+mj-lt"/>
              <a:buAutoNum type="arabicPeriod"/>
            </a:pPr>
            <a:r>
              <a:rPr lang="en-US" sz="2000" dirty="0" smtClean="0"/>
              <a:t>Micro-Credentialing Vocabulary / Resource List</a:t>
            </a:r>
          </a:p>
          <a:p>
            <a:pPr marL="457200" indent="-457200">
              <a:buFont typeface="+mj-lt"/>
              <a:buAutoNum type="arabicPeriod"/>
            </a:pPr>
            <a:r>
              <a:rPr lang="en-US" sz="2000" dirty="0" smtClean="0"/>
              <a:t>Academic Quality Rubric for Micro-Credentials</a:t>
            </a:r>
          </a:p>
          <a:p>
            <a:pPr marL="457200" indent="-457200">
              <a:buFont typeface="+mj-lt"/>
              <a:buAutoNum type="arabicPeriod"/>
            </a:pPr>
            <a:r>
              <a:rPr lang="en-US" sz="2000" dirty="0" smtClean="0"/>
              <a:t>Communication Plan</a:t>
            </a:r>
            <a:endParaRPr lang="en-US" sz="2000" dirty="0"/>
          </a:p>
        </p:txBody>
      </p:sp>
      <p:sp>
        <p:nvSpPr>
          <p:cNvPr id="6" name="Text Placeholder 4"/>
          <p:cNvSpPr txBox="1">
            <a:spLocks/>
          </p:cNvSpPr>
          <p:nvPr/>
        </p:nvSpPr>
        <p:spPr>
          <a:xfrm>
            <a:off x="4285398" y="2506133"/>
            <a:ext cx="3621204" cy="626534"/>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u="sng" dirty="0" smtClean="0"/>
              <a:t>Educational Resources</a:t>
            </a:r>
            <a:endParaRPr lang="en-US" u="sng" dirty="0"/>
          </a:p>
        </p:txBody>
      </p:sp>
      <p:sp>
        <p:nvSpPr>
          <p:cNvPr id="7" name="Text Placeholder 5"/>
          <p:cNvSpPr txBox="1">
            <a:spLocks/>
          </p:cNvSpPr>
          <p:nvPr/>
        </p:nvSpPr>
        <p:spPr>
          <a:xfrm>
            <a:off x="4327288" y="3055064"/>
            <a:ext cx="3456432" cy="3314618"/>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buFont typeface="+mj-lt"/>
              <a:buAutoNum type="arabicPeriod"/>
            </a:pPr>
            <a:r>
              <a:rPr lang="en-US" sz="2000" dirty="0" smtClean="0"/>
              <a:t>Self-Paced Online Learning Module (earning a Badge)</a:t>
            </a:r>
          </a:p>
          <a:p>
            <a:pPr marL="457200" indent="-457200">
              <a:buFont typeface="+mj-lt"/>
              <a:buAutoNum type="arabicPeriod"/>
            </a:pPr>
            <a:r>
              <a:rPr lang="en-US" sz="2000" dirty="0" smtClean="0"/>
              <a:t>Professional Development Webinars - </a:t>
            </a:r>
            <a:r>
              <a:rPr lang="en-US" sz="2000" u="sng" dirty="0">
                <a:hlinkClick r:id="rId3"/>
              </a:rPr>
              <a:t>https://docs.google.com/document/d/1Xehji5D5ev4q4_qNeBTcWkv8OdpbxTfxbnlPTjABcSM/edit?usp=sharing</a:t>
            </a:r>
            <a:r>
              <a:rPr lang="en-US" sz="2000" dirty="0"/>
              <a:t> </a:t>
            </a:r>
          </a:p>
        </p:txBody>
      </p:sp>
      <p:sp>
        <p:nvSpPr>
          <p:cNvPr id="8" name="Text Placeholder 6"/>
          <p:cNvSpPr txBox="1">
            <a:spLocks/>
          </p:cNvSpPr>
          <p:nvPr/>
        </p:nvSpPr>
        <p:spPr>
          <a:xfrm>
            <a:off x="7741830" y="2515347"/>
            <a:ext cx="3747247" cy="626534"/>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u="sng" dirty="0" smtClean="0"/>
              <a:t>Community of Practice</a:t>
            </a:r>
            <a:endParaRPr lang="en-US" u="sng" dirty="0"/>
          </a:p>
        </p:txBody>
      </p:sp>
      <p:sp>
        <p:nvSpPr>
          <p:cNvPr id="9" name="Text Placeholder 7"/>
          <p:cNvSpPr txBox="1">
            <a:spLocks/>
          </p:cNvSpPr>
          <p:nvPr/>
        </p:nvSpPr>
        <p:spPr>
          <a:xfrm>
            <a:off x="7825609" y="3027683"/>
            <a:ext cx="3663467" cy="331413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buFont typeface="+mj-lt"/>
              <a:buAutoNum type="arabicPeriod"/>
            </a:pPr>
            <a:r>
              <a:rPr lang="en-US" sz="2000" dirty="0" smtClean="0"/>
              <a:t>Website: </a:t>
            </a:r>
            <a:r>
              <a:rPr lang="en-US" sz="2000" u="sng" dirty="0">
                <a:hlinkClick r:id="rId4"/>
              </a:rPr>
              <a:t>http://system.suny.edu/academic-affairs/microcredentials/</a:t>
            </a:r>
            <a:r>
              <a:rPr lang="en-US" sz="2000" dirty="0"/>
              <a:t> </a:t>
            </a:r>
            <a:endParaRPr lang="en-US" sz="2000" dirty="0" smtClean="0"/>
          </a:p>
          <a:p>
            <a:pPr marL="457200" indent="-457200">
              <a:buFont typeface="+mj-lt"/>
              <a:buAutoNum type="arabicPeriod"/>
            </a:pPr>
            <a:r>
              <a:rPr lang="en-US" sz="2000" dirty="0" smtClean="0"/>
              <a:t>Workplace Forum &amp; List of Expert Contacts – Badging &amp; Micro-Credentialing </a:t>
            </a:r>
            <a:endParaRPr lang="en-US" sz="2000" dirty="0"/>
          </a:p>
        </p:txBody>
      </p:sp>
    </p:spTree>
    <p:extLst>
      <p:ext uri="{BB962C8B-B14F-4D97-AF65-F5344CB8AC3E}">
        <p14:creationId xmlns:p14="http://schemas.microsoft.com/office/powerpoint/2010/main" val="1148580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SUNY Policy &amp; Support</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Policy Trustee Policy</a:t>
            </a:r>
            <a:endParaRPr lang="en-US" dirty="0"/>
          </a:p>
          <a:p>
            <a:pPr marL="457200" indent="-457200">
              <a:buFont typeface="+mj-lt"/>
              <a:buAutoNum type="arabicPeriod"/>
            </a:pPr>
            <a:r>
              <a:rPr lang="en-US" dirty="0" smtClean="0"/>
              <a:t>Connection to Chancellor Johnson’s Priority for Individualized Education</a:t>
            </a:r>
          </a:p>
          <a:p>
            <a:pPr marL="457200" indent="-457200">
              <a:buFont typeface="+mj-lt"/>
              <a:buAutoNum type="arabicPeriod"/>
            </a:pPr>
            <a:r>
              <a:rPr lang="en-US" dirty="0" smtClean="0"/>
              <a:t>Establish 4 Implementation Work Groups</a:t>
            </a:r>
            <a:endParaRPr lang="en-US" dirty="0"/>
          </a:p>
          <a:p>
            <a:pPr lvl="1"/>
            <a:r>
              <a:rPr lang="en-US" dirty="0" smtClean="0"/>
              <a:t>Policy / </a:t>
            </a:r>
            <a:r>
              <a:rPr lang="en-US" dirty="0" err="1" smtClean="0"/>
              <a:t>Finacial</a:t>
            </a:r>
            <a:r>
              <a:rPr lang="en-US" dirty="0" smtClean="0"/>
              <a:t> Aid</a:t>
            </a:r>
            <a:endParaRPr lang="en-US" dirty="0"/>
          </a:p>
          <a:p>
            <a:pPr lvl="1"/>
            <a:r>
              <a:rPr lang="en-US" dirty="0" smtClean="0"/>
              <a:t>Readiness &amp; Assessment</a:t>
            </a:r>
            <a:endParaRPr lang="en-US" dirty="0"/>
          </a:p>
          <a:p>
            <a:pPr lvl="1"/>
            <a:r>
              <a:rPr lang="en-US" dirty="0" smtClean="0"/>
              <a:t>Data Reporting</a:t>
            </a:r>
          </a:p>
          <a:p>
            <a:pPr lvl="1"/>
            <a:r>
              <a:rPr lang="en-US" dirty="0" smtClean="0"/>
              <a:t>Transcripts, Transferability and Portability</a:t>
            </a:r>
            <a:endParaRPr lang="en-US" dirty="0"/>
          </a:p>
        </p:txBody>
      </p:sp>
    </p:spTree>
    <p:extLst>
      <p:ext uri="{BB962C8B-B14F-4D97-AF65-F5344CB8AC3E}">
        <p14:creationId xmlns:p14="http://schemas.microsoft.com/office/powerpoint/2010/main" val="3747842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Get to that table!</a:t>
            </a:r>
            <a:endParaRPr lang="en-US" dirty="0"/>
          </a:p>
        </p:txBody>
      </p:sp>
      <p:sp>
        <p:nvSpPr>
          <p:cNvPr id="5" name="Subtitle 4"/>
          <p:cNvSpPr>
            <a:spLocks noGrp="1"/>
          </p:cNvSpPr>
          <p:nvPr>
            <p:ph type="subTitle" idx="1"/>
          </p:nvPr>
        </p:nvSpPr>
        <p:spPr/>
        <p:txBody>
          <a:bodyPr/>
          <a:lstStyle/>
          <a:p>
            <a:r>
              <a:rPr lang="en-US" dirty="0" smtClean="0"/>
              <a:t>This is your chance to shine and be a part of something big.</a:t>
            </a:r>
            <a:endParaRPr lang="en-US" dirty="0"/>
          </a:p>
        </p:txBody>
      </p:sp>
    </p:spTree>
    <p:extLst>
      <p:ext uri="{BB962C8B-B14F-4D97-AF65-F5344CB8AC3E}">
        <p14:creationId xmlns:p14="http://schemas.microsoft.com/office/powerpoint/2010/main" val="276671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Changing </a:t>
            </a:r>
            <a:r>
              <a:rPr lang="en-US" dirty="0"/>
              <a:t>L</a:t>
            </a:r>
            <a:r>
              <a:rPr lang="en-US" dirty="0" smtClean="0"/>
              <a:t>andscape</a:t>
            </a:r>
            <a:endParaRPr lang="en-US" dirty="0"/>
          </a:p>
        </p:txBody>
      </p:sp>
      <p:sp>
        <p:nvSpPr>
          <p:cNvPr id="3" name="Content Placeholder 2"/>
          <p:cNvSpPr>
            <a:spLocks noGrp="1"/>
          </p:cNvSpPr>
          <p:nvPr>
            <p:ph idx="1"/>
          </p:nvPr>
        </p:nvSpPr>
        <p:spPr/>
        <p:txBody>
          <a:bodyPr/>
          <a:lstStyle/>
          <a:p>
            <a:r>
              <a:rPr lang="en-US" dirty="0" smtClean="0"/>
              <a:t>Increase in non-degree education awards and certificates from under 600,000 in 2001-02 to nearly 1 million in 2013-14</a:t>
            </a:r>
          </a:p>
          <a:p>
            <a:r>
              <a:rPr lang="en-US" dirty="0" smtClean="0"/>
              <a:t>PT College Enrollments down, rising tuition, MOOCs, for-profit college regulations, changing economy</a:t>
            </a:r>
          </a:p>
          <a:p>
            <a:r>
              <a:rPr lang="en-US" dirty="0" smtClean="0"/>
              <a:t>Major demographic shifts, “Have it Your Way” consumers</a:t>
            </a:r>
          </a:p>
          <a:p>
            <a:endParaRPr lang="en-US" dirty="0"/>
          </a:p>
        </p:txBody>
      </p:sp>
    </p:spTree>
    <p:extLst>
      <p:ext uri="{BB962C8B-B14F-4D97-AF65-F5344CB8AC3E}">
        <p14:creationId xmlns:p14="http://schemas.microsoft.com/office/powerpoint/2010/main" val="291308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Impetus</a:t>
            </a:r>
            <a:endParaRPr lang="en-US" dirty="0"/>
          </a:p>
        </p:txBody>
      </p:sp>
      <p:sp>
        <p:nvSpPr>
          <p:cNvPr id="3" name="Content Placeholder 2"/>
          <p:cNvSpPr>
            <a:spLocks noGrp="1"/>
          </p:cNvSpPr>
          <p:nvPr>
            <p:ph idx="1"/>
          </p:nvPr>
        </p:nvSpPr>
        <p:spPr/>
        <p:txBody>
          <a:bodyPr>
            <a:normAutofit/>
          </a:bodyPr>
          <a:lstStyle/>
          <a:p>
            <a:r>
              <a:rPr lang="en-US" dirty="0" smtClean="0"/>
              <a:t>Value of Higher Education Degree Under Fire</a:t>
            </a:r>
          </a:p>
          <a:p>
            <a:r>
              <a:rPr lang="en-US" dirty="0" smtClean="0"/>
              <a:t>Industry Seeking Clarity and Validation of Skills and Competencies</a:t>
            </a:r>
            <a:endParaRPr lang="en-US" dirty="0"/>
          </a:p>
          <a:p>
            <a:r>
              <a:rPr lang="en-US" dirty="0" smtClean="0"/>
              <a:t>Private Sector Micro-Credentials</a:t>
            </a:r>
          </a:p>
          <a:p>
            <a:r>
              <a:rPr lang="en-US" dirty="0" smtClean="0"/>
              <a:t>College Partnerships with Industry</a:t>
            </a:r>
          </a:p>
        </p:txBody>
      </p:sp>
    </p:spTree>
    <p:extLst>
      <p:ext uri="{BB962C8B-B14F-4D97-AF65-F5344CB8AC3E}">
        <p14:creationId xmlns:p14="http://schemas.microsoft.com/office/powerpoint/2010/main" val="262936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Education’s Opportunity</a:t>
            </a:r>
            <a:endParaRPr lang="en-US" dirty="0"/>
          </a:p>
        </p:txBody>
      </p:sp>
      <p:sp>
        <p:nvSpPr>
          <p:cNvPr id="3" name="Content Placeholder 2"/>
          <p:cNvSpPr>
            <a:spLocks noGrp="1"/>
          </p:cNvSpPr>
          <p:nvPr>
            <p:ph idx="1"/>
          </p:nvPr>
        </p:nvSpPr>
        <p:spPr>
          <a:xfrm>
            <a:off x="1295400" y="2556931"/>
            <a:ext cx="9601197" cy="3511359"/>
          </a:xfrm>
        </p:spPr>
        <p:txBody>
          <a:bodyPr>
            <a:normAutofit/>
          </a:bodyPr>
          <a:lstStyle/>
          <a:p>
            <a:r>
              <a:rPr lang="en-US" dirty="0"/>
              <a:t>Serve </a:t>
            </a:r>
            <a:r>
              <a:rPr lang="en-US" dirty="0" smtClean="0"/>
              <a:t>individuals seeking </a:t>
            </a:r>
            <a:r>
              <a:rPr lang="en-US" dirty="0"/>
              <a:t>different credentials or learning </a:t>
            </a:r>
            <a:r>
              <a:rPr lang="en-US" dirty="0" smtClean="0"/>
              <a:t>experiences</a:t>
            </a:r>
            <a:endParaRPr lang="en-US" dirty="0" smtClean="0">
              <a:solidFill>
                <a:srgbClr val="FF0000"/>
              </a:solidFill>
            </a:endParaRPr>
          </a:p>
          <a:p>
            <a:r>
              <a:rPr lang="en-US" dirty="0" smtClean="0"/>
              <a:t>Provide cutting-edge teaching &amp; learning for the workplace</a:t>
            </a:r>
          </a:p>
          <a:p>
            <a:r>
              <a:rPr lang="en-US" dirty="0" smtClean="0"/>
              <a:t>Validate Student Learning Outcomes associated with Micro-Credentialing</a:t>
            </a:r>
          </a:p>
          <a:p>
            <a:r>
              <a:rPr lang="en-US" dirty="0" smtClean="0"/>
              <a:t>Develop foundation of credibility for sound educational Micro-Credentialing </a:t>
            </a:r>
          </a:p>
          <a:p>
            <a:r>
              <a:rPr lang="en-US" dirty="0" smtClean="0"/>
              <a:t>Ensure Academic Rigor, Continuity, Credibility, Organization, and a Common Language</a:t>
            </a:r>
          </a:p>
        </p:txBody>
      </p:sp>
    </p:spTree>
    <p:extLst>
      <p:ext uri="{BB962C8B-B14F-4D97-AF65-F5344CB8AC3E}">
        <p14:creationId xmlns:p14="http://schemas.microsoft.com/office/powerpoint/2010/main" val="3066678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SUNY Provost’s Task Group on Micro-Credentials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CHARGE</a:t>
            </a:r>
            <a:endParaRPr lang="en-US" dirty="0"/>
          </a:p>
          <a:p>
            <a:pPr marL="457200" indent="-457200">
              <a:buFont typeface="+mj-lt"/>
              <a:buAutoNum type="arabicPeriod"/>
            </a:pPr>
            <a:r>
              <a:rPr lang="en-US" dirty="0"/>
              <a:t>Review </a:t>
            </a:r>
            <a:r>
              <a:rPr lang="en-US" dirty="0" smtClean="0"/>
              <a:t>current landscape of micro-credentials </a:t>
            </a:r>
            <a:endParaRPr lang="en-US" dirty="0"/>
          </a:p>
          <a:p>
            <a:pPr marL="457200" indent="-457200">
              <a:buFont typeface="+mj-lt"/>
              <a:buAutoNum type="arabicPeriod"/>
            </a:pPr>
            <a:r>
              <a:rPr lang="en-US" dirty="0" smtClean="0"/>
              <a:t>Examine </a:t>
            </a:r>
            <a:r>
              <a:rPr lang="en-US" dirty="0"/>
              <a:t>work currently underway across </a:t>
            </a:r>
            <a:r>
              <a:rPr lang="en-US" dirty="0" smtClean="0"/>
              <a:t>SUNY</a:t>
            </a:r>
          </a:p>
          <a:p>
            <a:pPr marL="457200" indent="-457200">
              <a:buFont typeface="+mj-lt"/>
              <a:buAutoNum type="arabicPeriod"/>
            </a:pPr>
            <a:r>
              <a:rPr lang="en-US" dirty="0" smtClean="0"/>
              <a:t>Review relevant </a:t>
            </a:r>
            <a:r>
              <a:rPr lang="en-US" dirty="0"/>
              <a:t>SUNY </a:t>
            </a:r>
            <a:r>
              <a:rPr lang="en-US" dirty="0" smtClean="0"/>
              <a:t>policies to </a:t>
            </a:r>
            <a:r>
              <a:rPr lang="en-US" dirty="0"/>
              <a:t>enable campuses to more effectively support student access and success through </a:t>
            </a:r>
            <a:r>
              <a:rPr lang="en-US" dirty="0" smtClean="0"/>
              <a:t>micro-credentialing</a:t>
            </a:r>
          </a:p>
          <a:p>
            <a:pPr marL="0" indent="0">
              <a:buNone/>
            </a:pPr>
            <a:r>
              <a:rPr lang="en-US" dirty="0" smtClean="0"/>
              <a:t>MEMBERSHIP</a:t>
            </a:r>
            <a:endParaRPr lang="en-US" dirty="0"/>
          </a:p>
          <a:p>
            <a:endParaRPr lang="en-US" dirty="0"/>
          </a:p>
        </p:txBody>
      </p:sp>
    </p:spTree>
    <p:extLst>
      <p:ext uri="{BB962C8B-B14F-4D97-AF65-F5344CB8AC3E}">
        <p14:creationId xmlns:p14="http://schemas.microsoft.com/office/powerpoint/2010/main" val="244696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a:xfrm>
            <a:off x="1295402" y="2556932"/>
            <a:ext cx="9601196" cy="3553936"/>
          </a:xfrm>
        </p:spPr>
        <p:txBody>
          <a:bodyPr>
            <a:noAutofit/>
          </a:bodyPr>
          <a:lstStyle/>
          <a:p>
            <a:pPr lvl="0"/>
            <a:r>
              <a:rPr lang="en-US" dirty="0"/>
              <a:t>Motivate students toward </a:t>
            </a:r>
            <a:r>
              <a:rPr lang="en-US" dirty="0" smtClean="0"/>
              <a:t>completion</a:t>
            </a:r>
            <a:endParaRPr lang="en-US" dirty="0"/>
          </a:p>
          <a:p>
            <a:pPr lvl="0"/>
            <a:r>
              <a:rPr lang="en-US" dirty="0"/>
              <a:t>Support academic/industry </a:t>
            </a:r>
            <a:r>
              <a:rPr lang="en-US" dirty="0" smtClean="0"/>
              <a:t>partnerships  </a:t>
            </a:r>
          </a:p>
          <a:p>
            <a:pPr lvl="0"/>
            <a:r>
              <a:rPr lang="en-US" dirty="0" smtClean="0"/>
              <a:t>Provide specificity </a:t>
            </a:r>
            <a:r>
              <a:rPr lang="en-US" dirty="0"/>
              <a:t>to </a:t>
            </a:r>
            <a:r>
              <a:rPr lang="en-US" dirty="0" smtClean="0"/>
              <a:t>industry </a:t>
            </a:r>
            <a:r>
              <a:rPr lang="en-US" dirty="0"/>
              <a:t>about skills and competencies </a:t>
            </a:r>
            <a:r>
              <a:rPr lang="en-US" dirty="0" smtClean="0"/>
              <a:t>learned</a:t>
            </a:r>
            <a:endParaRPr lang="en-US" dirty="0"/>
          </a:p>
          <a:p>
            <a:pPr lvl="0"/>
            <a:r>
              <a:rPr lang="en-US" dirty="0"/>
              <a:t>Supplement </a:t>
            </a:r>
            <a:r>
              <a:rPr lang="en-US" dirty="0" smtClean="0"/>
              <a:t>existing </a:t>
            </a:r>
            <a:r>
              <a:rPr lang="en-US" dirty="0"/>
              <a:t>degree </a:t>
            </a:r>
            <a:r>
              <a:rPr lang="en-US" dirty="0" smtClean="0"/>
              <a:t>programs </a:t>
            </a:r>
            <a:r>
              <a:rPr lang="en-US" dirty="0"/>
              <a:t>with complementary skill </a:t>
            </a:r>
            <a:r>
              <a:rPr lang="en-US" dirty="0" smtClean="0"/>
              <a:t>sets</a:t>
            </a:r>
            <a:endParaRPr lang="en-US" dirty="0"/>
          </a:p>
          <a:p>
            <a:pPr lvl="0"/>
            <a:r>
              <a:rPr lang="en-US" dirty="0"/>
              <a:t>Ladder from non-credit to </a:t>
            </a:r>
            <a:r>
              <a:rPr lang="en-US" dirty="0" smtClean="0"/>
              <a:t>credit</a:t>
            </a:r>
            <a:endParaRPr lang="en-US" dirty="0"/>
          </a:p>
          <a:p>
            <a:pPr lvl="0"/>
            <a:r>
              <a:rPr lang="en-US" dirty="0"/>
              <a:t>Ladder from a stand-alone credential to a degree </a:t>
            </a:r>
            <a:r>
              <a:rPr lang="en-US" dirty="0" smtClean="0"/>
              <a:t>program</a:t>
            </a:r>
            <a:endParaRPr lang="en-US" dirty="0"/>
          </a:p>
          <a:p>
            <a:pPr lvl="0"/>
            <a:r>
              <a:rPr lang="en-US" dirty="0"/>
              <a:t>Provide short-term, immediate competency development </a:t>
            </a:r>
            <a:r>
              <a:rPr lang="en-US" dirty="0" smtClean="0"/>
              <a:t>opportunities</a:t>
            </a:r>
            <a:endParaRPr lang="en-US" dirty="0"/>
          </a:p>
        </p:txBody>
      </p:sp>
    </p:spTree>
    <p:extLst>
      <p:ext uri="{BB962C8B-B14F-4D97-AF65-F5344CB8AC3E}">
        <p14:creationId xmlns:p14="http://schemas.microsoft.com/office/powerpoint/2010/main" val="183014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SUNY Micro-Credentialing Task Force </a:t>
            </a:r>
            <a:br>
              <a:rPr lang="en-US" dirty="0" smtClean="0"/>
            </a:br>
            <a:r>
              <a:rPr lang="en-US" dirty="0" smtClean="0"/>
              <a:t>Report &amp; Recommendations</a:t>
            </a:r>
            <a:endParaRPr lang="en-US" dirty="0"/>
          </a:p>
        </p:txBody>
      </p:sp>
      <p:sp>
        <p:nvSpPr>
          <p:cNvPr id="3" name="Content Placeholder 2"/>
          <p:cNvSpPr>
            <a:spLocks noGrp="1"/>
          </p:cNvSpPr>
          <p:nvPr>
            <p:ph idx="1"/>
          </p:nvPr>
        </p:nvSpPr>
        <p:spPr>
          <a:xfrm>
            <a:off x="1295401" y="2556932"/>
            <a:ext cx="6599662" cy="3318936"/>
          </a:xfrm>
        </p:spPr>
        <p:txBody>
          <a:bodyPr/>
          <a:lstStyle/>
          <a:p>
            <a:r>
              <a:rPr lang="en-US" smtClean="0"/>
              <a:t>Definition</a:t>
            </a:r>
          </a:p>
          <a:p>
            <a:r>
              <a:rPr lang="en-US" smtClean="0"/>
              <a:t>Guiding Principles</a:t>
            </a:r>
            <a:endParaRPr lang="en-US" dirty="0"/>
          </a:p>
          <a:p>
            <a:r>
              <a:rPr lang="en-US" dirty="0" smtClean="0"/>
              <a:t>Outlined Best Practices</a:t>
            </a:r>
            <a:endParaRPr lang="en-US" dirty="0"/>
          </a:p>
          <a:p>
            <a:r>
              <a:rPr lang="en-US" dirty="0" smtClean="0"/>
              <a:t>Suggested Next Steps within SUNY</a:t>
            </a:r>
            <a:endParaRPr lang="en-US" dirty="0"/>
          </a:p>
        </p:txBody>
      </p:sp>
      <p:sp>
        <p:nvSpPr>
          <p:cNvPr id="4" name="Rectangle 3"/>
          <p:cNvSpPr>
            <a:spLocks noChangeArrowheads="1"/>
          </p:cNvSpPr>
          <p:nvPr/>
        </p:nvSpPr>
        <p:spPr bwMode="auto">
          <a:xfrm>
            <a:off x="7895063" y="3163022"/>
            <a:ext cx="3090743" cy="13484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smtClean="0">
                <a:solidFill>
                  <a:srgbClr val="004C7C"/>
                </a:solidFill>
                <a:effectLst/>
                <a:latin typeface="Calibri" charset="0"/>
                <a:ea typeface="Times New Roman" charset="0"/>
                <a:cs typeface="Times New Roman" charset="0"/>
              </a:rPr>
              <a:t>SUNY </a:t>
            </a:r>
            <a:r>
              <a:rPr lang="en-US" sz="2000" b="1" dirty="0">
                <a:solidFill>
                  <a:srgbClr val="004C7C"/>
                </a:solidFill>
                <a:effectLst/>
                <a:latin typeface="Calibri" charset="0"/>
                <a:ea typeface="Times New Roman" charset="0"/>
                <a:cs typeface="Times New Roman" charset="0"/>
              </a:rPr>
              <a:t>Micro-Credentialing Task Force</a:t>
            </a:r>
            <a:endParaRPr lang="en-US" sz="1000" dirty="0">
              <a:effectLst/>
              <a:latin typeface="Calibri" charset="0"/>
              <a:ea typeface="Times New Roman" charset="0"/>
              <a:cs typeface="Times New Roman" charset="0"/>
            </a:endParaRPr>
          </a:p>
          <a:p>
            <a:pPr marL="0" marR="0" algn="ctr">
              <a:lnSpc>
                <a:spcPct val="115000"/>
              </a:lnSpc>
              <a:spcBef>
                <a:spcPts val="0"/>
              </a:spcBef>
              <a:spcAft>
                <a:spcPts val="0"/>
              </a:spcAft>
            </a:pPr>
            <a:r>
              <a:rPr lang="en-US" i="1" dirty="0">
                <a:effectLst/>
                <a:latin typeface="Calibri" charset="0"/>
                <a:ea typeface="Times New Roman" charset="0"/>
                <a:cs typeface="Times New Roman" charset="0"/>
              </a:rPr>
              <a:t>Report and Recommendations</a:t>
            </a:r>
            <a:endParaRPr lang="en-US" sz="1000" dirty="0">
              <a:effectLst/>
              <a:latin typeface="Calibri" charset="0"/>
              <a:ea typeface="Times New Roman" charset="0"/>
              <a:cs typeface="Times New Roman" charset="0"/>
            </a:endParaRPr>
          </a:p>
        </p:txBody>
      </p:sp>
    </p:spTree>
    <p:extLst>
      <p:ext uri="{BB962C8B-B14F-4D97-AF65-F5344CB8AC3E}">
        <p14:creationId xmlns:p14="http://schemas.microsoft.com/office/powerpoint/2010/main" val="33658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 Micro-Credential</a:t>
            </a:r>
            <a:endParaRPr lang="en-US" dirty="0"/>
          </a:p>
        </p:txBody>
      </p:sp>
      <p:sp>
        <p:nvSpPr>
          <p:cNvPr id="3" name="Content Placeholder 2"/>
          <p:cNvSpPr>
            <a:spLocks noGrp="1"/>
          </p:cNvSpPr>
          <p:nvPr>
            <p:ph idx="1"/>
          </p:nvPr>
        </p:nvSpPr>
        <p:spPr/>
        <p:txBody>
          <a:bodyPr>
            <a:normAutofit/>
          </a:bodyPr>
          <a:lstStyle/>
          <a:p>
            <a:r>
              <a:rPr lang="en-US" dirty="0"/>
              <a:t>Micro-credentials verify, validate and attest that specific skills and/or competencies have been achieved and are endorsed by the issuing institution, having been developed through </a:t>
            </a:r>
            <a:r>
              <a:rPr lang="en-US" dirty="0" smtClean="0"/>
              <a:t>assessment-based, non-degree activities and are </a:t>
            </a:r>
            <a:r>
              <a:rPr lang="en-US" dirty="0"/>
              <a:t>designed to be meaningful and high </a:t>
            </a:r>
            <a:r>
              <a:rPr lang="en-US" dirty="0" smtClean="0"/>
              <a:t>quality</a:t>
            </a:r>
          </a:p>
          <a:p>
            <a:r>
              <a:rPr lang="en-US" dirty="0" smtClean="0"/>
              <a:t>Offered in shorter / more flexible timespans</a:t>
            </a:r>
          </a:p>
          <a:p>
            <a:r>
              <a:rPr lang="en-US" dirty="0" smtClean="0"/>
              <a:t>Narrowly focused</a:t>
            </a:r>
          </a:p>
          <a:p>
            <a:r>
              <a:rPr lang="en-US" dirty="0" smtClean="0"/>
              <a:t>Offered online, on-campus or hybrid</a:t>
            </a:r>
          </a:p>
        </p:txBody>
      </p:sp>
    </p:spTree>
    <p:extLst>
      <p:ext uri="{BB962C8B-B14F-4D97-AF65-F5344CB8AC3E}">
        <p14:creationId xmlns:p14="http://schemas.microsoft.com/office/powerpoint/2010/main" val="21022405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1622</TotalTime>
  <Words>5074</Words>
  <Application>Microsoft Office PowerPoint</Application>
  <PresentationFormat>Widescreen</PresentationFormat>
  <Paragraphs>396</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Garamond</vt:lpstr>
      <vt:lpstr>Times New Roman</vt:lpstr>
      <vt:lpstr>Organic</vt:lpstr>
      <vt:lpstr>Exploring  Micro-Credentials &amp; Badges</vt:lpstr>
      <vt:lpstr>2017 – “The Year of the Micro-Credential”</vt:lpstr>
      <vt:lpstr>A Changing Landscape</vt:lpstr>
      <vt:lpstr>Impetus</vt:lpstr>
      <vt:lpstr>Higher Education’s Opportunity</vt:lpstr>
      <vt:lpstr>SUNY Provost’s Task Group on Micro-Credentials</vt:lpstr>
      <vt:lpstr>Benefits</vt:lpstr>
      <vt:lpstr>SUNY Micro-Credentialing Task Force  Report &amp; Recommendations</vt:lpstr>
      <vt:lpstr>Definition of a Micro-Credential</vt:lpstr>
      <vt:lpstr>Characteristics</vt:lpstr>
      <vt:lpstr>Common Types</vt:lpstr>
      <vt:lpstr>Guiding Principles</vt:lpstr>
      <vt:lpstr>Guiding Principles Cont.</vt:lpstr>
      <vt:lpstr>Survey Results</vt:lpstr>
      <vt:lpstr>Disciplinary Areas</vt:lpstr>
      <vt:lpstr>ACE’s 6 Dimensions of Quality</vt:lpstr>
      <vt:lpstr>Best Practices</vt:lpstr>
      <vt:lpstr>Task Group’s Recommendations</vt:lpstr>
      <vt:lpstr>Recommendations Cont.</vt:lpstr>
      <vt:lpstr>FACT2 Task Group on Micro-Credentialing</vt:lpstr>
      <vt:lpstr>Goals</vt:lpstr>
      <vt:lpstr>Membership</vt:lpstr>
      <vt:lpstr>FACT2 Symposium on Micro-Credentials</vt:lpstr>
      <vt:lpstr>Outcomes</vt:lpstr>
      <vt:lpstr>SUNY Policy &amp; Support</vt:lpstr>
      <vt:lpstr>Get to that table!</vt:lpstr>
    </vt:vector>
  </TitlesOfParts>
  <Company>SUNY Oswego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Micro-Credentialing Anyway?</dc:title>
  <dc:creator>Jill M Pippin</dc:creator>
  <cp:lastModifiedBy>Jill M Pippin</cp:lastModifiedBy>
  <cp:revision>33</cp:revision>
  <dcterms:created xsi:type="dcterms:W3CDTF">2017-11-09T04:29:07Z</dcterms:created>
  <dcterms:modified xsi:type="dcterms:W3CDTF">2018-06-25T20:32:13Z</dcterms:modified>
</cp:coreProperties>
</file>