
<file path=[Content_Types].xml><?xml version="1.0" encoding="utf-8"?>
<Types xmlns="http://schemas.openxmlformats.org/package/2006/content-types">
  <Default Extension="png" ContentType="image/png"/>
  <Default Extension="jpg&amp;ehk=SvM7RLkgoph3cYhkehXdmA&amp;r=0&amp;pid=OfficeInsert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&amp;ehk=7iNdYoThAhhIMAiU6KdnwA&amp;r=0&amp;pid=OfficeInsert" ContentType="image/jpeg"/>
  <Default Extension="jpg&amp;ehk=upyCmzpdAjceHu9e5BZb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11" r:id="rId3"/>
    <p:sldId id="310" r:id="rId4"/>
    <p:sldId id="288" r:id="rId5"/>
    <p:sldId id="308" r:id="rId6"/>
    <p:sldId id="290" r:id="rId7"/>
    <p:sldId id="263" r:id="rId8"/>
    <p:sldId id="328" r:id="rId9"/>
    <p:sldId id="313" r:id="rId10"/>
    <p:sldId id="326" r:id="rId11"/>
    <p:sldId id="316" r:id="rId12"/>
    <p:sldId id="314" r:id="rId13"/>
    <p:sldId id="320" r:id="rId14"/>
    <p:sldId id="325" r:id="rId15"/>
    <p:sldId id="321" r:id="rId16"/>
    <p:sldId id="319" r:id="rId17"/>
    <p:sldId id="318" r:id="rId18"/>
    <p:sldId id="322" r:id="rId19"/>
    <p:sldId id="315" r:id="rId20"/>
    <p:sldId id="327" r:id="rId21"/>
    <p:sldId id="269" r:id="rId22"/>
    <p:sldId id="292" r:id="rId23"/>
    <p:sldId id="293" r:id="rId24"/>
    <p:sldId id="289" r:id="rId25"/>
    <p:sldId id="301" r:id="rId26"/>
    <p:sldId id="262" r:id="rId27"/>
    <p:sldId id="296" r:id="rId28"/>
    <p:sldId id="297" r:id="rId29"/>
    <p:sldId id="30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6109" autoAdjust="0"/>
  </p:normalViewPr>
  <p:slideViewPr>
    <p:cSldViewPr snapToGrid="0">
      <p:cViewPr varScale="1">
        <p:scale>
          <a:sx n="99" d="100"/>
          <a:sy n="99" d="100"/>
        </p:scale>
        <p:origin x="74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320C22-0EDB-46F9-A4C7-B631F43BE0DD}" type="doc">
      <dgm:prSet loTypeId="urn:microsoft.com/office/officeart/2005/8/layout/hierarchy1" loCatId="hierarchy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46A3512-7837-4416-B12D-6C8443B99AEA}">
      <dgm:prSet/>
      <dgm:spPr/>
      <dgm:t>
        <a:bodyPr/>
        <a:lstStyle/>
        <a:p>
          <a:r>
            <a:rPr lang="en-US"/>
            <a:t>Including WHO is in the workforce</a:t>
          </a:r>
        </a:p>
      </dgm:t>
    </dgm:pt>
    <dgm:pt modelId="{4AD39266-B69B-4A84-A443-47AE2BA670A5}" type="parTrans" cxnId="{B52713D7-8C4B-41EB-888A-001DD0950D55}">
      <dgm:prSet/>
      <dgm:spPr/>
      <dgm:t>
        <a:bodyPr/>
        <a:lstStyle/>
        <a:p>
          <a:endParaRPr lang="en-US"/>
        </a:p>
      </dgm:t>
    </dgm:pt>
    <dgm:pt modelId="{EDC195E4-9B09-40C4-9ED9-78CA82A1F400}" type="sibTrans" cxnId="{B52713D7-8C4B-41EB-888A-001DD0950D55}">
      <dgm:prSet/>
      <dgm:spPr/>
      <dgm:t>
        <a:bodyPr/>
        <a:lstStyle/>
        <a:p>
          <a:endParaRPr lang="en-US"/>
        </a:p>
      </dgm:t>
    </dgm:pt>
    <dgm:pt modelId="{328DC926-93FD-4654-AE58-78B891BDB59D}">
      <dgm:prSet/>
      <dgm:spPr/>
      <dgm:t>
        <a:bodyPr/>
        <a:lstStyle/>
        <a:p>
          <a:r>
            <a:rPr lang="en-US"/>
            <a:t>And, the jobs that are growing and in demand</a:t>
          </a:r>
        </a:p>
      </dgm:t>
    </dgm:pt>
    <dgm:pt modelId="{087C35A8-B962-4B58-BAF3-809B3159F883}" type="parTrans" cxnId="{41ACEEA0-F660-4779-840A-092E224861CA}">
      <dgm:prSet/>
      <dgm:spPr/>
      <dgm:t>
        <a:bodyPr/>
        <a:lstStyle/>
        <a:p>
          <a:endParaRPr lang="en-US"/>
        </a:p>
      </dgm:t>
    </dgm:pt>
    <dgm:pt modelId="{E7861AA3-A62D-4193-807E-11B082CAED1B}" type="sibTrans" cxnId="{41ACEEA0-F660-4779-840A-092E224861CA}">
      <dgm:prSet/>
      <dgm:spPr/>
      <dgm:t>
        <a:bodyPr/>
        <a:lstStyle/>
        <a:p>
          <a:endParaRPr lang="en-US"/>
        </a:p>
      </dgm:t>
    </dgm:pt>
    <dgm:pt modelId="{AE8BA183-3D4D-45ED-8B61-77ECDE4ED7B8}" type="pres">
      <dgm:prSet presAssocID="{61320C22-0EDB-46F9-A4C7-B631F43BE0D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6A2DD16-E7BE-4CCF-A20F-D5E43D5A91DA}" type="pres">
      <dgm:prSet presAssocID="{846A3512-7837-4416-B12D-6C8443B99AEA}" presName="hierRoot1" presStyleCnt="0"/>
      <dgm:spPr/>
    </dgm:pt>
    <dgm:pt modelId="{EAB68ED0-F093-4059-9463-A4C600804E2B}" type="pres">
      <dgm:prSet presAssocID="{846A3512-7837-4416-B12D-6C8443B99AEA}" presName="composite" presStyleCnt="0"/>
      <dgm:spPr/>
    </dgm:pt>
    <dgm:pt modelId="{FF076DA0-563A-4A63-8CBD-1EFDDB51409B}" type="pres">
      <dgm:prSet presAssocID="{846A3512-7837-4416-B12D-6C8443B99AEA}" presName="background" presStyleLbl="node0" presStyleIdx="0" presStyleCnt="2"/>
      <dgm:spPr>
        <a:solidFill>
          <a:schemeClr val="accent1">
            <a:lumMod val="50000"/>
          </a:schemeClr>
        </a:solidFill>
      </dgm:spPr>
    </dgm:pt>
    <dgm:pt modelId="{6477B764-7853-4FE4-8FC0-E6A02D883BE0}" type="pres">
      <dgm:prSet presAssocID="{846A3512-7837-4416-B12D-6C8443B99AEA}" presName="text" presStyleLbl="fgAcc0" presStyleIdx="0" presStyleCnt="2" custLinFactNeighborX="-4205" custLinFactNeighborY="-89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E97DB4-CC7B-4556-99F7-52C58A7BAF1F}" type="pres">
      <dgm:prSet presAssocID="{846A3512-7837-4416-B12D-6C8443B99AEA}" presName="hierChild2" presStyleCnt="0"/>
      <dgm:spPr/>
    </dgm:pt>
    <dgm:pt modelId="{23C04356-0F0A-41E1-B0DC-09E617AB43B3}" type="pres">
      <dgm:prSet presAssocID="{328DC926-93FD-4654-AE58-78B891BDB59D}" presName="hierRoot1" presStyleCnt="0"/>
      <dgm:spPr/>
    </dgm:pt>
    <dgm:pt modelId="{EF1E6CC3-1749-4060-8F95-6E89F23EAE0E}" type="pres">
      <dgm:prSet presAssocID="{328DC926-93FD-4654-AE58-78B891BDB59D}" presName="composite" presStyleCnt="0"/>
      <dgm:spPr/>
    </dgm:pt>
    <dgm:pt modelId="{6F4F938C-4860-4FDB-A775-C2F184FDF1E5}" type="pres">
      <dgm:prSet presAssocID="{328DC926-93FD-4654-AE58-78B891BDB59D}" presName="background" presStyleLbl="node0" presStyleIdx="1" presStyleCnt="2"/>
      <dgm:spPr>
        <a:solidFill>
          <a:schemeClr val="accent1">
            <a:lumMod val="50000"/>
          </a:schemeClr>
        </a:solidFill>
      </dgm:spPr>
    </dgm:pt>
    <dgm:pt modelId="{073A4B1D-67F0-412B-A4DD-F82BF2D1BB96}" type="pres">
      <dgm:prSet presAssocID="{328DC926-93FD-4654-AE58-78B891BDB59D}" presName="text" presStyleLbl="fgAcc0" presStyleIdx="1" presStyleCnt="2" custLinFactNeighborX="-4205" custLinFactNeighborY="-89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9861E2-1DA9-4B7E-8EE2-930264E6D3DC}" type="pres">
      <dgm:prSet presAssocID="{328DC926-93FD-4654-AE58-78B891BDB59D}" presName="hierChild2" presStyleCnt="0"/>
      <dgm:spPr/>
    </dgm:pt>
  </dgm:ptLst>
  <dgm:cxnLst>
    <dgm:cxn modelId="{EA91C85A-F2EA-4EDE-8B7D-944F690AAB14}" type="presOf" srcId="{328DC926-93FD-4654-AE58-78B891BDB59D}" destId="{073A4B1D-67F0-412B-A4DD-F82BF2D1BB96}" srcOrd="0" destOrd="0" presId="urn:microsoft.com/office/officeart/2005/8/layout/hierarchy1"/>
    <dgm:cxn modelId="{A543244E-C4E7-4BB0-841F-DD3A79CDFBF0}" type="presOf" srcId="{846A3512-7837-4416-B12D-6C8443B99AEA}" destId="{6477B764-7853-4FE4-8FC0-E6A02D883BE0}" srcOrd="0" destOrd="0" presId="urn:microsoft.com/office/officeart/2005/8/layout/hierarchy1"/>
    <dgm:cxn modelId="{B52713D7-8C4B-41EB-888A-001DD0950D55}" srcId="{61320C22-0EDB-46F9-A4C7-B631F43BE0DD}" destId="{846A3512-7837-4416-B12D-6C8443B99AEA}" srcOrd="0" destOrd="0" parTransId="{4AD39266-B69B-4A84-A443-47AE2BA670A5}" sibTransId="{EDC195E4-9B09-40C4-9ED9-78CA82A1F400}"/>
    <dgm:cxn modelId="{41ACEEA0-F660-4779-840A-092E224861CA}" srcId="{61320C22-0EDB-46F9-A4C7-B631F43BE0DD}" destId="{328DC926-93FD-4654-AE58-78B891BDB59D}" srcOrd="1" destOrd="0" parTransId="{087C35A8-B962-4B58-BAF3-809B3159F883}" sibTransId="{E7861AA3-A62D-4193-807E-11B082CAED1B}"/>
    <dgm:cxn modelId="{7ADB5441-FD13-4AA6-9E7E-9F74C29E3BB8}" type="presOf" srcId="{61320C22-0EDB-46F9-A4C7-B631F43BE0DD}" destId="{AE8BA183-3D4D-45ED-8B61-77ECDE4ED7B8}" srcOrd="0" destOrd="0" presId="urn:microsoft.com/office/officeart/2005/8/layout/hierarchy1"/>
    <dgm:cxn modelId="{9FAFCC06-3F0C-43F0-8333-68628DC4C5D0}" type="presParOf" srcId="{AE8BA183-3D4D-45ED-8B61-77ECDE4ED7B8}" destId="{06A2DD16-E7BE-4CCF-A20F-D5E43D5A91DA}" srcOrd="0" destOrd="0" presId="urn:microsoft.com/office/officeart/2005/8/layout/hierarchy1"/>
    <dgm:cxn modelId="{3F63B32E-75D6-46A0-80F3-EEFA803C784E}" type="presParOf" srcId="{06A2DD16-E7BE-4CCF-A20F-D5E43D5A91DA}" destId="{EAB68ED0-F093-4059-9463-A4C600804E2B}" srcOrd="0" destOrd="0" presId="urn:microsoft.com/office/officeart/2005/8/layout/hierarchy1"/>
    <dgm:cxn modelId="{73908DB4-E3A7-4D7A-9C2B-8BA00A0D710F}" type="presParOf" srcId="{EAB68ED0-F093-4059-9463-A4C600804E2B}" destId="{FF076DA0-563A-4A63-8CBD-1EFDDB51409B}" srcOrd="0" destOrd="0" presId="urn:microsoft.com/office/officeart/2005/8/layout/hierarchy1"/>
    <dgm:cxn modelId="{7C2CEFBF-2299-486A-9A6F-3581A9A57CEF}" type="presParOf" srcId="{EAB68ED0-F093-4059-9463-A4C600804E2B}" destId="{6477B764-7853-4FE4-8FC0-E6A02D883BE0}" srcOrd="1" destOrd="0" presId="urn:microsoft.com/office/officeart/2005/8/layout/hierarchy1"/>
    <dgm:cxn modelId="{9F74AD4B-8FF7-47EF-B8F3-16813A1BE8A0}" type="presParOf" srcId="{06A2DD16-E7BE-4CCF-A20F-D5E43D5A91DA}" destId="{06E97DB4-CC7B-4556-99F7-52C58A7BAF1F}" srcOrd="1" destOrd="0" presId="urn:microsoft.com/office/officeart/2005/8/layout/hierarchy1"/>
    <dgm:cxn modelId="{66F4B9E5-E6AF-441E-867F-4AC3DFB3395C}" type="presParOf" srcId="{AE8BA183-3D4D-45ED-8B61-77ECDE4ED7B8}" destId="{23C04356-0F0A-41E1-B0DC-09E617AB43B3}" srcOrd="1" destOrd="0" presId="urn:microsoft.com/office/officeart/2005/8/layout/hierarchy1"/>
    <dgm:cxn modelId="{78372103-E5FD-4DDC-B912-3E0C29D8277C}" type="presParOf" srcId="{23C04356-0F0A-41E1-B0DC-09E617AB43B3}" destId="{EF1E6CC3-1749-4060-8F95-6E89F23EAE0E}" srcOrd="0" destOrd="0" presId="urn:microsoft.com/office/officeart/2005/8/layout/hierarchy1"/>
    <dgm:cxn modelId="{207F06B6-3B26-402C-A63D-DFB37FB3B487}" type="presParOf" srcId="{EF1E6CC3-1749-4060-8F95-6E89F23EAE0E}" destId="{6F4F938C-4860-4FDB-A775-C2F184FDF1E5}" srcOrd="0" destOrd="0" presId="urn:microsoft.com/office/officeart/2005/8/layout/hierarchy1"/>
    <dgm:cxn modelId="{D927B63D-007D-48EE-885B-38E8EE50FFC4}" type="presParOf" srcId="{EF1E6CC3-1749-4060-8F95-6E89F23EAE0E}" destId="{073A4B1D-67F0-412B-A4DD-F82BF2D1BB96}" srcOrd="1" destOrd="0" presId="urn:microsoft.com/office/officeart/2005/8/layout/hierarchy1"/>
    <dgm:cxn modelId="{5B548603-AB5F-464B-985E-AE01F46ACDB5}" type="presParOf" srcId="{23C04356-0F0A-41E1-B0DC-09E617AB43B3}" destId="{7C9861E2-1DA9-4B7E-8EE2-930264E6D3D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BD0BEB-EA28-4A4F-A0D0-261D6E3D11CE}" type="doc">
      <dgm:prSet loTypeId="urn:microsoft.com/office/officeart/2005/8/layout/vList5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757CD34-0431-420A-99C4-DC85A6006F0A}">
      <dgm:prSet/>
      <dgm:spPr/>
      <dgm:t>
        <a:bodyPr/>
        <a:lstStyle/>
        <a:p>
          <a:r>
            <a:rPr lang="en-US"/>
            <a:t>Technology</a:t>
          </a:r>
        </a:p>
      </dgm:t>
    </dgm:pt>
    <dgm:pt modelId="{5B59220D-8B99-46FC-A63B-6B2B00F599D3}" type="parTrans" cxnId="{D83C6DED-BD12-4A5A-BABC-CB82F6C193EB}">
      <dgm:prSet/>
      <dgm:spPr/>
      <dgm:t>
        <a:bodyPr/>
        <a:lstStyle/>
        <a:p>
          <a:endParaRPr lang="en-US"/>
        </a:p>
      </dgm:t>
    </dgm:pt>
    <dgm:pt modelId="{30796625-B977-4AA7-8E48-63A5F53E73D3}" type="sibTrans" cxnId="{D83C6DED-BD12-4A5A-BABC-CB82F6C193EB}">
      <dgm:prSet/>
      <dgm:spPr/>
      <dgm:t>
        <a:bodyPr/>
        <a:lstStyle/>
        <a:p>
          <a:endParaRPr lang="en-US"/>
        </a:p>
      </dgm:t>
    </dgm:pt>
    <dgm:pt modelId="{B8ED6CB0-B7AD-45EC-BE94-FC7E81AA9D77}">
      <dgm:prSet/>
      <dgm:spPr/>
      <dgm:t>
        <a:bodyPr/>
        <a:lstStyle/>
        <a:p>
          <a:r>
            <a:rPr lang="en-US" dirty="0"/>
            <a:t>Gig- and Contract-work</a:t>
          </a:r>
        </a:p>
      </dgm:t>
    </dgm:pt>
    <dgm:pt modelId="{30A3B7EB-9860-45B3-838B-BF6EA9D29407}" type="parTrans" cxnId="{DB6271F1-B479-47C6-921A-26EAF33127F8}">
      <dgm:prSet/>
      <dgm:spPr/>
      <dgm:t>
        <a:bodyPr/>
        <a:lstStyle/>
        <a:p>
          <a:endParaRPr lang="en-US"/>
        </a:p>
      </dgm:t>
    </dgm:pt>
    <dgm:pt modelId="{579AB26D-1A56-4342-8DD1-C847AEA03FA4}" type="sibTrans" cxnId="{DB6271F1-B479-47C6-921A-26EAF33127F8}">
      <dgm:prSet/>
      <dgm:spPr/>
      <dgm:t>
        <a:bodyPr/>
        <a:lstStyle/>
        <a:p>
          <a:endParaRPr lang="en-US"/>
        </a:p>
      </dgm:t>
    </dgm:pt>
    <dgm:pt modelId="{39489C77-3F90-45A9-BFD7-A19750EE5422}" type="pres">
      <dgm:prSet presAssocID="{7FBD0BEB-EA28-4A4F-A0D0-261D6E3D11C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8D92A6-792B-489B-969E-103D6C48962D}" type="pres">
      <dgm:prSet presAssocID="{4757CD34-0431-420A-99C4-DC85A6006F0A}" presName="linNode" presStyleCnt="0"/>
      <dgm:spPr/>
    </dgm:pt>
    <dgm:pt modelId="{F624F0EA-2B86-45CC-831E-73198CC11846}" type="pres">
      <dgm:prSet presAssocID="{4757CD34-0431-420A-99C4-DC85A6006F0A}" presName="parentText" presStyleLbl="node1" presStyleIdx="0" presStyleCnt="2" custLinFactNeighborX="83634" custLinFactNeighborY="-250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297AC6-97A0-4459-B2E8-04216EC0DCB3}" type="pres">
      <dgm:prSet presAssocID="{30796625-B977-4AA7-8E48-63A5F53E73D3}" presName="sp" presStyleCnt="0"/>
      <dgm:spPr/>
    </dgm:pt>
    <dgm:pt modelId="{C110275D-68D3-448D-AEC6-A01E55C7D901}" type="pres">
      <dgm:prSet presAssocID="{B8ED6CB0-B7AD-45EC-BE94-FC7E81AA9D77}" presName="linNode" presStyleCnt="0"/>
      <dgm:spPr/>
    </dgm:pt>
    <dgm:pt modelId="{E1F0F799-674C-483B-8731-4C578F2ED0D4}" type="pres">
      <dgm:prSet presAssocID="{B8ED6CB0-B7AD-45EC-BE94-FC7E81AA9D77}" presName="parentText" presStyleLbl="node1" presStyleIdx="1" presStyleCnt="2" custLinFactY="-5242" custLinFactNeighborX="-84288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3C6DED-BD12-4A5A-BABC-CB82F6C193EB}" srcId="{7FBD0BEB-EA28-4A4F-A0D0-261D6E3D11CE}" destId="{4757CD34-0431-420A-99C4-DC85A6006F0A}" srcOrd="0" destOrd="0" parTransId="{5B59220D-8B99-46FC-A63B-6B2B00F599D3}" sibTransId="{30796625-B977-4AA7-8E48-63A5F53E73D3}"/>
    <dgm:cxn modelId="{9DFC159D-3716-4FAF-A07A-EC759966820B}" type="presOf" srcId="{B8ED6CB0-B7AD-45EC-BE94-FC7E81AA9D77}" destId="{E1F0F799-674C-483B-8731-4C578F2ED0D4}" srcOrd="0" destOrd="0" presId="urn:microsoft.com/office/officeart/2005/8/layout/vList5"/>
    <dgm:cxn modelId="{DB6271F1-B479-47C6-921A-26EAF33127F8}" srcId="{7FBD0BEB-EA28-4A4F-A0D0-261D6E3D11CE}" destId="{B8ED6CB0-B7AD-45EC-BE94-FC7E81AA9D77}" srcOrd="1" destOrd="0" parTransId="{30A3B7EB-9860-45B3-838B-BF6EA9D29407}" sibTransId="{579AB26D-1A56-4342-8DD1-C847AEA03FA4}"/>
    <dgm:cxn modelId="{8E3E7E71-0A75-452F-9B6D-4EF095A7A203}" type="presOf" srcId="{7FBD0BEB-EA28-4A4F-A0D0-261D6E3D11CE}" destId="{39489C77-3F90-45A9-BFD7-A19750EE5422}" srcOrd="0" destOrd="0" presId="urn:microsoft.com/office/officeart/2005/8/layout/vList5"/>
    <dgm:cxn modelId="{C7F0C5FD-BA68-40CC-B4CD-38B8CF51FF6C}" type="presOf" srcId="{4757CD34-0431-420A-99C4-DC85A6006F0A}" destId="{F624F0EA-2B86-45CC-831E-73198CC11846}" srcOrd="0" destOrd="0" presId="urn:microsoft.com/office/officeart/2005/8/layout/vList5"/>
    <dgm:cxn modelId="{FBC96935-6346-4406-8B8B-38DD95AAFA29}" type="presParOf" srcId="{39489C77-3F90-45A9-BFD7-A19750EE5422}" destId="{BB8D92A6-792B-489B-969E-103D6C48962D}" srcOrd="0" destOrd="0" presId="urn:microsoft.com/office/officeart/2005/8/layout/vList5"/>
    <dgm:cxn modelId="{36E6D735-A188-418B-8EA2-8ACA87F060E9}" type="presParOf" srcId="{BB8D92A6-792B-489B-969E-103D6C48962D}" destId="{F624F0EA-2B86-45CC-831E-73198CC11846}" srcOrd="0" destOrd="0" presId="urn:microsoft.com/office/officeart/2005/8/layout/vList5"/>
    <dgm:cxn modelId="{7CA43FC9-3F06-4C7B-B6B9-4227291ECCDD}" type="presParOf" srcId="{39489C77-3F90-45A9-BFD7-A19750EE5422}" destId="{C3297AC6-97A0-4459-B2E8-04216EC0DCB3}" srcOrd="1" destOrd="0" presId="urn:microsoft.com/office/officeart/2005/8/layout/vList5"/>
    <dgm:cxn modelId="{7B8F4808-7A6A-40ED-BB36-CB56C086808A}" type="presParOf" srcId="{39489C77-3F90-45A9-BFD7-A19750EE5422}" destId="{C110275D-68D3-448D-AEC6-A01E55C7D901}" srcOrd="2" destOrd="0" presId="urn:microsoft.com/office/officeart/2005/8/layout/vList5"/>
    <dgm:cxn modelId="{056CB262-DB12-4946-BDB9-1062A9C0A997}" type="presParOf" srcId="{C110275D-68D3-448D-AEC6-A01E55C7D901}" destId="{E1F0F799-674C-483B-8731-4C578F2ED0D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F1426F-D523-4613-9B65-5C54126D396C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EFCC23E2-9DCA-4716-B45E-45FD2B80D1F7}">
      <dgm:prSet/>
      <dgm:spPr/>
      <dgm:t>
        <a:bodyPr/>
        <a:lstStyle/>
        <a:p>
          <a:r>
            <a:rPr lang="en-US" b="1" dirty="0"/>
            <a:t>Engage</a:t>
          </a:r>
        </a:p>
      </dgm:t>
    </dgm:pt>
    <dgm:pt modelId="{ABAEEBCF-D9BB-4810-BF93-36A73CAFBBD8}" type="parTrans" cxnId="{E6C349FE-8338-4BFE-BFD6-BDB5B5859288}">
      <dgm:prSet/>
      <dgm:spPr/>
      <dgm:t>
        <a:bodyPr/>
        <a:lstStyle/>
        <a:p>
          <a:endParaRPr lang="en-US"/>
        </a:p>
      </dgm:t>
    </dgm:pt>
    <dgm:pt modelId="{8E225B78-C557-4055-B1EC-74C563967128}" type="sibTrans" cxnId="{E6C349FE-8338-4BFE-BFD6-BDB5B5859288}">
      <dgm:prSet/>
      <dgm:spPr/>
      <dgm:t>
        <a:bodyPr/>
        <a:lstStyle/>
        <a:p>
          <a:endParaRPr lang="en-US"/>
        </a:p>
      </dgm:t>
    </dgm:pt>
    <dgm:pt modelId="{998C3FF2-E6D1-48F6-89A6-3C0E0BAFB6D4}">
      <dgm:prSet custT="1"/>
      <dgm:spPr/>
      <dgm:t>
        <a:bodyPr/>
        <a:lstStyle/>
        <a:p>
          <a:r>
            <a:rPr lang="en-US" sz="1800" dirty="0"/>
            <a:t>Engage young adults early and often; work experience – lead with assets not deficits </a:t>
          </a:r>
        </a:p>
      </dgm:t>
    </dgm:pt>
    <dgm:pt modelId="{2374D203-8DA4-44BD-B3AE-43048045E94D}" type="parTrans" cxnId="{BC7AF3C6-946C-4807-A336-62F4A5B5AEB4}">
      <dgm:prSet/>
      <dgm:spPr/>
      <dgm:t>
        <a:bodyPr/>
        <a:lstStyle/>
        <a:p>
          <a:endParaRPr lang="en-US"/>
        </a:p>
      </dgm:t>
    </dgm:pt>
    <dgm:pt modelId="{A7D2B0E5-11E0-4986-B499-1B951DBE2116}" type="sibTrans" cxnId="{BC7AF3C6-946C-4807-A336-62F4A5B5AEB4}">
      <dgm:prSet/>
      <dgm:spPr/>
      <dgm:t>
        <a:bodyPr/>
        <a:lstStyle/>
        <a:p>
          <a:endParaRPr lang="en-US"/>
        </a:p>
      </dgm:t>
    </dgm:pt>
    <dgm:pt modelId="{A9120B96-5FD7-4126-879E-4CE117F924FF}">
      <dgm:prSet/>
      <dgm:spPr/>
      <dgm:t>
        <a:bodyPr/>
        <a:lstStyle/>
        <a:p>
          <a:r>
            <a:rPr lang="en-US" b="1" dirty="0"/>
            <a:t>Invest</a:t>
          </a:r>
        </a:p>
      </dgm:t>
    </dgm:pt>
    <dgm:pt modelId="{DB543CFC-D3FC-4F59-9C65-57A189D8C0B3}" type="parTrans" cxnId="{14A8D6B6-35C7-45EA-A655-9F51629B9BA4}">
      <dgm:prSet/>
      <dgm:spPr/>
      <dgm:t>
        <a:bodyPr/>
        <a:lstStyle/>
        <a:p>
          <a:endParaRPr lang="en-US"/>
        </a:p>
      </dgm:t>
    </dgm:pt>
    <dgm:pt modelId="{BF7B6090-7E94-48A9-AB49-E633265B4C8D}" type="sibTrans" cxnId="{14A8D6B6-35C7-45EA-A655-9F51629B9BA4}">
      <dgm:prSet/>
      <dgm:spPr/>
      <dgm:t>
        <a:bodyPr/>
        <a:lstStyle/>
        <a:p>
          <a:endParaRPr lang="en-US"/>
        </a:p>
      </dgm:t>
    </dgm:pt>
    <dgm:pt modelId="{4C718C94-C4F1-4933-98DC-B2C7ECE47806}">
      <dgm:prSet custT="1"/>
      <dgm:spPr/>
      <dgm:t>
        <a:bodyPr/>
        <a:lstStyle/>
        <a:p>
          <a:r>
            <a:rPr lang="en-US" sz="1800" dirty="0"/>
            <a:t>Invest in incumbent worker training and those with high school diplomas or less - - especially as the technology changes the landscape of work</a:t>
          </a:r>
        </a:p>
      </dgm:t>
    </dgm:pt>
    <dgm:pt modelId="{E4EFF23B-0F53-485A-BB4A-0A64A01A6D9E}" type="parTrans" cxnId="{B3BADE1F-0E8E-433A-A5FA-320125F6F39E}">
      <dgm:prSet/>
      <dgm:spPr/>
      <dgm:t>
        <a:bodyPr/>
        <a:lstStyle/>
        <a:p>
          <a:endParaRPr lang="en-US"/>
        </a:p>
      </dgm:t>
    </dgm:pt>
    <dgm:pt modelId="{50793073-919B-4988-A232-D432A411A3FC}" type="sibTrans" cxnId="{B3BADE1F-0E8E-433A-A5FA-320125F6F39E}">
      <dgm:prSet/>
      <dgm:spPr/>
      <dgm:t>
        <a:bodyPr/>
        <a:lstStyle/>
        <a:p>
          <a:endParaRPr lang="en-US"/>
        </a:p>
      </dgm:t>
    </dgm:pt>
    <dgm:pt modelId="{A0E62CFA-136A-44E8-9DD3-57B89885CCB8}">
      <dgm:prSet/>
      <dgm:spPr/>
      <dgm:t>
        <a:bodyPr/>
        <a:lstStyle/>
        <a:p>
          <a:r>
            <a:rPr lang="en-US" b="1" dirty="0"/>
            <a:t>Recognize</a:t>
          </a:r>
        </a:p>
      </dgm:t>
    </dgm:pt>
    <dgm:pt modelId="{61CE0D5E-EB32-4DF2-9D51-724AED6F77E7}" type="parTrans" cxnId="{AF203459-8F84-42CD-8244-B4A89F4A9868}">
      <dgm:prSet/>
      <dgm:spPr/>
      <dgm:t>
        <a:bodyPr/>
        <a:lstStyle/>
        <a:p>
          <a:endParaRPr lang="en-US"/>
        </a:p>
      </dgm:t>
    </dgm:pt>
    <dgm:pt modelId="{27C64829-B2C5-4872-9EF8-57565AFBB956}" type="sibTrans" cxnId="{AF203459-8F84-42CD-8244-B4A89F4A9868}">
      <dgm:prSet/>
      <dgm:spPr/>
      <dgm:t>
        <a:bodyPr/>
        <a:lstStyle/>
        <a:p>
          <a:endParaRPr lang="en-US"/>
        </a:p>
      </dgm:t>
    </dgm:pt>
    <dgm:pt modelId="{9F36E383-B6C5-4BD1-9CDA-C90A2B2A121C}">
      <dgm:prSet custT="1"/>
      <dgm:spPr/>
      <dgm:t>
        <a:bodyPr/>
        <a:lstStyle/>
        <a:p>
          <a:r>
            <a:rPr lang="en-US" sz="1800" dirty="0"/>
            <a:t>Recognize the changing ‘requirements’ of the workforce – workers are not just there to create profit (and retaining workers adds to the bottom-line)</a:t>
          </a:r>
        </a:p>
      </dgm:t>
    </dgm:pt>
    <dgm:pt modelId="{6975AF23-A412-46DB-B81D-AFAA5C27658C}" type="parTrans" cxnId="{4FAD2E98-532B-47D4-A9DE-82E09117FD06}">
      <dgm:prSet/>
      <dgm:spPr/>
      <dgm:t>
        <a:bodyPr/>
        <a:lstStyle/>
        <a:p>
          <a:endParaRPr lang="en-US"/>
        </a:p>
      </dgm:t>
    </dgm:pt>
    <dgm:pt modelId="{9ADB6D1F-9F01-4DDE-9C2E-FF2258D513AA}" type="sibTrans" cxnId="{4FAD2E98-532B-47D4-A9DE-82E09117FD06}">
      <dgm:prSet/>
      <dgm:spPr/>
      <dgm:t>
        <a:bodyPr/>
        <a:lstStyle/>
        <a:p>
          <a:endParaRPr lang="en-US"/>
        </a:p>
      </dgm:t>
    </dgm:pt>
    <dgm:pt modelId="{6876127D-9D05-4A25-B918-588E46083A1C}">
      <dgm:prSet/>
      <dgm:spPr/>
      <dgm:t>
        <a:bodyPr/>
        <a:lstStyle/>
        <a:p>
          <a:r>
            <a:rPr lang="en-US" b="1" dirty="0"/>
            <a:t>Integrate</a:t>
          </a:r>
        </a:p>
      </dgm:t>
    </dgm:pt>
    <dgm:pt modelId="{A113A777-2725-4427-8FFA-5C2922AA7115}" type="parTrans" cxnId="{ED65296D-035A-4926-941B-9BD300ABB78E}">
      <dgm:prSet/>
      <dgm:spPr/>
      <dgm:t>
        <a:bodyPr/>
        <a:lstStyle/>
        <a:p>
          <a:endParaRPr lang="en-US"/>
        </a:p>
      </dgm:t>
    </dgm:pt>
    <dgm:pt modelId="{6CA7CA57-3968-446E-8A88-B78138160A07}" type="sibTrans" cxnId="{ED65296D-035A-4926-941B-9BD300ABB78E}">
      <dgm:prSet/>
      <dgm:spPr/>
      <dgm:t>
        <a:bodyPr/>
        <a:lstStyle/>
        <a:p>
          <a:endParaRPr lang="en-US"/>
        </a:p>
      </dgm:t>
    </dgm:pt>
    <dgm:pt modelId="{E80F891C-232E-4E14-8F84-232A448A6B6C}">
      <dgm:prSet custT="1"/>
      <dgm:spPr/>
      <dgm:t>
        <a:bodyPr/>
        <a:lstStyle/>
        <a:p>
          <a:r>
            <a:rPr lang="en-US" sz="1800" dirty="0"/>
            <a:t>Integrate the economic development and workforce development systems; Solve employer “pain points”</a:t>
          </a:r>
        </a:p>
      </dgm:t>
    </dgm:pt>
    <dgm:pt modelId="{036997D3-FF21-4D1F-804E-C071B62E38A9}" type="parTrans" cxnId="{D443DC07-039F-4C1B-8D38-42EE78885909}">
      <dgm:prSet/>
      <dgm:spPr/>
      <dgm:t>
        <a:bodyPr/>
        <a:lstStyle/>
        <a:p>
          <a:endParaRPr lang="en-US"/>
        </a:p>
      </dgm:t>
    </dgm:pt>
    <dgm:pt modelId="{DAD2931D-5E59-4B46-A728-9952317AE1B5}" type="sibTrans" cxnId="{D443DC07-039F-4C1B-8D38-42EE78885909}">
      <dgm:prSet/>
      <dgm:spPr/>
      <dgm:t>
        <a:bodyPr/>
        <a:lstStyle/>
        <a:p>
          <a:endParaRPr lang="en-US"/>
        </a:p>
      </dgm:t>
    </dgm:pt>
    <dgm:pt modelId="{9A6DD5B7-5E2B-402D-9D44-3FF46CBEEA2C}" type="pres">
      <dgm:prSet presAssocID="{D7F1426F-D523-4613-9B65-5C54126D396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AB6BAF-9187-44CF-BEE9-65E212D8380D}" type="pres">
      <dgm:prSet presAssocID="{EFCC23E2-9DCA-4716-B45E-45FD2B80D1F7}" presName="linNode" presStyleCnt="0"/>
      <dgm:spPr/>
    </dgm:pt>
    <dgm:pt modelId="{1E0B3FFD-AF08-472D-8FAB-5C180A989EA7}" type="pres">
      <dgm:prSet presAssocID="{EFCC23E2-9DCA-4716-B45E-45FD2B80D1F7}" presName="parentText" presStyleLbl="solidFgAcc1" presStyleIdx="0" presStyleCnt="4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F949C8D2-9CF6-4CC5-94A1-7D3EB95FF02C}" type="pres">
      <dgm:prSet presAssocID="{EFCC23E2-9DCA-4716-B45E-45FD2B80D1F7}" presName="descendantText" presStyleLbl="alignNode1" presStyleIdx="0" presStyleCnt="4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7FF5C90B-840C-45D4-B682-CCB636E82526}" type="pres">
      <dgm:prSet presAssocID="{8E225B78-C557-4055-B1EC-74C563967128}" presName="sp" presStyleCnt="0"/>
      <dgm:spPr/>
    </dgm:pt>
    <dgm:pt modelId="{D6E8F915-209D-47CE-9429-DA34CF4F0B1A}" type="pres">
      <dgm:prSet presAssocID="{A9120B96-5FD7-4126-879E-4CE117F924FF}" presName="linNode" presStyleCnt="0"/>
      <dgm:spPr/>
    </dgm:pt>
    <dgm:pt modelId="{E5FC3106-6BAA-423C-919C-E985C7950D26}" type="pres">
      <dgm:prSet presAssocID="{A9120B96-5FD7-4126-879E-4CE117F924FF}" presName="parentText" presStyleLbl="solidFgAcc1" presStyleIdx="1" presStyleCnt="4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4FF8F645-058E-4BC1-B6E0-17160664B896}" type="pres">
      <dgm:prSet presAssocID="{A9120B96-5FD7-4126-879E-4CE117F924FF}" presName="descendantText" presStyleLbl="alignNode1" presStyleIdx="1" presStyleCnt="4" custLinFactNeighborY="2466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1C2CC848-BAFA-4C2B-AD22-FA82581BE95B}" type="pres">
      <dgm:prSet presAssocID="{BF7B6090-7E94-48A9-AB49-E633265B4C8D}" presName="sp" presStyleCnt="0"/>
      <dgm:spPr/>
    </dgm:pt>
    <dgm:pt modelId="{E2DE3425-EB9F-4339-9C39-1DC2EC767238}" type="pres">
      <dgm:prSet presAssocID="{A0E62CFA-136A-44E8-9DD3-57B89885CCB8}" presName="linNode" presStyleCnt="0"/>
      <dgm:spPr/>
    </dgm:pt>
    <dgm:pt modelId="{65524615-C06E-4E56-BF42-226E0CAE5D41}" type="pres">
      <dgm:prSet presAssocID="{A0E62CFA-136A-44E8-9DD3-57B89885CCB8}" presName="parentText" presStyleLbl="solidFgAcc1" presStyleIdx="2" presStyleCnt="4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C91183A3-D5FB-435D-8FC1-13EC154B1E0E}" type="pres">
      <dgm:prSet presAssocID="{A0E62CFA-136A-44E8-9DD3-57B89885CCB8}" presName="descendantText" presStyleLbl="alignNode1" presStyleIdx="2" presStyleCnt="4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2C4F40CF-6ADC-4E71-958C-625EC02F0392}" type="pres">
      <dgm:prSet presAssocID="{27C64829-B2C5-4872-9EF8-57565AFBB956}" presName="sp" presStyleCnt="0"/>
      <dgm:spPr/>
    </dgm:pt>
    <dgm:pt modelId="{764FB602-79A1-4ABE-B17E-3A9DC6AD22FE}" type="pres">
      <dgm:prSet presAssocID="{6876127D-9D05-4A25-B918-588E46083A1C}" presName="linNode" presStyleCnt="0"/>
      <dgm:spPr/>
    </dgm:pt>
    <dgm:pt modelId="{33FC3ECA-6709-4123-9F34-9B3B36964438}" type="pres">
      <dgm:prSet presAssocID="{6876127D-9D05-4A25-B918-588E46083A1C}" presName="parentText" presStyleLbl="solidFgAcc1" presStyleIdx="3" presStyleCnt="4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61ADF2C4-ED8F-4BB7-9208-E3D936E52FA0}" type="pres">
      <dgm:prSet presAssocID="{6876127D-9D05-4A25-B918-588E46083A1C}" presName="descendantText" presStyleLbl="alignNode1" presStyleIdx="3" presStyleCnt="4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</dgm:ptLst>
  <dgm:cxnLst>
    <dgm:cxn modelId="{AF203459-8F84-42CD-8244-B4A89F4A9868}" srcId="{D7F1426F-D523-4613-9B65-5C54126D396C}" destId="{A0E62CFA-136A-44E8-9DD3-57B89885CCB8}" srcOrd="2" destOrd="0" parTransId="{61CE0D5E-EB32-4DF2-9D51-724AED6F77E7}" sibTransId="{27C64829-B2C5-4872-9EF8-57565AFBB956}"/>
    <dgm:cxn modelId="{C858C48A-12E8-48A9-8B88-BB56B5DC02A1}" type="presOf" srcId="{EFCC23E2-9DCA-4716-B45E-45FD2B80D1F7}" destId="{1E0B3FFD-AF08-472D-8FAB-5C180A989EA7}" srcOrd="0" destOrd="0" presId="urn:microsoft.com/office/officeart/2016/7/layout/VerticalHollowActionList"/>
    <dgm:cxn modelId="{4035D327-7D06-42A9-AE5E-81AA444FC65F}" type="presOf" srcId="{4C718C94-C4F1-4933-98DC-B2C7ECE47806}" destId="{4FF8F645-058E-4BC1-B6E0-17160664B896}" srcOrd="0" destOrd="0" presId="urn:microsoft.com/office/officeart/2016/7/layout/VerticalHollowActionList"/>
    <dgm:cxn modelId="{37820B22-30EC-401B-849A-7EECB22E01E8}" type="presOf" srcId="{A0E62CFA-136A-44E8-9DD3-57B89885CCB8}" destId="{65524615-C06E-4E56-BF42-226E0CAE5D41}" srcOrd="0" destOrd="0" presId="urn:microsoft.com/office/officeart/2016/7/layout/VerticalHollowActionList"/>
    <dgm:cxn modelId="{14A8D6B6-35C7-45EA-A655-9F51629B9BA4}" srcId="{D7F1426F-D523-4613-9B65-5C54126D396C}" destId="{A9120B96-5FD7-4126-879E-4CE117F924FF}" srcOrd="1" destOrd="0" parTransId="{DB543CFC-D3FC-4F59-9C65-57A189D8C0B3}" sibTransId="{BF7B6090-7E94-48A9-AB49-E633265B4C8D}"/>
    <dgm:cxn modelId="{06D54951-94DC-4F52-B3B7-7E91321F5C9C}" type="presOf" srcId="{6876127D-9D05-4A25-B918-588E46083A1C}" destId="{33FC3ECA-6709-4123-9F34-9B3B36964438}" srcOrd="0" destOrd="0" presId="urn:microsoft.com/office/officeart/2016/7/layout/VerticalHollowActionList"/>
    <dgm:cxn modelId="{B3BADE1F-0E8E-433A-A5FA-320125F6F39E}" srcId="{A9120B96-5FD7-4126-879E-4CE117F924FF}" destId="{4C718C94-C4F1-4933-98DC-B2C7ECE47806}" srcOrd="0" destOrd="0" parTransId="{E4EFF23B-0F53-485A-BB4A-0A64A01A6D9E}" sibTransId="{50793073-919B-4988-A232-D432A411A3FC}"/>
    <dgm:cxn modelId="{F863F4C9-CCF8-4AD5-B579-E432CC5E06D2}" type="presOf" srcId="{998C3FF2-E6D1-48F6-89A6-3C0E0BAFB6D4}" destId="{F949C8D2-9CF6-4CC5-94A1-7D3EB95FF02C}" srcOrd="0" destOrd="0" presId="urn:microsoft.com/office/officeart/2016/7/layout/VerticalHollowActionList"/>
    <dgm:cxn modelId="{027D1941-96CE-4FD3-BB86-5A000D528508}" type="presOf" srcId="{9F36E383-B6C5-4BD1-9CDA-C90A2B2A121C}" destId="{C91183A3-D5FB-435D-8FC1-13EC154B1E0E}" srcOrd="0" destOrd="0" presId="urn:microsoft.com/office/officeart/2016/7/layout/VerticalHollowActionList"/>
    <dgm:cxn modelId="{BC7AF3C6-946C-4807-A336-62F4A5B5AEB4}" srcId="{EFCC23E2-9DCA-4716-B45E-45FD2B80D1F7}" destId="{998C3FF2-E6D1-48F6-89A6-3C0E0BAFB6D4}" srcOrd="0" destOrd="0" parTransId="{2374D203-8DA4-44BD-B3AE-43048045E94D}" sibTransId="{A7D2B0E5-11E0-4986-B499-1B951DBE2116}"/>
    <dgm:cxn modelId="{D443DC07-039F-4C1B-8D38-42EE78885909}" srcId="{6876127D-9D05-4A25-B918-588E46083A1C}" destId="{E80F891C-232E-4E14-8F84-232A448A6B6C}" srcOrd="0" destOrd="0" parTransId="{036997D3-FF21-4D1F-804E-C071B62E38A9}" sibTransId="{DAD2931D-5E59-4B46-A728-9952317AE1B5}"/>
    <dgm:cxn modelId="{70DD80AB-3137-4B91-9D42-948AA6DDB5F8}" type="presOf" srcId="{E80F891C-232E-4E14-8F84-232A448A6B6C}" destId="{61ADF2C4-ED8F-4BB7-9208-E3D936E52FA0}" srcOrd="0" destOrd="0" presId="urn:microsoft.com/office/officeart/2016/7/layout/VerticalHollowActionList"/>
    <dgm:cxn modelId="{4FAD2E98-532B-47D4-A9DE-82E09117FD06}" srcId="{A0E62CFA-136A-44E8-9DD3-57B89885CCB8}" destId="{9F36E383-B6C5-4BD1-9CDA-C90A2B2A121C}" srcOrd="0" destOrd="0" parTransId="{6975AF23-A412-46DB-B81D-AFAA5C27658C}" sibTransId="{9ADB6D1F-9F01-4DDE-9C2E-FF2258D513AA}"/>
    <dgm:cxn modelId="{E6C349FE-8338-4BFE-BFD6-BDB5B5859288}" srcId="{D7F1426F-D523-4613-9B65-5C54126D396C}" destId="{EFCC23E2-9DCA-4716-B45E-45FD2B80D1F7}" srcOrd="0" destOrd="0" parTransId="{ABAEEBCF-D9BB-4810-BF93-36A73CAFBBD8}" sibTransId="{8E225B78-C557-4055-B1EC-74C563967128}"/>
    <dgm:cxn modelId="{48779027-F87C-4113-A4A0-031D570DFF4A}" type="presOf" srcId="{A9120B96-5FD7-4126-879E-4CE117F924FF}" destId="{E5FC3106-6BAA-423C-919C-E985C7950D26}" srcOrd="0" destOrd="0" presId="urn:microsoft.com/office/officeart/2016/7/layout/VerticalHollowActionList"/>
    <dgm:cxn modelId="{ED65296D-035A-4926-941B-9BD300ABB78E}" srcId="{D7F1426F-D523-4613-9B65-5C54126D396C}" destId="{6876127D-9D05-4A25-B918-588E46083A1C}" srcOrd="3" destOrd="0" parTransId="{A113A777-2725-4427-8FFA-5C2922AA7115}" sibTransId="{6CA7CA57-3968-446E-8A88-B78138160A07}"/>
    <dgm:cxn modelId="{C4205CF5-4D58-42FE-B1CD-752DEE3FFF0F}" type="presOf" srcId="{D7F1426F-D523-4613-9B65-5C54126D396C}" destId="{9A6DD5B7-5E2B-402D-9D44-3FF46CBEEA2C}" srcOrd="0" destOrd="0" presId="urn:microsoft.com/office/officeart/2016/7/layout/VerticalHollowActionList"/>
    <dgm:cxn modelId="{8B0E747A-70E6-4374-A9C5-3E1315A4FE9A}" type="presParOf" srcId="{9A6DD5B7-5E2B-402D-9D44-3FF46CBEEA2C}" destId="{BBAB6BAF-9187-44CF-BEE9-65E212D8380D}" srcOrd="0" destOrd="0" presId="urn:microsoft.com/office/officeart/2016/7/layout/VerticalHollowActionList"/>
    <dgm:cxn modelId="{9C7236AE-B566-4747-8ED8-ECDE24BF9EFF}" type="presParOf" srcId="{BBAB6BAF-9187-44CF-BEE9-65E212D8380D}" destId="{1E0B3FFD-AF08-472D-8FAB-5C180A989EA7}" srcOrd="0" destOrd="0" presId="urn:microsoft.com/office/officeart/2016/7/layout/VerticalHollowActionList"/>
    <dgm:cxn modelId="{20894A18-4310-45C3-8EC1-0B31692BBF8A}" type="presParOf" srcId="{BBAB6BAF-9187-44CF-BEE9-65E212D8380D}" destId="{F949C8D2-9CF6-4CC5-94A1-7D3EB95FF02C}" srcOrd="1" destOrd="0" presId="urn:microsoft.com/office/officeart/2016/7/layout/VerticalHollowActionList"/>
    <dgm:cxn modelId="{D29CE950-4A67-45A6-BF69-C0153BBE98D5}" type="presParOf" srcId="{9A6DD5B7-5E2B-402D-9D44-3FF46CBEEA2C}" destId="{7FF5C90B-840C-45D4-B682-CCB636E82526}" srcOrd="1" destOrd="0" presId="urn:microsoft.com/office/officeart/2016/7/layout/VerticalHollowActionList"/>
    <dgm:cxn modelId="{61A75039-8822-405D-ACD8-A1EB2A3C7049}" type="presParOf" srcId="{9A6DD5B7-5E2B-402D-9D44-3FF46CBEEA2C}" destId="{D6E8F915-209D-47CE-9429-DA34CF4F0B1A}" srcOrd="2" destOrd="0" presId="urn:microsoft.com/office/officeart/2016/7/layout/VerticalHollowActionList"/>
    <dgm:cxn modelId="{B5EBDD55-C1FB-4858-96BE-4A685EA2AF6A}" type="presParOf" srcId="{D6E8F915-209D-47CE-9429-DA34CF4F0B1A}" destId="{E5FC3106-6BAA-423C-919C-E985C7950D26}" srcOrd="0" destOrd="0" presId="urn:microsoft.com/office/officeart/2016/7/layout/VerticalHollowActionList"/>
    <dgm:cxn modelId="{EF14D79A-49F1-4CD2-9D7D-D13D4C954260}" type="presParOf" srcId="{D6E8F915-209D-47CE-9429-DA34CF4F0B1A}" destId="{4FF8F645-058E-4BC1-B6E0-17160664B896}" srcOrd="1" destOrd="0" presId="urn:microsoft.com/office/officeart/2016/7/layout/VerticalHollowActionList"/>
    <dgm:cxn modelId="{9CFBED98-CEE4-40AA-B6FF-EE74F80F570D}" type="presParOf" srcId="{9A6DD5B7-5E2B-402D-9D44-3FF46CBEEA2C}" destId="{1C2CC848-BAFA-4C2B-AD22-FA82581BE95B}" srcOrd="3" destOrd="0" presId="urn:microsoft.com/office/officeart/2016/7/layout/VerticalHollowActionList"/>
    <dgm:cxn modelId="{D5B46DBE-D0B0-4E4A-9001-B0765BAE15B9}" type="presParOf" srcId="{9A6DD5B7-5E2B-402D-9D44-3FF46CBEEA2C}" destId="{E2DE3425-EB9F-4339-9C39-1DC2EC767238}" srcOrd="4" destOrd="0" presId="urn:microsoft.com/office/officeart/2016/7/layout/VerticalHollowActionList"/>
    <dgm:cxn modelId="{3C77025A-D90D-47B5-9E79-F6D642FF1029}" type="presParOf" srcId="{E2DE3425-EB9F-4339-9C39-1DC2EC767238}" destId="{65524615-C06E-4E56-BF42-226E0CAE5D41}" srcOrd="0" destOrd="0" presId="urn:microsoft.com/office/officeart/2016/7/layout/VerticalHollowActionList"/>
    <dgm:cxn modelId="{D8EFCEFE-5D38-413D-95CC-429C71AA04EF}" type="presParOf" srcId="{E2DE3425-EB9F-4339-9C39-1DC2EC767238}" destId="{C91183A3-D5FB-435D-8FC1-13EC154B1E0E}" srcOrd="1" destOrd="0" presId="urn:microsoft.com/office/officeart/2016/7/layout/VerticalHollowActionList"/>
    <dgm:cxn modelId="{11EEB2D2-1FE8-4677-8AEC-8CBF996E4FEC}" type="presParOf" srcId="{9A6DD5B7-5E2B-402D-9D44-3FF46CBEEA2C}" destId="{2C4F40CF-6ADC-4E71-958C-625EC02F0392}" srcOrd="5" destOrd="0" presId="urn:microsoft.com/office/officeart/2016/7/layout/VerticalHollowActionList"/>
    <dgm:cxn modelId="{C3424988-282D-41AB-981C-6B2D472F4383}" type="presParOf" srcId="{9A6DD5B7-5E2B-402D-9D44-3FF46CBEEA2C}" destId="{764FB602-79A1-4ABE-B17E-3A9DC6AD22FE}" srcOrd="6" destOrd="0" presId="urn:microsoft.com/office/officeart/2016/7/layout/VerticalHollowActionList"/>
    <dgm:cxn modelId="{60412202-9221-4C67-BAF9-ABDF41A59DD6}" type="presParOf" srcId="{764FB602-79A1-4ABE-B17E-3A9DC6AD22FE}" destId="{33FC3ECA-6709-4123-9F34-9B3B36964438}" srcOrd="0" destOrd="0" presId="urn:microsoft.com/office/officeart/2016/7/layout/VerticalHollowActionList"/>
    <dgm:cxn modelId="{2DD22381-E2C8-41BE-8C95-27F107757F59}" type="presParOf" srcId="{764FB602-79A1-4ABE-B17E-3A9DC6AD22FE}" destId="{61ADF2C4-ED8F-4BB7-9208-E3D936E52FA0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076DA0-563A-4A63-8CBD-1EFDDB51409B}">
      <dsp:nvSpPr>
        <dsp:cNvPr id="0" name=""/>
        <dsp:cNvSpPr/>
      </dsp:nvSpPr>
      <dsp:spPr>
        <a:xfrm>
          <a:off x="-188176" y="251973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477B764-7853-4FE4-8FC0-E6A02D883BE0}">
      <dsp:nvSpPr>
        <dsp:cNvPr id="0" name=""/>
        <dsp:cNvSpPr/>
      </dsp:nvSpPr>
      <dsp:spPr>
        <a:xfrm>
          <a:off x="312444" y="727563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/>
            <a:t>Including WHO is in the workforce</a:t>
          </a:r>
        </a:p>
      </dsp:txBody>
      <dsp:txXfrm>
        <a:off x="396241" y="811360"/>
        <a:ext cx="4337991" cy="2693452"/>
      </dsp:txXfrm>
    </dsp:sp>
    <dsp:sp modelId="{6F4F938C-4860-4FDB-A775-C2F184FDF1E5}">
      <dsp:nvSpPr>
        <dsp:cNvPr id="0" name=""/>
        <dsp:cNvSpPr/>
      </dsp:nvSpPr>
      <dsp:spPr>
        <a:xfrm>
          <a:off x="5318650" y="251973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73A4B1D-67F0-412B-A4DD-F82BF2D1BB96}">
      <dsp:nvSpPr>
        <dsp:cNvPr id="0" name=""/>
        <dsp:cNvSpPr/>
      </dsp:nvSpPr>
      <dsp:spPr>
        <a:xfrm>
          <a:off x="5819271" y="727563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/>
            <a:t>And, the jobs that are growing and in demand</a:t>
          </a:r>
        </a:p>
      </dsp:txBody>
      <dsp:txXfrm>
        <a:off x="5903068" y="811360"/>
        <a:ext cx="4337991" cy="26934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24F0EA-2B86-45CC-831E-73198CC11846}">
      <dsp:nvSpPr>
        <dsp:cNvPr id="0" name=""/>
        <dsp:cNvSpPr/>
      </dsp:nvSpPr>
      <dsp:spPr>
        <a:xfrm>
          <a:off x="6531054" y="0"/>
          <a:ext cx="3785616" cy="212255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/>
            <a:t>Technology</a:t>
          </a:r>
        </a:p>
      </dsp:txBody>
      <dsp:txXfrm>
        <a:off x="6634668" y="103614"/>
        <a:ext cx="3578388" cy="1915324"/>
      </dsp:txXfrm>
    </dsp:sp>
    <dsp:sp modelId="{E1F0F799-674C-483B-8731-4C578F2ED0D4}">
      <dsp:nvSpPr>
        <dsp:cNvPr id="0" name=""/>
        <dsp:cNvSpPr/>
      </dsp:nvSpPr>
      <dsp:spPr>
        <a:xfrm>
          <a:off x="174171" y="0"/>
          <a:ext cx="3785616" cy="212255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/>
            <a:t>Gig- and Contract-work</a:t>
          </a:r>
        </a:p>
      </dsp:txBody>
      <dsp:txXfrm>
        <a:off x="277785" y="103614"/>
        <a:ext cx="3578388" cy="19153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9C8D2-9CF6-4CC5-94A1-7D3EB95FF02C}">
      <dsp:nvSpPr>
        <dsp:cNvPr id="0" name=""/>
        <dsp:cNvSpPr/>
      </dsp:nvSpPr>
      <dsp:spPr>
        <a:xfrm>
          <a:off x="940355" y="2933"/>
          <a:ext cx="3761423" cy="15194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982" tIns="385946" rIns="72982" bIns="38594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Engage young adults early and often; work experience – lead with assets not deficits </a:t>
          </a:r>
        </a:p>
      </dsp:txBody>
      <dsp:txXfrm>
        <a:off x="940355" y="2933"/>
        <a:ext cx="3761423" cy="1519471"/>
      </dsp:txXfrm>
    </dsp:sp>
    <dsp:sp modelId="{1E0B3FFD-AF08-472D-8FAB-5C180A989EA7}">
      <dsp:nvSpPr>
        <dsp:cNvPr id="0" name=""/>
        <dsp:cNvSpPr/>
      </dsp:nvSpPr>
      <dsp:spPr>
        <a:xfrm>
          <a:off x="0" y="2933"/>
          <a:ext cx="940355" cy="15194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60" tIns="150090" rIns="49760" bIns="15009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/>
            <a:t>Engage</a:t>
          </a:r>
        </a:p>
      </dsp:txBody>
      <dsp:txXfrm>
        <a:off x="0" y="2933"/>
        <a:ext cx="940355" cy="1519471"/>
      </dsp:txXfrm>
    </dsp:sp>
    <dsp:sp modelId="{4FF8F645-058E-4BC1-B6E0-17160664B896}">
      <dsp:nvSpPr>
        <dsp:cNvPr id="0" name=""/>
        <dsp:cNvSpPr/>
      </dsp:nvSpPr>
      <dsp:spPr>
        <a:xfrm>
          <a:off x="940355" y="1651043"/>
          <a:ext cx="3761423" cy="15194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982" tIns="385946" rIns="72982" bIns="38594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Invest in incumbent worker training and those with high school diplomas or less - - especially as the technology changes the landscape of work</a:t>
          </a:r>
        </a:p>
      </dsp:txBody>
      <dsp:txXfrm>
        <a:off x="940355" y="1651043"/>
        <a:ext cx="3761423" cy="1519471"/>
      </dsp:txXfrm>
    </dsp:sp>
    <dsp:sp modelId="{E5FC3106-6BAA-423C-919C-E985C7950D26}">
      <dsp:nvSpPr>
        <dsp:cNvPr id="0" name=""/>
        <dsp:cNvSpPr/>
      </dsp:nvSpPr>
      <dsp:spPr>
        <a:xfrm>
          <a:off x="0" y="1613573"/>
          <a:ext cx="940355" cy="15194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60" tIns="150090" rIns="49760" bIns="15009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/>
            <a:t>Invest</a:t>
          </a:r>
        </a:p>
      </dsp:txBody>
      <dsp:txXfrm>
        <a:off x="0" y="1613573"/>
        <a:ext cx="940355" cy="1519471"/>
      </dsp:txXfrm>
    </dsp:sp>
    <dsp:sp modelId="{C91183A3-D5FB-435D-8FC1-13EC154B1E0E}">
      <dsp:nvSpPr>
        <dsp:cNvPr id="0" name=""/>
        <dsp:cNvSpPr/>
      </dsp:nvSpPr>
      <dsp:spPr>
        <a:xfrm>
          <a:off x="940355" y="3224213"/>
          <a:ext cx="3761423" cy="15194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982" tIns="385946" rIns="72982" bIns="38594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Recognize the changing ‘requirements’ of the workforce – workers are not just there to create profit (and retaining workers adds to the bottom-line)</a:t>
          </a:r>
        </a:p>
      </dsp:txBody>
      <dsp:txXfrm>
        <a:off x="940355" y="3224213"/>
        <a:ext cx="3761423" cy="1519471"/>
      </dsp:txXfrm>
    </dsp:sp>
    <dsp:sp modelId="{65524615-C06E-4E56-BF42-226E0CAE5D41}">
      <dsp:nvSpPr>
        <dsp:cNvPr id="0" name=""/>
        <dsp:cNvSpPr/>
      </dsp:nvSpPr>
      <dsp:spPr>
        <a:xfrm>
          <a:off x="0" y="3224213"/>
          <a:ext cx="940355" cy="15194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60" tIns="150090" rIns="49760" bIns="15009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/>
            <a:t>Recognize</a:t>
          </a:r>
        </a:p>
      </dsp:txBody>
      <dsp:txXfrm>
        <a:off x="0" y="3224213"/>
        <a:ext cx="940355" cy="1519471"/>
      </dsp:txXfrm>
    </dsp:sp>
    <dsp:sp modelId="{61ADF2C4-ED8F-4BB7-9208-E3D936E52FA0}">
      <dsp:nvSpPr>
        <dsp:cNvPr id="0" name=""/>
        <dsp:cNvSpPr/>
      </dsp:nvSpPr>
      <dsp:spPr>
        <a:xfrm>
          <a:off x="940355" y="4834853"/>
          <a:ext cx="3761423" cy="15194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982" tIns="385946" rIns="72982" bIns="38594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Integrate the economic development and workforce development systems; Solve employer “pain points”</a:t>
          </a:r>
        </a:p>
      </dsp:txBody>
      <dsp:txXfrm>
        <a:off x="940355" y="4834853"/>
        <a:ext cx="3761423" cy="1519471"/>
      </dsp:txXfrm>
    </dsp:sp>
    <dsp:sp modelId="{33FC3ECA-6709-4123-9F34-9B3B36964438}">
      <dsp:nvSpPr>
        <dsp:cNvPr id="0" name=""/>
        <dsp:cNvSpPr/>
      </dsp:nvSpPr>
      <dsp:spPr>
        <a:xfrm>
          <a:off x="0" y="4834853"/>
          <a:ext cx="940355" cy="15194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60" tIns="150090" rIns="49760" bIns="15009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/>
            <a:t>Integrate</a:t>
          </a:r>
        </a:p>
      </dsp:txBody>
      <dsp:txXfrm>
        <a:off x="0" y="4834853"/>
        <a:ext cx="940355" cy="15194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DCFF1-0387-4D5E-8C3C-45B0F8F2CB1F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1385B-D001-4CD5-9EE9-96898418D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69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work.com/press/2017/10/17/freelancing-in-america-2017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 NYC Labor Market Information Service Borough Brief,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1385B-D001-4CD5-9EE9-96898418D3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74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1385B-D001-4CD5-9EE9-96898418D3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01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https://www.jpmorganchase.com/corporate/institute/report-paychecks-paydays-and-the-online-platform-economy.htm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1385B-D001-4CD5-9EE9-96898418D3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Gig work can also help workers develop job-seeking skills, provide work experience, or fill in gaps in resumes,</a:t>
            </a:r>
          </a:p>
          <a:p>
            <a:r>
              <a:rPr lang="en-US" dirty="0"/>
              <a:t>difference between gig work for low-skilled workers and </a:t>
            </a:r>
            <a:r>
              <a:rPr lang="en-US" dirty="0" err="1"/>
              <a:t>higherskilled</a:t>
            </a:r>
            <a:r>
              <a:rPr lang="en-US" dirty="0"/>
              <a:t> workers. They said gig work is not as viable in the long run for workers who do not have the necessary technical skills.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1385B-D001-4CD5-9EE9-96898418D3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71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A recent study by Upwork, </a:t>
            </a:r>
            <a:r>
              <a:rPr lang="en-US" i="1" dirty="0">
                <a:hlinkClick r:id="rId3"/>
              </a:rPr>
              <a:t>https://www.upwork.com/press/2017/10/17/freelancing-in-america-2017/</a:t>
            </a:r>
            <a:r>
              <a:rPr lang="en-US" i="1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1385B-D001-4CD5-9EE9-96898418D3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52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1385B-D001-4CD5-9EE9-96898418D35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9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212AB-AD6F-4972-8B72-C573DEE93C1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63FB-94EF-4AC6-9C9F-C34086A6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6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212AB-AD6F-4972-8B72-C573DEE93C1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63FB-94EF-4AC6-9C9F-C34086A6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9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212AB-AD6F-4972-8B72-C573DEE93C1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63FB-94EF-4AC6-9C9F-C34086A6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33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212AB-AD6F-4972-8B72-C573DEE93C1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63FB-94EF-4AC6-9C9F-C34086A6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6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212AB-AD6F-4972-8B72-C573DEE93C1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63FB-94EF-4AC6-9C9F-C34086A6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15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212AB-AD6F-4972-8B72-C573DEE93C1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63FB-94EF-4AC6-9C9F-C34086A6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90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212AB-AD6F-4972-8B72-C573DEE93C1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63FB-94EF-4AC6-9C9F-C34086A6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39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212AB-AD6F-4972-8B72-C573DEE93C1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63FB-94EF-4AC6-9C9F-C34086A6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60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212AB-AD6F-4972-8B72-C573DEE93C1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63FB-94EF-4AC6-9C9F-C34086A6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2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212AB-AD6F-4972-8B72-C573DEE93C1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63FB-94EF-4AC6-9C9F-C34086A6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03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212AB-AD6F-4972-8B72-C573DEE93C1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63FB-94EF-4AC6-9C9F-C34086A6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93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212AB-AD6F-4972-8B72-C573DEE93C1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D63FB-94EF-4AC6-9C9F-C34086A6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8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work.com/i/freelancer-categories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mcdaid-science.wikispaces.com/J-EQ4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chrepublic.com/article/the-10-highest-paying-gig-economy-jobs-are-all-in-tech/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&amp;ehk=SvM7RLkgoph3cYhkehXdmA&amp;r=0&amp;pid=OfficeInsert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analisisdemedios.blogspot.com/2015/10/los-millennials-lideran-el-uso-de-las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ity103.com/collections/Graphic/slides/bluegrain_fan.html" TargetMode="External"/><Relationship Id="rId2" Type="http://schemas.openxmlformats.org/officeDocument/2006/relationships/image" Target="../media/image3.jpg&amp;ehk=upyCmzpdAjceHu9e5BZb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File:Simple_light_bulb_graphic.pn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mailto:mmack@nyatep.or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5.jpg&amp;ehk=7iNdYoThAhhIMAiU6KdnwA&amp;r=0&amp;pid=OfficeInsert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6.png"/><Relationship Id="rId4" Type="http://schemas.openxmlformats.org/officeDocument/2006/relationships/hyperlink" Target="http://trcs.wikispaces.com/future" TargetMode="External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533D5C0-D0BF-44C3-A0DE-D0CC7AD07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07" y="307731"/>
            <a:ext cx="5330182" cy="3997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F192F9-69FD-4D89-BCE5-3790E25AF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1201727"/>
            <a:ext cx="5455917" cy="22096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538" y="4756638"/>
            <a:ext cx="11139854" cy="930447"/>
          </a:xfrm>
        </p:spPr>
        <p:txBody>
          <a:bodyPr>
            <a:normAutofit/>
          </a:bodyPr>
          <a:lstStyle/>
          <a:p>
            <a:r>
              <a:rPr lang="en-US" sz="5400" b="1" i="1" cap="all" dirty="0">
                <a:solidFill>
                  <a:srgbClr val="FFFFFF"/>
                </a:solidFill>
              </a:rPr>
              <a:t>CEANY South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9362" y="5815698"/>
            <a:ext cx="9144000" cy="42000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B58841"/>
                </a:solidFill>
              </a:rPr>
              <a:t>May 21, 2018</a:t>
            </a:r>
          </a:p>
        </p:txBody>
      </p:sp>
    </p:spTree>
    <p:extLst>
      <p:ext uri="{BB962C8B-B14F-4D97-AF65-F5344CB8AC3E}">
        <p14:creationId xmlns:p14="http://schemas.microsoft.com/office/powerpoint/2010/main" val="2833621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EA168D-5291-4765-A597-4481C6A49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179830"/>
            <a:ext cx="10905066" cy="449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76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B2393-BA43-4EBD-8A73-3CAB37947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EA463B-7445-496E-B803-65ECC16F4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041" y="93147"/>
            <a:ext cx="11914959" cy="667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40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A49FC730-8C88-410F-A9CC-BA6C38914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41" b="-2"/>
          <a:stretch/>
        </p:blipFill>
        <p:spPr>
          <a:xfrm>
            <a:off x="4014281" y="111979"/>
            <a:ext cx="8062389" cy="662657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694E81-97A1-4171-9F11-EC5AAF4A1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30" y="634181"/>
            <a:ext cx="3876179" cy="167660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How do I know what a “gig” job is?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D411D1F-741F-4C8E-836A-7F1FD2E44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00" y="2282022"/>
            <a:ext cx="3667037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hlinkClick r:id="rId3"/>
              </a:rPr>
              <a:t>https://www.upwork.com/i/freelancer-categories/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46762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66B64-56C6-4F7D-BAAF-35498924A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gig jobs?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4BBEE-7D40-4E50-BBE2-0920AF348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407886"/>
            <a:ext cx="10693400" cy="47690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The Pew Research Center estimated 8% of Americans who earned money in the last year through online job platforms performed at least one of the following tasks:</a:t>
            </a:r>
          </a:p>
          <a:p>
            <a:pPr marL="0" indent="0">
              <a:buNone/>
            </a:pPr>
            <a:endParaRPr lang="en-US" sz="1800" b="1" i="1" dirty="0"/>
          </a:p>
          <a:p>
            <a:pPr lvl="1"/>
            <a:r>
              <a:rPr lang="en-US" dirty="0"/>
              <a:t>Online tasks through digital job platforms </a:t>
            </a:r>
          </a:p>
          <a:p>
            <a:pPr lvl="1"/>
            <a:r>
              <a:rPr lang="en-US" dirty="0"/>
              <a:t>Ride-hailing services </a:t>
            </a:r>
          </a:p>
          <a:p>
            <a:pPr lvl="1"/>
            <a:r>
              <a:rPr lang="en-US" dirty="0"/>
              <a:t>Basic tasks, such as moving furniture or working as a parking lot attendant, providing personal services</a:t>
            </a:r>
          </a:p>
          <a:p>
            <a:pPr lvl="1"/>
            <a:r>
              <a:rPr lang="en-US" dirty="0"/>
              <a:t>Highly- specialized work, such as providing legal services, manuscript editing, or IT consulting</a:t>
            </a:r>
          </a:p>
        </p:txBody>
      </p:sp>
    </p:spTree>
    <p:extLst>
      <p:ext uri="{BB962C8B-B14F-4D97-AF65-F5344CB8AC3E}">
        <p14:creationId xmlns:p14="http://schemas.microsoft.com/office/powerpoint/2010/main" val="4047279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ind Jobs and Careers - SimplyHired.com Job Search">
            <a:extLst>
              <a:ext uri="{FF2B5EF4-FFF2-40B4-BE49-F238E27FC236}">
                <a16:creationId xmlns:a16="http://schemas.microsoft.com/office/drawing/2014/main" id="{8DC88A2C-CFBC-439B-B9EF-FDFEEA83D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207" y="3288207"/>
            <a:ext cx="3016962" cy="55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8794A9-B0B0-4699-B6C1-EF12FEEB2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779" y="2650698"/>
            <a:ext cx="2076451" cy="434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945D5E-0274-48CE-8827-DDBD4A6D8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055" y="4057196"/>
            <a:ext cx="2771775" cy="819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032CDB-8615-4104-B401-B93911C059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307" y="1075871"/>
            <a:ext cx="285750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A5D193-15FA-4014-964A-14A7471BD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0520" y="3522462"/>
            <a:ext cx="3228975" cy="1552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36E44C-9F04-437F-8CCF-0AB63F6BA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279" y="1848530"/>
            <a:ext cx="2857500" cy="809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4135FA-5273-4143-8684-93849BA3CD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9797" y="4876346"/>
            <a:ext cx="2038350" cy="733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69C2BE-7F7C-4B3E-999F-29E0128A6A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3512" y="3415165"/>
            <a:ext cx="1952625" cy="685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DED49D-E92C-4B9E-9510-C9CEAC613D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9512" y="5172075"/>
            <a:ext cx="5294395" cy="8803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B98F2E-F393-4866-B18F-3AE9A26A31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02539" y="2096635"/>
            <a:ext cx="1733550" cy="7524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B05B03-109E-45E9-A3CD-67EA287F36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18352" y="3500636"/>
            <a:ext cx="11430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7F58BA-0A17-4383-B3EB-EC530A1D80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34363" y="2257425"/>
            <a:ext cx="1143000" cy="9810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DF8AEA7-A602-4F87-876F-88AD36CDF7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89852" y="1840255"/>
            <a:ext cx="2170320" cy="2170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1A2FB3-5671-42E4-9C16-006061364A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72728" y="5932742"/>
            <a:ext cx="1143000" cy="60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5C3335-FA96-4135-A160-25CBE40E09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43137" y="729509"/>
            <a:ext cx="1973263" cy="3946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508AAD-2960-4776-BD4F-B8B59BDB63C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49986" y="5775579"/>
            <a:ext cx="3476625" cy="923925"/>
          </a:xfrm>
          <a:prstGeom prst="rect">
            <a:avLst/>
          </a:prstGeom>
        </p:spPr>
      </p:pic>
      <p:pic>
        <p:nvPicPr>
          <p:cNvPr id="1043" name="Picture 19" descr="https://localsolo.com/assets/img/logo/LocalSoloLight.png">
            <a:extLst>
              <a:ext uri="{FF2B5EF4-FFF2-40B4-BE49-F238E27FC236}">
                <a16:creationId xmlns:a16="http://schemas.microsoft.com/office/drawing/2014/main" id="{8118C2D3-16BE-405B-96B0-63C882E6A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964" y="1395298"/>
            <a:ext cx="2247900" cy="381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6D1427-8A02-4F54-8FFB-59FB5FA0FDC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97602" y="185511"/>
            <a:ext cx="3419475" cy="9048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507857-F4BB-4FA4-BE17-10D5C17C45B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282114" y="4710566"/>
            <a:ext cx="231457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93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F822E7-9230-4083-88CB-24AF32326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5667" r="20579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C0C911-619A-421C-B3CF-1B5E92C1E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98" y="770123"/>
            <a:ext cx="6495143" cy="1325563"/>
          </a:xfrm>
        </p:spPr>
        <p:txBody>
          <a:bodyPr>
            <a:normAutofit/>
          </a:bodyPr>
          <a:lstStyle/>
          <a:p>
            <a:r>
              <a:rPr lang="en-US" dirty="0"/>
              <a:t>Some “gig work” is “offline”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8052C-C259-4FA3-94B6-E327A0D95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572" y="2279018"/>
            <a:ext cx="5660572" cy="3375920"/>
          </a:xfrm>
        </p:spPr>
        <p:txBody>
          <a:bodyPr anchor="t">
            <a:normAutofit/>
          </a:bodyPr>
          <a:lstStyle/>
          <a:p>
            <a:r>
              <a:rPr lang="en-US" sz="2400" dirty="0"/>
              <a:t>House cleaning, </a:t>
            </a:r>
          </a:p>
          <a:p>
            <a:r>
              <a:rPr lang="en-US" sz="2400" dirty="0"/>
              <a:t>House painting, </a:t>
            </a:r>
          </a:p>
          <a:p>
            <a:r>
              <a:rPr lang="en-US" sz="2400" dirty="0"/>
              <a:t>Yard or landscaping work; </a:t>
            </a:r>
          </a:p>
          <a:p>
            <a:r>
              <a:rPr lang="en-US" sz="2400" dirty="0"/>
              <a:t>Babysitting and/or child care services; and </a:t>
            </a:r>
          </a:p>
          <a:p>
            <a:r>
              <a:rPr lang="en-US" sz="2400" dirty="0"/>
              <a:t>Personal services such as picking up dry cleaning, providing moving assistance, and dog walking; among other services.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01E690-D591-4111-8B94-38CCAF47A9DF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mcdaid-science.wikispaces.com/J-EQ4"/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/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325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227F-5B6E-4D78-9C3B-071C7C4AA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Best Paying “gig” jobs are in tech…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6BC3D-F72E-46DB-B8D1-A9266BBB4A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90057"/>
            <a:ext cx="3124200" cy="35934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About ½  of the specialized independent workforce provides professional services; with 1/3 offering technical services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D2BB1B-DDB1-453D-9437-417AA5D37A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1086" y="1596571"/>
            <a:ext cx="7202714" cy="4580392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Artificial intelligence (AI)/Deep learning </a:t>
            </a:r>
            <a:r>
              <a:rPr lang="en-US" dirty="0"/>
              <a:t>(</a:t>
            </a:r>
            <a:r>
              <a:rPr lang="en-US" dirty="0" err="1"/>
              <a:t>Tensorflow</a:t>
            </a:r>
            <a:r>
              <a:rPr lang="en-US" dirty="0"/>
              <a:t>, Python, R, Java, </a:t>
            </a:r>
            <a:r>
              <a:rPr lang="en-US" dirty="0" err="1"/>
              <a:t>Matlab</a:t>
            </a:r>
            <a:r>
              <a:rPr lang="en-US" dirty="0"/>
              <a:t>, Perl, and C++) $115.06/hour 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Blockchain architecture (</a:t>
            </a:r>
            <a:r>
              <a:rPr lang="en-US" dirty="0"/>
              <a:t>C++, Python, and Solidity) $87.05/hour</a:t>
            </a:r>
            <a:r>
              <a:rPr lang="en-US" b="1" dirty="0"/>
              <a:t> </a:t>
            </a:r>
            <a:endParaRPr lang="en-US" dirty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Robotics </a:t>
            </a:r>
            <a:r>
              <a:rPr lang="en-US" dirty="0"/>
              <a:t>$77.46/hour</a:t>
            </a:r>
            <a:r>
              <a:rPr lang="en-US" b="1" dirty="0"/>
              <a:t> (</a:t>
            </a:r>
            <a:r>
              <a:rPr lang="en-US" dirty="0"/>
              <a:t>SolidWorks Professional, </a:t>
            </a:r>
            <a:r>
              <a:rPr lang="en-US" dirty="0" err="1"/>
              <a:t>Photoview</a:t>
            </a:r>
            <a:r>
              <a:rPr lang="en-US" dirty="0"/>
              <a:t> 360, Simplify 3D, and </a:t>
            </a:r>
            <a:r>
              <a:rPr lang="en-US" dirty="0" err="1"/>
              <a:t>eDrawings</a:t>
            </a:r>
            <a:r>
              <a:rPr lang="en-US" dirty="0"/>
              <a:t>)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Ethical hacking </a:t>
            </a:r>
            <a:r>
              <a:rPr lang="en-US" dirty="0"/>
              <a:t>$66.33/hour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Cryptocurrency </a:t>
            </a:r>
            <a:r>
              <a:rPr lang="en-US" dirty="0"/>
              <a:t>$65.37/hour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Amazon Web Services </a:t>
            </a:r>
            <a:r>
              <a:rPr lang="en-US" dirty="0"/>
              <a:t>(Lambda coding) $51.00/hour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Virtual reality </a:t>
            </a:r>
            <a:r>
              <a:rPr lang="en-US" dirty="0"/>
              <a:t>(3-D modeling)</a:t>
            </a:r>
            <a:r>
              <a:rPr lang="en-US" b="1" dirty="0"/>
              <a:t> </a:t>
            </a:r>
            <a:r>
              <a:rPr lang="en-US" dirty="0"/>
              <a:t>Average salary: $50.18/hour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ReactJS developers </a:t>
            </a:r>
            <a:r>
              <a:rPr lang="en-US" dirty="0"/>
              <a:t>(JavaScript; HTML5; CSS) $40.75/hour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Apple Final Cut Pro editors</a:t>
            </a:r>
            <a:r>
              <a:rPr lang="en-US" dirty="0"/>
              <a:t> $37.12/hour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Instagram marketing</a:t>
            </a:r>
            <a:r>
              <a:rPr lang="en-US" dirty="0"/>
              <a:t> $31.23/hour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6445CE-65EA-4879-AE3C-2E79B42CAB7F}"/>
              </a:ext>
            </a:extLst>
          </p:cNvPr>
          <p:cNvSpPr/>
          <p:nvPr/>
        </p:nvSpPr>
        <p:spPr>
          <a:xfrm>
            <a:off x="986972" y="6169709"/>
            <a:ext cx="10087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https://www.techrepublic.com/article/the-10-highest-paying-gig-economy-jobs-are-all-in-tech/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6038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40B01-BB97-4CB6-A204-2E44568F6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changes underway…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0F6EE-E97D-4E05-B011-ACA1F02C0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fontAlgn="base">
              <a:buNone/>
            </a:pPr>
            <a:r>
              <a:rPr lang="en-US" b="1" dirty="0"/>
              <a:t>What makes worker an employee?</a:t>
            </a:r>
            <a:endParaRPr lang="en-US" dirty="0"/>
          </a:p>
          <a:p>
            <a:pPr fontAlgn="base"/>
            <a:r>
              <a:rPr lang="en-US" dirty="0"/>
              <a:t>The California Supreme Court used criteria called the “ABC test” in a ruling that drivers for delivery service Dynamex are employees. The test says a worker is an independent contractor only if all of these apply:</a:t>
            </a:r>
          </a:p>
          <a:p>
            <a:pPr fontAlgn="base"/>
            <a:r>
              <a:rPr lang="en-US" dirty="0"/>
              <a:t>The company hiring the worker does not control or direct how the work is performed.</a:t>
            </a:r>
          </a:p>
          <a:p>
            <a:pPr fontAlgn="base"/>
            <a:r>
              <a:rPr lang="en-US" dirty="0"/>
              <a:t>The worker does work that is outside the usual course of the hiring company’s business.</a:t>
            </a:r>
          </a:p>
          <a:p>
            <a:pPr fontAlgn="base"/>
            <a:r>
              <a:rPr lang="en-US" dirty="0"/>
              <a:t>The worker runs an independent business doing the same kind of work performed for the hiring company.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77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F3BE3-10F2-4412-80BA-9DAABB1A5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help those seeking “</a:t>
            </a:r>
            <a:r>
              <a:rPr lang="en-US" dirty="0" err="1"/>
              <a:t>gig”work</a:t>
            </a:r>
            <a:r>
              <a:rPr lang="en-US" dirty="0"/>
              <a:t>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AF9EA6-AAEF-4D91-B040-B373603FC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83620"/>
            <a:ext cx="5157787" cy="823912"/>
          </a:xfrm>
        </p:spPr>
        <p:txBody>
          <a:bodyPr/>
          <a:lstStyle/>
          <a:p>
            <a:r>
              <a:rPr lang="en-US" dirty="0"/>
              <a:t>Skills Development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EA84E-955F-4A13-BD2F-DAF6C3EF3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264229"/>
            <a:ext cx="5089298" cy="392543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i="1" dirty="0"/>
              <a:t>Soft Skills:  </a:t>
            </a:r>
          </a:p>
          <a:p>
            <a:r>
              <a:rPr lang="en-US" dirty="0"/>
              <a:t>Customer service orientation; </a:t>
            </a:r>
          </a:p>
          <a:p>
            <a:r>
              <a:rPr lang="en-US" dirty="0"/>
              <a:t>Time management; </a:t>
            </a:r>
          </a:p>
          <a:p>
            <a:r>
              <a:rPr lang="en-US" dirty="0"/>
              <a:t>Self-motivation/self-direction; Professionalism; </a:t>
            </a:r>
          </a:p>
          <a:p>
            <a:r>
              <a:rPr lang="en-US" dirty="0"/>
              <a:t>Ability to communicate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/>
              <a:t>Self-employment Skills:  </a:t>
            </a:r>
          </a:p>
          <a:p>
            <a:r>
              <a:rPr lang="en-US" dirty="0"/>
              <a:t>Marketing</a:t>
            </a:r>
          </a:p>
          <a:p>
            <a:r>
              <a:rPr lang="en-US" dirty="0"/>
              <a:t>Financial Literacy including how to pay taxes, obtain benefits</a:t>
            </a:r>
          </a:p>
          <a:p>
            <a:r>
              <a:rPr lang="en-US" dirty="0"/>
              <a:t>Estimate costs and price services; </a:t>
            </a:r>
          </a:p>
          <a:p>
            <a:r>
              <a:rPr lang="en-US" dirty="0"/>
              <a:t>Understanding legal rights and obligations including how to write and read contracts.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968693-378F-4079-A6D1-AB5C84EB5D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383620"/>
            <a:ext cx="5183188" cy="823912"/>
          </a:xfrm>
        </p:spPr>
        <p:txBody>
          <a:bodyPr/>
          <a:lstStyle/>
          <a:p>
            <a:r>
              <a:rPr lang="en-US" dirty="0"/>
              <a:t>Connections &amp; Support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6D2866-1107-4E33-BB4B-7CA3E53D8D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64229"/>
            <a:ext cx="5183188" cy="392543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Coaching and Interviewing for “Gig Jobs”</a:t>
            </a:r>
          </a:p>
          <a:p>
            <a:r>
              <a:rPr lang="en-US" dirty="0"/>
              <a:t>Gig Job Fairs/Recruitment Events</a:t>
            </a:r>
          </a:p>
          <a:p>
            <a:r>
              <a:rPr lang="en-US" dirty="0"/>
              <a:t>Resume Support</a:t>
            </a:r>
          </a:p>
          <a:p>
            <a:r>
              <a:rPr lang="en-US" dirty="0"/>
              <a:t>Gig’s as work experience/Internships</a:t>
            </a:r>
          </a:p>
          <a:p>
            <a:r>
              <a:rPr lang="en-US" dirty="0"/>
              <a:t>Career Pathways development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71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2163A1-6102-4892-B743-ACCAE47ECA9F}"/>
              </a:ext>
            </a:extLst>
          </p:cNvPr>
          <p:cNvSpPr/>
          <p:nvPr/>
        </p:nvSpPr>
        <p:spPr>
          <a:xfrm>
            <a:off x="0" y="4956628"/>
            <a:ext cx="1219200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About 47% of millennials, compared to 36% of the total U.S. workforce, already engage in freelance work, and </a:t>
            </a:r>
            <a:r>
              <a:rPr lang="en-US" sz="3600" b="1" i="1" dirty="0"/>
              <a:t>more than half</a:t>
            </a:r>
            <a:r>
              <a:rPr lang="en-US" sz="3600" dirty="0"/>
              <a:t> of all U.S. workers are expected to freelance by 2027.”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3E7663-91DF-4C12-95B1-CB9E5DDEB6CA}"/>
              </a:ext>
            </a:extLst>
          </p:cNvPr>
          <p:cNvSpPr/>
          <p:nvPr/>
        </p:nvSpPr>
        <p:spPr>
          <a:xfrm>
            <a:off x="217714" y="853496"/>
            <a:ext cx="11444515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1" dirty="0"/>
              <a:t>The U.S. Gov’t Accountability Office (GAO) found that 40% of workers were under 34.</a:t>
            </a:r>
            <a:r>
              <a:rPr lang="en-US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1013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CDFF9-7416-4366-96BE-C8BC9748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What we will discuss…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866C5-12CD-47BF-9EAB-E2AC46CEE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03" y="1614616"/>
            <a:ext cx="12126097" cy="456234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684213"/>
            <a:r>
              <a:rPr lang="en-US" b="1" dirty="0"/>
              <a:t>What is the current state of the labor market?</a:t>
            </a:r>
          </a:p>
          <a:p>
            <a:pPr marL="1141413" lvl="2"/>
            <a:r>
              <a:rPr lang="en-US" sz="2400" dirty="0"/>
              <a:t>Who is working – who is entering the workforce?</a:t>
            </a:r>
          </a:p>
          <a:p>
            <a:pPr marL="1141413" lvl="2"/>
            <a:r>
              <a:rPr lang="en-US" sz="2400" dirty="0"/>
              <a:t>What sectors are growing or need replacement workers?</a:t>
            </a:r>
          </a:p>
          <a:p>
            <a:pPr marL="1141413" lvl="2"/>
            <a:r>
              <a:rPr lang="en-US" sz="2400" dirty="0"/>
              <a:t>Major trends to watch.</a:t>
            </a:r>
          </a:p>
          <a:p>
            <a:pPr marL="684213" lvl="1">
              <a:buNone/>
            </a:pPr>
            <a:endParaRPr lang="en-US" dirty="0"/>
          </a:p>
          <a:p>
            <a:pPr marL="684213"/>
            <a:r>
              <a:rPr lang="en-US" b="1" dirty="0"/>
              <a:t>The impact of the “gig economy” and “millennials” on the labor market</a:t>
            </a:r>
          </a:p>
          <a:p>
            <a:pPr marL="684213"/>
            <a:endParaRPr lang="en-US" b="1" dirty="0"/>
          </a:p>
          <a:p>
            <a:pPr marL="684213"/>
            <a:r>
              <a:rPr lang="en-US" b="1" dirty="0"/>
              <a:t>How will the State and Federal policy influence where we spend our time and money?</a:t>
            </a:r>
          </a:p>
        </p:txBody>
      </p:sp>
    </p:spTree>
    <p:extLst>
      <p:ext uri="{BB962C8B-B14F-4D97-AF65-F5344CB8AC3E}">
        <p14:creationId xmlns:p14="http://schemas.microsoft.com/office/powerpoint/2010/main" val="3136305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assets.pewresearch.org/wp-content/uploads/var/www/vhosts/cms.pewresearch.org/htdocs/wp-content/blogs.dir/12/files/2018/04/10103327/FT_18.04.02_genWorkforceRevised_lines1.png">
            <a:extLst>
              <a:ext uri="{FF2B5EF4-FFF2-40B4-BE49-F238E27FC236}">
                <a16:creationId xmlns:a16="http://schemas.microsoft.com/office/drawing/2014/main" id="{942B2129-40A5-4940-B29D-676B58F99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500" y="643467"/>
            <a:ext cx="923700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096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2" descr="http://assets.pewresearch.org/wp-content/uploads/sites/3/legacy/751-3b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4"/>
          <a:stretch/>
        </p:blipFill>
        <p:spPr>
          <a:xfrm>
            <a:off x="6090613" y="640082"/>
            <a:ext cx="5461724" cy="5949404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104C5A-CD66-4020-978E-D1367CDB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Engaging Millennials at Work</a:t>
            </a:r>
          </a:p>
        </p:txBody>
      </p:sp>
      <p:sp>
        <p:nvSpPr>
          <p:cNvPr id="4106" name="Content Placeholder 4102"/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r>
              <a:rPr lang="en-US" sz="2400" dirty="0"/>
              <a:t>Want to connect to the “why”</a:t>
            </a:r>
          </a:p>
          <a:p>
            <a:r>
              <a:rPr lang="en-US" sz="2400" dirty="0"/>
              <a:t>They prefer a ‘flat’ work environment</a:t>
            </a:r>
          </a:p>
          <a:p>
            <a:r>
              <a:rPr lang="en-US" sz="2400" dirty="0"/>
              <a:t>Tech savvy</a:t>
            </a:r>
          </a:p>
          <a:p>
            <a:r>
              <a:rPr lang="en-US" sz="2400" dirty="0"/>
              <a:t>Task oriented NOT time oriented</a:t>
            </a:r>
          </a:p>
          <a:p>
            <a:r>
              <a:rPr lang="en-US" sz="2400" dirty="0"/>
              <a:t>Continuous learners</a:t>
            </a:r>
          </a:p>
          <a:p>
            <a:r>
              <a:rPr lang="en-US" sz="2400" dirty="0"/>
              <a:t>Want feedback (and recognition)</a:t>
            </a:r>
          </a:p>
          <a:p>
            <a:r>
              <a:rPr lang="en-US" sz="2400" dirty="0"/>
              <a:t>Want to enjoy what they do</a:t>
            </a:r>
          </a:p>
        </p:txBody>
      </p:sp>
    </p:spTree>
    <p:extLst>
      <p:ext uri="{BB962C8B-B14F-4D97-AF65-F5344CB8AC3E}">
        <p14:creationId xmlns:p14="http://schemas.microsoft.com/office/powerpoint/2010/main" val="1441354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2C4BFA1-2075-4901-9E24-E41D1FDD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53FB2EE-284F-4C87-AB3D-BBF87A9FAB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8000" y="3102428"/>
            <a:ext cx="9144000" cy="762000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Policy Issues to Watch</a:t>
            </a:r>
            <a:endParaRPr lang="en-US" sz="4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123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What happens in D.C. matters to New York…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31456" y="963877"/>
            <a:ext cx="6646715" cy="4930246"/>
          </a:xfrm>
        </p:spPr>
        <p:txBody>
          <a:bodyPr anchor="ctr">
            <a:normAutofit/>
          </a:bodyPr>
          <a:lstStyle/>
          <a:p>
            <a:pPr fontAlgn="base">
              <a:spcAft>
                <a:spcPts val="600"/>
              </a:spcAft>
            </a:pPr>
            <a:r>
              <a:rPr lang="en-US" sz="2400" dirty="0"/>
              <a:t>$30 million increase in Adult and Youth Workforce Funding and $35 million increase for adult education</a:t>
            </a:r>
          </a:p>
          <a:p>
            <a:pPr fontAlgn="base">
              <a:spcAft>
                <a:spcPts val="600"/>
              </a:spcAft>
            </a:pPr>
            <a:r>
              <a:rPr lang="en-US" sz="2400" dirty="0"/>
              <a:t>$145 million for Apprenticeship</a:t>
            </a:r>
          </a:p>
          <a:p>
            <a:pPr fontAlgn="base">
              <a:spcAft>
                <a:spcPts val="600"/>
              </a:spcAft>
            </a:pPr>
            <a:r>
              <a:rPr lang="en-US" sz="2400" dirty="0"/>
              <a:t>$75 million increase in career and technical education state grants under the Carl Perkins Act</a:t>
            </a:r>
          </a:p>
          <a:p>
            <a:pPr fontAlgn="base">
              <a:spcAft>
                <a:spcPts val="600"/>
              </a:spcAft>
            </a:pPr>
            <a:r>
              <a:rPr lang="en-US" sz="2400" dirty="0"/>
              <a:t>An increase in the maximum Pell Grant award, from the current $5,920 per year to $6,095 for the 2018-19 academic year.</a:t>
            </a:r>
          </a:p>
          <a:p>
            <a:pPr fontAlgn="base">
              <a:spcAft>
                <a:spcPts val="600"/>
              </a:spcAft>
            </a:pPr>
            <a:r>
              <a:rPr lang="en-US" sz="2400" dirty="0"/>
              <a:t>Pay attention to the Higher Education Act, Perkins Reauthorization and Temporary Assistance for Needy Families</a:t>
            </a:r>
          </a:p>
        </p:txBody>
      </p:sp>
    </p:spTree>
    <p:extLst>
      <p:ext uri="{BB962C8B-B14F-4D97-AF65-F5344CB8AC3E}">
        <p14:creationId xmlns:p14="http://schemas.microsoft.com/office/powerpoint/2010/main" val="1219638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43067-9A95-4726-B6B2-7E4FB5215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Executive Order on Work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593D3-4008-42EA-AE1A-11666D113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The Executive Order directs the Secretaries of the Treasury, Agriculture, Commerce, Labor, Health and Human Services, Housing and Urban Development, Transportation, and Education to undertake a 90 day review process to: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Review all current regulations and guidance relating to waivers or exemptions to work requirements in programs under their jurisdiction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Review all public assistance programs that do not require work as a condition of eligibility, and determine whether a work requirement could be imposed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Review all public assistance programs that do require work as a condition of eligibility and determine whether enforcement of those requirements is consistent with a set of “economic mobility” principles set forth in the order.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134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1533" y="179249"/>
            <a:ext cx="11528098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NYS Investments in Economic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Regional Economic Development Councils:</a:t>
            </a:r>
            <a:r>
              <a:rPr lang="en-US" dirty="0"/>
              <a:t> The Budget includes core capital and tax-credit funding that will be combined with a wide range of existing agency programs for an eighth round of REDC awards totaling $750 million.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Downtown Revitalization Initiative: </a:t>
            </a:r>
            <a:r>
              <a:rPr lang="en-US" dirty="0"/>
              <a:t>The FY 2019 Budget provides $100 million for the Downtown Revitalization Program Round III.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Create Photonics Attraction Fund in Rochester:</a:t>
            </a:r>
            <a:r>
              <a:rPr lang="en-US" dirty="0"/>
              <a:t> New York State will dedicate $30 million to a Photonics Attraction Fund, administered through the Finger Lakes Regional Economic Development Council, to attract integrated photonics companies to set up their manufacturing operations in the greater Rochester area.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Life Sciences: </a:t>
            </a:r>
            <a:r>
              <a:rPr lang="en-US" dirty="0"/>
              <a:t>The Budget includes $600 million to support construction of a world-class, state-of-the-art life sciences public health laboratory in the Capital District that will promote collaborative public/private research and development partnerships.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Enhance North Country Lodging: </a:t>
            </a:r>
            <a:r>
              <a:rPr lang="en-US" dirty="0"/>
              <a:t>The State will provide the North Country region with tools and resources to bolster tourism in the North Country and catalyze private investment in lodging. Empire State Development will commission a study to identify lodging development opportunities in the Adirondacks and Thousand Island regions, and provide $13 million in capital funding through the REDCs and Upstate Revitalization Initiative to spur development activity.</a:t>
            </a:r>
          </a:p>
        </p:txBody>
      </p:sp>
    </p:spTree>
    <p:extLst>
      <p:ext uri="{BB962C8B-B14F-4D97-AF65-F5344CB8AC3E}">
        <p14:creationId xmlns:p14="http://schemas.microsoft.com/office/powerpoint/2010/main" val="2549583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58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The State’s Strategy for Workforce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744" y="1137608"/>
            <a:ext cx="11056512" cy="3335927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Establishes $175 Million Consolidated Funding Application for Workforce Investments in Emerging Fields through the REDCs</a:t>
            </a:r>
          </a:p>
          <a:p>
            <a:pPr lvl="0">
              <a:lnSpc>
                <a:spcPct val="10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Creates Office of Workforce Development to Oversee State's Investments and Execution -- Headed by New Director of Workforce Development</a:t>
            </a:r>
          </a:p>
          <a:p>
            <a:pPr lvl="0">
              <a:lnSpc>
                <a:spcPct val="10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Launches One-Stop Shop to Help Workers and Businesses Navigate Workforce Development Programs</a:t>
            </a:r>
          </a:p>
          <a:p>
            <a:pPr lvl="0">
              <a:lnSpc>
                <a:spcPct val="10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Enforces Accountability Standards for Program Performance and Employs State-of-the-Art Data Analytics to Strategically Target Local Workforce Needs Across NY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827181"/>
            <a:ext cx="12192000" cy="20308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7180"/>
            <a:ext cx="3441469" cy="2294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26563" y="5657671"/>
            <a:ext cx="6393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r>
              <a:rPr lang="en-US" sz="5400" dirty="0">
                <a:solidFill>
                  <a:schemeClr val="accent5">
                    <a:lumMod val="50000"/>
                  </a:schemeClr>
                </a:solidFill>
              </a:rPr>
              <a:t>#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</a:rPr>
              <a:t>InvestInSkillsNY</a:t>
            </a:r>
            <a:endParaRPr lang="en-US" sz="5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175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614139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3611160-96A0-48D8-BF0E-B0ED91A79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484632" y="688036"/>
            <a:ext cx="5126736" cy="53264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598" y="640263"/>
            <a:ext cx="5221266" cy="1344975"/>
          </a:xfrm>
        </p:spPr>
        <p:txBody>
          <a:bodyPr>
            <a:normAutofit/>
          </a:bodyPr>
          <a:lstStyle/>
          <a:p>
            <a:r>
              <a:rPr lang="en-US" sz="4000" b="1" dirty="0"/>
              <a:t>What does this mean for workforce development?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1902" y="2121763"/>
            <a:ext cx="5315465" cy="445203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Get ahead of the technology shifts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Advocate for what you do -- we shouldn’t be ‘best kept secrets’ – ESPECIALLY with State Investment.  No Reinvent the Wheel!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DATA – DATA – DATA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Resistance to Change – be the field of ‘what if we’…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Partner for business development – Business NEED workers</a:t>
            </a:r>
          </a:p>
        </p:txBody>
      </p:sp>
    </p:spTree>
    <p:extLst>
      <p:ext uri="{BB962C8B-B14F-4D97-AF65-F5344CB8AC3E}">
        <p14:creationId xmlns:p14="http://schemas.microsoft.com/office/powerpoint/2010/main" val="624791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6062D-E9FF-4EFF-AEF1-705475817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460" y="712269"/>
            <a:ext cx="2528249" cy="5502264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What you can do right now!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/>
          </p:nvPr>
        </p:nvGraphicFramePr>
        <p:xfrm>
          <a:off x="5484020" y="224972"/>
          <a:ext cx="4701779" cy="6357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6370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EBD567-980B-4780-9438-1C57934B4A6C}"/>
              </a:ext>
            </a:extLst>
          </p:cNvPr>
          <p:cNvSpPr/>
          <p:nvPr/>
        </p:nvSpPr>
        <p:spPr>
          <a:xfrm>
            <a:off x="1142274" y="740229"/>
            <a:ext cx="4750526" cy="28810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39F47-7C2B-4951-83F0-327FDE65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2684" y="500062"/>
            <a:ext cx="4626429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Be Part of the Movement!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4C9B3-FFDC-4660-B4DF-F6F674EACA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0654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b="1" dirty="0"/>
              <a:t>Melinda Mack, Executive Director</a:t>
            </a:r>
          </a:p>
          <a:p>
            <a:pPr marL="0" indent="0" algn="ctr">
              <a:buNone/>
            </a:pPr>
            <a:r>
              <a:rPr lang="en-US" sz="2000" dirty="0"/>
              <a:t>www. nyatep.org       </a:t>
            </a:r>
            <a:r>
              <a:rPr lang="en-US" sz="2000" dirty="0">
                <a:hlinkClick r:id="rId2"/>
              </a:rPr>
              <a:t>mmack@nyatep.org</a:t>
            </a:r>
            <a:r>
              <a:rPr lang="en-US" sz="2000" dirty="0"/>
              <a:t>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u="sng" dirty="0"/>
              <a:t>Save the Date: </a:t>
            </a:r>
          </a:p>
          <a:p>
            <a:pPr marL="0" indent="0" algn="ctr">
              <a:buNone/>
            </a:pPr>
            <a:r>
              <a:rPr lang="en-US" dirty="0"/>
              <a:t>2018 Fall Conference October 9-11 </a:t>
            </a:r>
          </a:p>
          <a:p>
            <a:pPr marL="0" indent="0" algn="ctr">
              <a:buNone/>
            </a:pPr>
            <a:r>
              <a:rPr lang="en-US" dirty="0"/>
              <a:t>Syracuse, New York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26C165-D212-4CA7-9565-F2B7FCE2B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3274" y="1825625"/>
            <a:ext cx="47505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www.investinskillsny.org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4AF5C-9E67-41E6-8731-96943E4D6C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74" y="1094805"/>
            <a:ext cx="3272996" cy="1325563"/>
          </a:xfrm>
          <a:prstGeom prst="rect">
            <a:avLst/>
          </a:prstGeom>
        </p:spPr>
      </p:pic>
      <p:pic>
        <p:nvPicPr>
          <p:cNvPr id="7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5D55D8AA-0315-4B0D-8F25-9148FD5A5B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0" r="14144"/>
          <a:stretch/>
        </p:blipFill>
        <p:spPr>
          <a:xfrm>
            <a:off x="6903719" y="1634216"/>
            <a:ext cx="3902141" cy="294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88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C6247-8589-4AE4-8167-0FE2DBC0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8854" y="543696"/>
            <a:ext cx="12290854" cy="733169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6000" b="1" dirty="0"/>
              <a:t>The Future of Work is Changing 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5DCCB52B-1E2E-4D3A-AE69-29B828833D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588355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68097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46C2-DB55-4529-8250-895124DC5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85" y="365125"/>
            <a:ext cx="11616033" cy="1325563"/>
          </a:xfrm>
        </p:spPr>
        <p:txBody>
          <a:bodyPr>
            <a:normAutofit/>
          </a:bodyPr>
          <a:lstStyle/>
          <a:p>
            <a:r>
              <a:rPr lang="en-US" b="1" dirty="0"/>
              <a:t>In most of the State we’re facing a labor shortage!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B869FE77-20F3-4E5B-A954-AC9624E88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8813" y="2201926"/>
            <a:ext cx="6754813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REGIONAL CHANGES IN THE LABOR FORCE, 2010—2015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3" descr="regional changes in labor force">
            <a:extLst>
              <a:ext uri="{FF2B5EF4-FFF2-40B4-BE49-F238E27FC236}">
                <a16:creationId xmlns:a16="http://schemas.microsoft.com/office/drawing/2014/main" id="{0D0980A7-14FD-4977-B362-8C1073F22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"/>
          <a:stretch>
            <a:fillRect/>
          </a:stretch>
        </p:blipFill>
        <p:spPr bwMode="auto">
          <a:xfrm>
            <a:off x="2628900" y="2460689"/>
            <a:ext cx="8165305" cy="407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9F8A27FC-7616-44E2-ADEE-EB0AEBC6F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442" y="2760113"/>
            <a:ext cx="3956050" cy="351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Southern Tier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North Country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Mohawk Valley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Central New York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Western New York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Finger Lakes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Capital Region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Hudson Valley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Long Island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New York City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907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9CB1D-0D2C-450E-974D-C3721FFEE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workforce is aging Statewide…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094E902-ED44-4F2A-815A-CD07661EA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17479" y="2028825"/>
            <a:ext cx="3744858" cy="383619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0F0E064-A3B2-4AF3-A45D-70E2A4D9C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6"/>
          <a:stretch>
            <a:fillRect/>
          </a:stretch>
        </p:blipFill>
        <p:spPr bwMode="auto">
          <a:xfrm>
            <a:off x="383547" y="2388299"/>
            <a:ext cx="7803523" cy="278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7BECA60C-7D21-43E6-82F7-D37648021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347" y="1690688"/>
            <a:ext cx="59690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REGIONAL LABOR FORCE PARTICIPATION BY AGE GROUP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904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8EFD3-FD9A-4D50-85B3-53ED5DE2C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862" y="365125"/>
            <a:ext cx="1177364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To close the skills gap we have work to do.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95DA3AF-6B0F-4A5C-8DC3-4588B8ECA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13" y="2378047"/>
            <a:ext cx="4430352" cy="39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17F80AC9-84FD-4946-8D22-629A24CB7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373" y="2270552"/>
            <a:ext cx="4054231" cy="76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Statewide Educational Attainment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1E3B49E0-F5EC-4254-A51C-8C3322840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326" y="2628506"/>
            <a:ext cx="3573462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EDUCATIONAL ATTAINMENT BY REGION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CA0E5C37-D9E4-4ACA-B146-EB6902B1C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 r="725"/>
          <a:stretch>
            <a:fillRect/>
          </a:stretch>
        </p:blipFill>
        <p:spPr bwMode="auto">
          <a:xfrm>
            <a:off x="5467739" y="2861869"/>
            <a:ext cx="6570762" cy="342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BC88A83F-ECDA-49BE-8DF5-B397AAC57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914" y="3086407"/>
            <a:ext cx="1339825" cy="264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Western New York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Southern Tier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North Country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Mohawk Valley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Finger Lakes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Central New York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Capital Region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Long Island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New York City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Hudson Valley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916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F87CB-EF01-42D3-B109-C912DD778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want to see the next generation economy…we need to attract higher skill jobs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E2581AFB-8F1A-40FA-ABDB-C526A58E4FEF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884783"/>
            <a:ext cx="10171922" cy="3968621"/>
            <a:chOff x="110643261" y="111789908"/>
            <a:chExt cx="6831878" cy="2709894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32652C6D-3855-4DDD-93DE-4BDF5D6FCA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723082" y="111789908"/>
              <a:ext cx="6752057" cy="2709894"/>
              <a:chOff x="110723082" y="111789908"/>
              <a:chExt cx="6752057" cy="2709894"/>
            </a:xfrm>
          </p:grpSpPr>
          <p:sp>
            <p:nvSpPr>
              <p:cNvPr id="8" name="Text Box 4">
                <a:extLst>
                  <a:ext uri="{FF2B5EF4-FFF2-40B4-BE49-F238E27FC236}">
                    <a16:creationId xmlns:a16="http://schemas.microsoft.com/office/drawing/2014/main" id="{F274F91C-C83E-4565-A08C-315A28D60C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723082" y="111789908"/>
                <a:ext cx="5120001" cy="3325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</a:rPr>
                  <a:t>10 LARGEST OCCUPATIONS STATEWIDE, 2016</a:t>
                </a:r>
                <a:r>
                  <a:rPr kumimoji="0" lang="en-US" altLang="en-US" sz="1400" b="1" i="0" u="none" strike="noStrike" cap="none" normalizeH="0" baseline="30000" noProof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27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pic>
            <p:nvPicPr>
              <p:cNvPr id="1029" name="Picture 5">
                <a:extLst>
                  <a:ext uri="{FF2B5EF4-FFF2-40B4-BE49-F238E27FC236}">
                    <a16:creationId xmlns:a16="http://schemas.microsoft.com/office/drawing/2014/main" id="{48706D09-E949-403D-8208-EE29D33EE9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50" b="11295"/>
              <a:stretch>
                <a:fillRect/>
              </a:stretch>
            </p:blipFill>
            <p:spPr bwMode="auto">
              <a:xfrm>
                <a:off x="110723082" y="112137057"/>
                <a:ext cx="6752057" cy="23627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030" name="Picture 6" descr="Image result for CHECK MARK">
              <a:extLst>
                <a:ext uri="{FF2B5EF4-FFF2-40B4-BE49-F238E27FC236}">
                  <a16:creationId xmlns:a16="http://schemas.microsoft.com/office/drawing/2014/main" id="{FDD1F1E4-EE1F-44F9-8C3B-151F81EEA4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45651" y="112161494"/>
              <a:ext cx="159641" cy="151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7" descr="Image result for CHECK MARK">
              <a:extLst>
                <a:ext uri="{FF2B5EF4-FFF2-40B4-BE49-F238E27FC236}">
                  <a16:creationId xmlns:a16="http://schemas.microsoft.com/office/drawing/2014/main" id="{C8F71543-5E5F-4B53-AB24-5EF2CDBFD1C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1480198" y="112376618"/>
              <a:ext cx="159641" cy="151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8" descr="Image result for CHECK MARK">
              <a:extLst>
                <a:ext uri="{FF2B5EF4-FFF2-40B4-BE49-F238E27FC236}">
                  <a16:creationId xmlns:a16="http://schemas.microsoft.com/office/drawing/2014/main" id="{A2585998-1221-47D3-8A66-7BE00A82A13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0643261" y="112998517"/>
              <a:ext cx="159641" cy="151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3" name="Picture 9" descr="Image result for CHECK MARK">
              <a:extLst>
                <a:ext uri="{FF2B5EF4-FFF2-40B4-BE49-F238E27FC236}">
                  <a16:creationId xmlns:a16="http://schemas.microsoft.com/office/drawing/2014/main" id="{E1DF4D30-4BE8-4F23-BF6D-A9B3E78642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47200" y="113825194"/>
              <a:ext cx="159641" cy="151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10" descr="Image result for CHECK MARK">
              <a:extLst>
                <a:ext uri="{FF2B5EF4-FFF2-40B4-BE49-F238E27FC236}">
                  <a16:creationId xmlns:a16="http://schemas.microsoft.com/office/drawing/2014/main" id="{6571C33C-9BA6-4C77-B2BF-B6A00FD187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64382" y="113619064"/>
              <a:ext cx="159641" cy="151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1" descr="Image result for CHECK MARK">
              <a:extLst>
                <a:ext uri="{FF2B5EF4-FFF2-40B4-BE49-F238E27FC236}">
                  <a16:creationId xmlns:a16="http://schemas.microsoft.com/office/drawing/2014/main" id="{F01E3F9D-5A93-42AF-B653-6DCB22BF4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39839" y="113201917"/>
              <a:ext cx="159641" cy="151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12" descr="Image result for CHECK MARK">
              <a:extLst>
                <a:ext uri="{FF2B5EF4-FFF2-40B4-BE49-F238E27FC236}">
                  <a16:creationId xmlns:a16="http://schemas.microsoft.com/office/drawing/2014/main" id="{56C28C43-F040-45E1-A768-D3705B1BC7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98405" y="113402186"/>
              <a:ext cx="159641" cy="151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3" descr="Image result for CHECK MARK">
              <a:extLst>
                <a:ext uri="{FF2B5EF4-FFF2-40B4-BE49-F238E27FC236}">
                  <a16:creationId xmlns:a16="http://schemas.microsoft.com/office/drawing/2014/main" id="{DDC547B7-8DBE-4B71-9812-06F63F9CA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00377" y="114036431"/>
              <a:ext cx="159641" cy="151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8" name="Picture 14" descr="Image result for CHECK MARK">
            <a:extLst>
              <a:ext uri="{FF2B5EF4-FFF2-40B4-BE49-F238E27FC236}">
                <a16:creationId xmlns:a16="http://schemas.microsoft.com/office/drawing/2014/main" id="{F81969A3-19F1-4A43-87CA-BE699178A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684" y="6145374"/>
            <a:ext cx="238701" cy="22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5">
            <a:extLst>
              <a:ext uri="{FF2B5EF4-FFF2-40B4-BE49-F238E27FC236}">
                <a16:creationId xmlns:a16="http://schemas.microsoft.com/office/drawing/2014/main" id="{235E73ED-BD4D-4559-B803-958599BF2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378" y="6211953"/>
            <a:ext cx="5026876" cy="45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Top 10 Occupation Expected to add the most jobs from 2014 to 2024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483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41E7B8-9213-4161-B444-6C0B368C7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014" y="643467"/>
            <a:ext cx="4944320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DB63F9-BDD0-43D3-9A02-DADC1EB23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90" y="643466"/>
            <a:ext cx="5069669" cy="55710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477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AF1AAE-28C5-407B-8D5F-361C7ABD4FC2}"/>
              </a:ext>
            </a:extLst>
          </p:cNvPr>
          <p:cNvSpPr txBox="1"/>
          <p:nvPr/>
        </p:nvSpPr>
        <p:spPr>
          <a:xfrm>
            <a:off x="312056" y="5911201"/>
            <a:ext cx="395514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Millennials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114244-0EDD-4F7A-8B57-1C2434CC2DFD}"/>
              </a:ext>
            </a:extLst>
          </p:cNvPr>
          <p:cNvSpPr/>
          <p:nvPr/>
        </p:nvSpPr>
        <p:spPr>
          <a:xfrm>
            <a:off x="3750365" y="4265008"/>
            <a:ext cx="3578087" cy="2592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0AA443-57D5-4A8F-951E-867A894D7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365126"/>
            <a:ext cx="11145795" cy="895264"/>
          </a:xfrm>
          <a:pattFill prst="pct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/>
            <a:r>
              <a:rPr lang="en-US" b="1" dirty="0"/>
              <a:t>Areas that are impacting the Future of work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D1D79F6-B885-4651-9338-CB66F42F67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778958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C8D1693-11D6-4266-8842-9E0BD44913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4022" y="4348466"/>
            <a:ext cx="3265236" cy="242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30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10060</TotalTime>
  <Words>1285</Words>
  <Application>Microsoft Office PowerPoint</Application>
  <PresentationFormat>Widescreen</PresentationFormat>
  <Paragraphs>191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Office Theme</vt:lpstr>
      <vt:lpstr>CEANY South Presentation</vt:lpstr>
      <vt:lpstr>What we will discuss…</vt:lpstr>
      <vt:lpstr>The Future of Work is Changing </vt:lpstr>
      <vt:lpstr>In most of the State we’re facing a labor shortage!</vt:lpstr>
      <vt:lpstr>The workforce is aging Statewide…</vt:lpstr>
      <vt:lpstr>To close the skills gap we have work to do.</vt:lpstr>
      <vt:lpstr>If we want to see the next generation economy…we need to attract higher skill jobs</vt:lpstr>
      <vt:lpstr>PowerPoint Presentation</vt:lpstr>
      <vt:lpstr>Areas that are impacting the Future of work</vt:lpstr>
      <vt:lpstr>PowerPoint Presentation</vt:lpstr>
      <vt:lpstr>PowerPoint Presentation</vt:lpstr>
      <vt:lpstr>How do I know what a “gig” job is?</vt:lpstr>
      <vt:lpstr>What are gig jobs?</vt:lpstr>
      <vt:lpstr>PowerPoint Presentation</vt:lpstr>
      <vt:lpstr>Some “gig work” is “offline”</vt:lpstr>
      <vt:lpstr>The Best Paying “gig” jobs are in tech…</vt:lpstr>
      <vt:lpstr>Potential changes underway…</vt:lpstr>
      <vt:lpstr>How can we help those seeking “gig”work?</vt:lpstr>
      <vt:lpstr>PowerPoint Presentation</vt:lpstr>
      <vt:lpstr>PowerPoint Presentation</vt:lpstr>
      <vt:lpstr>Engaging Millennials at Work</vt:lpstr>
      <vt:lpstr>PowerPoint Presentation</vt:lpstr>
      <vt:lpstr>What happens in D.C. matters to New York…</vt:lpstr>
      <vt:lpstr>Executive Order on Work Requirements</vt:lpstr>
      <vt:lpstr>PowerPoint Presentation</vt:lpstr>
      <vt:lpstr>The State’s Strategy for Workforce</vt:lpstr>
      <vt:lpstr>What does this mean for workforce development?</vt:lpstr>
      <vt:lpstr>What you can do right now!</vt:lpstr>
      <vt:lpstr>Be Part of the Movement!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Madison Hubner</dc:creator>
  <cp:lastModifiedBy>Bartkovich, Lori (Career and Veteran Services)</cp:lastModifiedBy>
  <cp:revision>75</cp:revision>
  <dcterms:created xsi:type="dcterms:W3CDTF">2018-01-23T19:18:44Z</dcterms:created>
  <dcterms:modified xsi:type="dcterms:W3CDTF">2018-05-23T18:33:02Z</dcterms:modified>
</cp:coreProperties>
</file>