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25" r:id="rId3"/>
    <p:sldId id="326" r:id="rId4"/>
    <p:sldId id="327" r:id="rId5"/>
    <p:sldId id="328" r:id="rId6"/>
    <p:sldId id="329" r:id="rId7"/>
    <p:sldId id="330" r:id="rId8"/>
    <p:sldId id="331" r:id="rId9"/>
    <p:sldId id="321" r:id="rId10"/>
    <p:sldId id="289" r:id="rId11"/>
    <p:sldId id="303" r:id="rId12"/>
    <p:sldId id="318" r:id="rId13"/>
    <p:sldId id="308" r:id="rId14"/>
    <p:sldId id="332" r:id="rId15"/>
    <p:sldId id="323" r:id="rId16"/>
    <p:sldId id="305" r:id="rId17"/>
    <p:sldId id="306" r:id="rId18"/>
    <p:sldId id="301" r:id="rId19"/>
    <p:sldId id="263" r:id="rId20"/>
    <p:sldId id="324" r:id="rId21"/>
    <p:sldId id="311" r:id="rId22"/>
    <p:sldId id="314" r:id="rId23"/>
    <p:sldId id="315" r:id="rId24"/>
    <p:sldId id="307" r:id="rId25"/>
    <p:sldId id="317" r:id="rId26"/>
    <p:sldId id="316" r:id="rId27"/>
    <p:sldId id="333" r:id="rId28"/>
    <p:sldId id="334" r:id="rId29"/>
    <p:sldId id="299"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FC2"/>
    <a:srgbClr val="155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4660"/>
  </p:normalViewPr>
  <p:slideViewPr>
    <p:cSldViewPr snapToGrid="0" snapToObjects="1">
      <p:cViewPr varScale="1">
        <p:scale>
          <a:sx n="81" d="100"/>
          <a:sy n="81" d="100"/>
        </p:scale>
        <p:origin x="150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06075-DD8D-40BB-85EF-1C7890999EA9}" type="datetimeFigureOut">
              <a:rPr lang="en-US" smtClean="0"/>
              <a:pPr/>
              <a:t>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E49D1-BC63-46FF-A323-7BE5C266B9F4}" type="slidenum">
              <a:rPr lang="en-US" smtClean="0"/>
              <a:pPr/>
              <a:t>‹#›</a:t>
            </a:fld>
            <a:endParaRPr lang="en-US"/>
          </a:p>
        </p:txBody>
      </p:sp>
    </p:spTree>
    <p:extLst>
      <p:ext uri="{BB962C8B-B14F-4D97-AF65-F5344CB8AC3E}">
        <p14:creationId xmlns:p14="http://schemas.microsoft.com/office/powerpoint/2010/main" val="252472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320BE07-745D-4BB4-86DB-ECE95DFE85AF}" type="datetimeFigureOut">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B56CCC-F1CB-4A2B-94CD-D5D6701DA5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E794C5-EDE1-4B60-BA70-E11F38966DBD}" type="datetimeFigureOut">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7C1FC-2492-44E6-991D-62B605E59E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60D190-99C2-4982-868C-86EBC7FD2E65}" type="datetimeFigureOut">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A0EE66-760C-46A4-B12D-D0B58F4701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FF03D8-928E-4FD1-9826-0A3C335D6A27}" type="datetimeFigureOut">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984BE6-51BD-4DB7-8FBB-E440D35CDE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33076C8-546D-488A-897B-E5D1393FC6E6}" type="datetimeFigureOut">
              <a:rPr lang="en-US"/>
              <a:pPr>
                <a:defRPr/>
              </a:pPr>
              <a:t>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F169B3-BED9-44C8-928F-E2CF0EEA87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0E6694-FBDD-47D6-A0C1-51994948897B}" type="datetimeFigureOut">
              <a:rPr lang="en-US"/>
              <a:pPr>
                <a:defRPr/>
              </a:pPr>
              <a:t>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7B7A2D-A284-46DC-BD54-B0276F5C84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82A24F7-D2E6-4E64-A16D-686FA4351971}" type="datetimeFigureOut">
              <a:rPr lang="en-US"/>
              <a:pPr>
                <a:defRPr/>
              </a:pPr>
              <a:t>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D18EE4-0CA3-43CD-B123-B4A22B0484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02926BA-AC8F-429E-AF96-D3535F162270}" type="datetimeFigureOut">
              <a:rPr lang="en-US"/>
              <a:pPr>
                <a:defRPr/>
              </a:pPr>
              <a:t>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AEB03A-5CF6-49C4-BCE7-152175B449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87C1C9-3C48-4542-BC5E-342AA9512A70}" type="datetimeFigureOut">
              <a:rPr lang="en-US"/>
              <a:pPr>
                <a:defRPr/>
              </a:pPr>
              <a:t>1/1/2020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758553-0875-4CF0-B814-0570886D29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CAB751-7A72-4F9E-97AC-1812EEB73D1F}" type="datetimeFigureOut">
              <a:rPr lang="en-US"/>
              <a:pPr>
                <a:defRPr/>
              </a:pPr>
              <a:t>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579A78-A323-44DA-BF9D-6954F09CF5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F8CBCB-8B27-4474-B9E4-33FA5F31C83D}" type="datetimeFigureOut">
              <a:rPr lang="en-US"/>
              <a:pPr>
                <a:defRPr/>
              </a:pPr>
              <a:t>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F496B7-8F5E-4DCD-88CD-28DECF8145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440BA8-BB3A-4A2B-BBDF-B64D447376FB}" type="datetimeFigureOut">
              <a:rPr lang="en-US"/>
              <a:pPr>
                <a:defRPr/>
              </a:pPr>
              <a:t>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A72FB8B-95E3-4916-9C59-5D3D127F72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descr="SUNY_blue_bkgrnd-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4" name="Picture 5" descr="SUNY_trns_circles-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3315" name="Picture 12" descr="SUNY_State_text-01.png"/>
          <p:cNvPicPr>
            <a:picLocks noChangeAspect="1"/>
          </p:cNvPicPr>
          <p:nvPr/>
        </p:nvPicPr>
        <p:blipFill>
          <a:blip r:embed="rId4"/>
          <a:srcRect/>
          <a:stretch>
            <a:fillRect/>
          </a:stretch>
        </p:blipFill>
        <p:spPr bwMode="auto">
          <a:xfrm>
            <a:off x="3175" y="0"/>
            <a:ext cx="9144000" cy="6858000"/>
          </a:xfrm>
          <a:prstGeom prst="rect">
            <a:avLst/>
          </a:prstGeom>
          <a:noFill/>
          <a:ln w="9525">
            <a:noFill/>
            <a:miter lim="800000"/>
            <a:headEnd/>
            <a:tailEnd/>
          </a:ln>
        </p:spPr>
      </p:pic>
      <p:pic>
        <p:nvPicPr>
          <p:cNvPr id="13316" name="Picture 13" descr="SUNY_Logo-01.png"/>
          <p:cNvPicPr>
            <a:picLocks noChangeAspect="1"/>
          </p:cNvPicPr>
          <p:nvPr/>
        </p:nvPicPr>
        <p:blipFill>
          <a:blip r:embed="rId5"/>
          <a:srcRect/>
          <a:stretch>
            <a:fillRect/>
          </a:stretch>
        </p:blipFill>
        <p:spPr bwMode="auto">
          <a:xfrm>
            <a:off x="3175" y="0"/>
            <a:ext cx="9144000" cy="6858000"/>
          </a:xfrm>
          <a:prstGeom prst="rect">
            <a:avLst/>
          </a:prstGeom>
          <a:noFill/>
          <a:ln w="9525">
            <a:noFill/>
            <a:miter lim="800000"/>
            <a:headEnd/>
            <a:tailEnd/>
          </a:ln>
        </p:spPr>
      </p:pic>
      <p:sp>
        <p:nvSpPr>
          <p:cNvPr id="13317" name="TextBox 14"/>
          <p:cNvSpPr txBox="1">
            <a:spLocks noChangeArrowheads="1"/>
          </p:cNvSpPr>
          <p:nvPr/>
        </p:nvSpPr>
        <p:spPr bwMode="auto">
          <a:xfrm>
            <a:off x="2705100" y="2655888"/>
            <a:ext cx="5676900" cy="1200329"/>
          </a:xfrm>
          <a:prstGeom prst="rect">
            <a:avLst/>
          </a:prstGeom>
          <a:noFill/>
          <a:ln w="9525">
            <a:noFill/>
            <a:miter lim="800000"/>
            <a:headEnd/>
            <a:tailEnd/>
          </a:ln>
        </p:spPr>
        <p:txBody>
          <a:bodyPr>
            <a:spAutoFit/>
          </a:bodyPr>
          <a:lstStyle/>
          <a:p>
            <a:r>
              <a:rPr lang="en-US" sz="3600" b="1" dirty="0">
                <a:solidFill>
                  <a:schemeClr val="bg1"/>
                </a:solidFill>
                <a:latin typeface="AauxPro OT"/>
              </a:rPr>
              <a:t>Institutional Student Learning Outcomes</a:t>
            </a:r>
            <a:endParaRPr lang="en-US" sz="2800" b="1" dirty="0">
              <a:solidFill>
                <a:schemeClr val="bg1"/>
              </a:solidFill>
              <a:latin typeface="AauxPro OT"/>
            </a:endParaRPr>
          </a:p>
        </p:txBody>
      </p:sp>
      <p:sp>
        <p:nvSpPr>
          <p:cNvPr id="13318" name="TextBox 15"/>
          <p:cNvSpPr txBox="1">
            <a:spLocks noChangeArrowheads="1"/>
          </p:cNvSpPr>
          <p:nvPr/>
        </p:nvSpPr>
        <p:spPr bwMode="auto">
          <a:xfrm>
            <a:off x="2738437" y="4672013"/>
            <a:ext cx="5976071" cy="1077218"/>
          </a:xfrm>
          <a:prstGeom prst="rect">
            <a:avLst/>
          </a:prstGeom>
          <a:noFill/>
          <a:ln w="9525">
            <a:noFill/>
            <a:miter lim="800000"/>
            <a:headEnd/>
            <a:tailEnd/>
          </a:ln>
        </p:spPr>
        <p:txBody>
          <a:bodyPr wrap="square">
            <a:spAutoFit/>
          </a:bodyPr>
          <a:lstStyle/>
          <a:p>
            <a:r>
              <a:rPr lang="en-US" sz="1600" b="1" dirty="0">
                <a:solidFill>
                  <a:schemeClr val="bg1"/>
                </a:solidFill>
                <a:latin typeface="AauxPro OT"/>
              </a:rPr>
              <a:t>Deborah </a:t>
            </a:r>
            <a:r>
              <a:rPr lang="en-US" sz="1600" b="1" dirty="0" err="1">
                <a:solidFill>
                  <a:schemeClr val="bg1"/>
                </a:solidFill>
                <a:latin typeface="AauxPro OT"/>
              </a:rPr>
              <a:t>Moeckel</a:t>
            </a:r>
            <a:r>
              <a:rPr lang="en-US" sz="1600" b="1" dirty="0">
                <a:solidFill>
                  <a:schemeClr val="bg1"/>
                </a:solidFill>
                <a:latin typeface="AauxPro OT"/>
              </a:rPr>
              <a:t>, SUNY Assistant Provost</a:t>
            </a:r>
          </a:p>
          <a:p>
            <a:r>
              <a:rPr lang="en-US" sz="1600" b="1" dirty="0" err="1">
                <a:solidFill>
                  <a:schemeClr val="bg1"/>
                </a:solidFill>
                <a:latin typeface="AauxPro OT"/>
              </a:rPr>
              <a:t>SCoA</a:t>
            </a:r>
            <a:r>
              <a:rPr lang="en-US" sz="1600" b="1" dirty="0">
                <a:solidFill>
                  <a:schemeClr val="bg1"/>
                </a:solidFill>
                <a:latin typeface="AauxPro OT"/>
              </a:rPr>
              <a:t> Drive-In Workshops</a:t>
            </a:r>
          </a:p>
          <a:p>
            <a:r>
              <a:rPr lang="en-US" sz="1600" b="1" dirty="0">
                <a:solidFill>
                  <a:schemeClr val="bg1"/>
                </a:solidFill>
                <a:latin typeface="AauxPro OT"/>
              </a:rPr>
              <a:t>Fall 2016</a:t>
            </a:r>
          </a:p>
          <a:p>
            <a:r>
              <a:rPr lang="en-US" sz="1600" b="1" dirty="0">
                <a:solidFill>
                  <a:schemeClr val="bg1"/>
                </a:solidFill>
                <a:latin typeface="AauxPro OT"/>
              </a:rPr>
              <a:t>deborah.moeckel@suny.edu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0" y="2236366"/>
            <a:ext cx="8451272" cy="2385268"/>
          </a:xfrm>
          <a:prstGeom prst="rect">
            <a:avLst/>
          </a:prstGeom>
          <a:noFill/>
        </p:spPr>
        <p:txBody>
          <a:bodyPr wrap="square">
            <a:spAutoFit/>
          </a:bodyPr>
          <a:lstStyle/>
          <a:p>
            <a:pPr>
              <a:buFont typeface="Arial" pitchFamily="34" charset="0"/>
              <a:buChar char="•"/>
            </a:pPr>
            <a:r>
              <a:rPr lang="en-US" sz="3200" dirty="0">
                <a:solidFill>
                  <a:schemeClr val="tx1">
                    <a:lumMod val="50000"/>
                    <a:lumOff val="50000"/>
                  </a:schemeClr>
                </a:solidFill>
                <a:latin typeface="AauxPro OT"/>
              </a:rPr>
              <a:t>Institutional Student Learning Outcomes (ISLOs) are not new requirements. These have been part of Standard 14 and are now part of the new Standard V.</a:t>
            </a:r>
          </a:p>
          <a:p>
            <a:endParaRPr lang="en-US" sz="2100" dirty="0">
              <a:solidFill>
                <a:schemeClr val="tx1">
                  <a:lumMod val="50000"/>
                  <a:lumOff val="50000"/>
                </a:schemeClr>
              </a:solidFill>
              <a:latin typeface="AauxPro OT"/>
            </a:endParaRPr>
          </a:p>
        </p:txBody>
      </p:sp>
      <p:sp>
        <p:nvSpPr>
          <p:cNvPr id="2" name="Title 1"/>
          <p:cNvSpPr>
            <a:spLocks noGrp="1"/>
          </p:cNvSpPr>
          <p:nvPr>
            <p:ph type="title"/>
          </p:nvPr>
        </p:nvSpPr>
        <p:spPr/>
        <p:txBody>
          <a:bodyPr/>
          <a:lstStyle/>
          <a:p>
            <a:r>
              <a:rPr lang="en-US" dirty="0">
                <a:solidFill>
                  <a:schemeClr val="bg1"/>
                </a:solidFill>
              </a:rPr>
              <a:t>ISLOs are not new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0" y="-621867"/>
            <a:ext cx="9144001" cy="6858000"/>
          </a:xfrm>
          <a:prstGeom prst="rect">
            <a:avLst/>
          </a:prstGeom>
          <a:noFill/>
          <a:ln w="9525">
            <a:noFill/>
            <a:miter lim="800000"/>
            <a:headEnd/>
            <a:tailEnd/>
          </a:ln>
        </p:spPr>
      </p:pic>
      <p:sp>
        <p:nvSpPr>
          <p:cNvPr id="12" name="TextBox 11"/>
          <p:cNvSpPr txBox="1"/>
          <p:nvPr/>
        </p:nvSpPr>
        <p:spPr>
          <a:xfrm>
            <a:off x="457201" y="1563977"/>
            <a:ext cx="8451272" cy="4616648"/>
          </a:xfrm>
          <a:prstGeom prst="rect">
            <a:avLst/>
          </a:prstGeom>
          <a:noFill/>
        </p:spPr>
        <p:txBody>
          <a:bodyPr wrap="square">
            <a:spAutoFit/>
          </a:bodyPr>
          <a:lstStyle/>
          <a:p>
            <a:endParaRPr lang="en-US" sz="2100" dirty="0">
              <a:solidFill>
                <a:schemeClr val="tx1">
                  <a:lumMod val="50000"/>
                  <a:lumOff val="50000"/>
                </a:schemeClr>
              </a:solidFill>
              <a:latin typeface="AauxPro OT"/>
            </a:endParaRPr>
          </a:p>
          <a:p>
            <a:r>
              <a:rPr lang="en-US" sz="2100" dirty="0">
                <a:solidFill>
                  <a:schemeClr val="tx1">
                    <a:lumMod val="50000"/>
                    <a:lumOff val="50000"/>
                  </a:schemeClr>
                </a:solidFill>
                <a:latin typeface="AauxPro OT"/>
              </a:rPr>
              <a:t>Standard 14:</a:t>
            </a:r>
          </a:p>
          <a:p>
            <a:r>
              <a:rPr lang="en-US" sz="2100" dirty="0">
                <a:solidFill>
                  <a:schemeClr val="tx1">
                    <a:lumMod val="50000"/>
                    <a:lumOff val="50000"/>
                  </a:schemeClr>
                </a:solidFill>
                <a:latin typeface="AauxPro OT"/>
              </a:rPr>
              <a:t>“Clearly articulated statements of expected student learning outcomes … at all levels (institution, degree/program, course) …that are:</a:t>
            </a:r>
          </a:p>
          <a:p>
            <a:r>
              <a:rPr lang="en-US" sz="2100" dirty="0">
                <a:solidFill>
                  <a:schemeClr val="tx1">
                    <a:lumMod val="50000"/>
                    <a:lumOff val="50000"/>
                  </a:schemeClr>
                </a:solidFill>
                <a:latin typeface="AauxPro OT"/>
              </a:rPr>
              <a:t>Appropriately integrated with one another, consonant with the institution’s mission; and consonant with the standards of higher education and of the relevant disciplines.”</a:t>
            </a:r>
          </a:p>
          <a:p>
            <a:endParaRPr lang="en-US" sz="2100" dirty="0">
              <a:solidFill>
                <a:schemeClr val="tx1">
                  <a:lumMod val="50000"/>
                  <a:lumOff val="50000"/>
                </a:schemeClr>
              </a:solidFill>
              <a:latin typeface="AauxPro OT"/>
            </a:endParaRPr>
          </a:p>
          <a:p>
            <a:r>
              <a:rPr lang="en-US" sz="2100" dirty="0">
                <a:solidFill>
                  <a:schemeClr val="tx1">
                    <a:lumMod val="50000"/>
                    <a:lumOff val="50000"/>
                  </a:schemeClr>
                </a:solidFill>
                <a:latin typeface="AauxPro OT"/>
              </a:rPr>
              <a:t>Standard V:</a:t>
            </a:r>
          </a:p>
          <a:p>
            <a:r>
              <a:rPr lang="en-US" sz="2100" dirty="0">
                <a:solidFill>
                  <a:schemeClr val="tx1">
                    <a:lumMod val="50000"/>
                    <a:lumOff val="50000"/>
                  </a:schemeClr>
                </a:solidFill>
                <a:latin typeface="AauxPro OT"/>
              </a:rPr>
              <a:t>“Clearly stated educational goals at the institution and degree/program levels which are interrelated with one another, with relevant educational experiences, and with the institution’s mission.”</a:t>
            </a:r>
          </a:p>
          <a:p>
            <a:endParaRPr lang="en-US" sz="2100" dirty="0">
              <a:solidFill>
                <a:schemeClr val="tx1">
                  <a:lumMod val="50000"/>
                  <a:lumOff val="50000"/>
                </a:schemeClr>
              </a:solidFill>
              <a:latin typeface="AauxPro OT"/>
            </a:endParaRPr>
          </a:p>
          <a:p>
            <a:endParaRPr lang="en-US" sz="2100" dirty="0">
              <a:solidFill>
                <a:schemeClr val="tx1">
                  <a:lumMod val="50000"/>
                  <a:lumOff val="50000"/>
                </a:schemeClr>
              </a:solidFill>
              <a:latin typeface="AauxPro OT"/>
            </a:endParaRPr>
          </a:p>
        </p:txBody>
      </p:sp>
      <p:sp>
        <p:nvSpPr>
          <p:cNvPr id="2" name="Title 1"/>
          <p:cNvSpPr>
            <a:spLocks noGrp="1"/>
          </p:cNvSpPr>
          <p:nvPr>
            <p:ph type="title"/>
          </p:nvPr>
        </p:nvSpPr>
        <p:spPr>
          <a:xfrm>
            <a:off x="457200" y="-152400"/>
            <a:ext cx="8229600" cy="1570039"/>
          </a:xfrm>
        </p:spPr>
        <p:txBody>
          <a:bodyPr/>
          <a:lstStyle/>
          <a:p>
            <a:r>
              <a:rPr lang="en-US" sz="3600" dirty="0">
                <a:solidFill>
                  <a:schemeClr val="bg1"/>
                </a:solidFill>
              </a:rPr>
              <a:t>Institutional </a:t>
            </a:r>
            <a:br>
              <a:rPr lang="en-US" sz="3600" dirty="0">
                <a:solidFill>
                  <a:schemeClr val="bg1"/>
                </a:solidFill>
              </a:rPr>
            </a:br>
            <a:r>
              <a:rPr lang="en-US" sz="3600" dirty="0">
                <a:solidFill>
                  <a:schemeClr val="bg1"/>
                </a:solidFill>
              </a:rPr>
              <a:t>Student Learning Outcomes</a:t>
            </a:r>
          </a:p>
        </p:txBody>
      </p:sp>
    </p:spTree>
    <p:extLst>
      <p:ext uri="{BB962C8B-B14F-4D97-AF65-F5344CB8AC3E}">
        <p14:creationId xmlns:p14="http://schemas.microsoft.com/office/powerpoint/2010/main" val="340456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0" y="-621867"/>
            <a:ext cx="9144001" cy="6858000"/>
          </a:xfrm>
          <a:prstGeom prst="rect">
            <a:avLst/>
          </a:prstGeom>
          <a:noFill/>
          <a:ln w="9525">
            <a:noFill/>
            <a:miter lim="800000"/>
            <a:headEnd/>
            <a:tailEnd/>
          </a:ln>
        </p:spPr>
      </p:pic>
      <p:sp>
        <p:nvSpPr>
          <p:cNvPr id="12" name="TextBox 11"/>
          <p:cNvSpPr txBox="1"/>
          <p:nvPr/>
        </p:nvSpPr>
        <p:spPr>
          <a:xfrm>
            <a:off x="457201" y="1563977"/>
            <a:ext cx="8451272" cy="4431983"/>
          </a:xfrm>
          <a:prstGeom prst="rect">
            <a:avLst/>
          </a:prstGeom>
          <a:noFill/>
        </p:spPr>
        <p:txBody>
          <a:bodyPr wrap="square">
            <a:spAutoFit/>
          </a:bodyPr>
          <a:lstStyle/>
          <a:p>
            <a:endParaRPr lang="en-US" sz="2100" dirty="0">
              <a:solidFill>
                <a:schemeClr val="tx1">
                  <a:lumMod val="50000"/>
                  <a:lumOff val="50000"/>
                </a:schemeClr>
              </a:solidFill>
              <a:latin typeface="AauxPro OT"/>
            </a:endParaRPr>
          </a:p>
          <a:p>
            <a:r>
              <a:rPr lang="en-US" sz="2400" dirty="0">
                <a:solidFill>
                  <a:schemeClr val="tx1">
                    <a:lumMod val="50000"/>
                    <a:lumOff val="50000"/>
                  </a:schemeClr>
                </a:solidFill>
                <a:latin typeface="AauxPro OT"/>
              </a:rPr>
              <a:t>Standard I: Mission and Goals</a:t>
            </a:r>
          </a:p>
          <a:p>
            <a:r>
              <a:rPr lang="en-US" sz="2400" dirty="0">
                <a:solidFill>
                  <a:schemeClr val="tx1">
                    <a:lumMod val="50000"/>
                    <a:lumOff val="50000"/>
                  </a:schemeClr>
                </a:solidFill>
                <a:latin typeface="AauxPro OT"/>
              </a:rPr>
              <a:t>1.	clearly defined mission and goals that…</a:t>
            </a:r>
          </a:p>
          <a:p>
            <a:r>
              <a:rPr lang="en-US" sz="2400" dirty="0">
                <a:solidFill>
                  <a:schemeClr val="tx1">
                    <a:lumMod val="50000"/>
                    <a:lumOff val="50000"/>
                  </a:schemeClr>
                </a:solidFill>
                <a:latin typeface="AauxPro OT"/>
              </a:rPr>
              <a:t>	d. guide faculty, administration, staff, and governing structures in making  decisions related to planning, resource allocation, program and curricular development, and the definition of institutional and educational outcomes;</a:t>
            </a:r>
          </a:p>
          <a:p>
            <a:endParaRPr lang="en-US" sz="2400" dirty="0">
              <a:solidFill>
                <a:schemeClr val="tx1">
                  <a:lumMod val="50000"/>
                  <a:lumOff val="50000"/>
                </a:schemeClr>
              </a:solidFill>
              <a:latin typeface="AauxPro OT"/>
            </a:endParaRPr>
          </a:p>
          <a:p>
            <a:r>
              <a:rPr lang="en-US" sz="2400" dirty="0">
                <a:solidFill>
                  <a:schemeClr val="tx1">
                    <a:lumMod val="50000"/>
                    <a:lumOff val="50000"/>
                  </a:schemeClr>
                </a:solidFill>
                <a:latin typeface="AauxPro OT"/>
              </a:rPr>
              <a:t>3.	goals that focus on student learning and related outcomes and on institutional improvement… and are consistent with institutional mission;</a:t>
            </a:r>
          </a:p>
          <a:p>
            <a:endParaRPr lang="en-US" sz="2100" dirty="0">
              <a:solidFill>
                <a:schemeClr val="tx1">
                  <a:lumMod val="50000"/>
                  <a:lumOff val="50000"/>
                </a:schemeClr>
              </a:solidFill>
              <a:latin typeface="AauxPro OT"/>
            </a:endParaRPr>
          </a:p>
        </p:txBody>
      </p:sp>
      <p:sp>
        <p:nvSpPr>
          <p:cNvPr id="2" name="Title 1"/>
          <p:cNvSpPr>
            <a:spLocks noGrp="1"/>
          </p:cNvSpPr>
          <p:nvPr>
            <p:ph type="title"/>
          </p:nvPr>
        </p:nvSpPr>
        <p:spPr>
          <a:xfrm>
            <a:off x="457200" y="-152400"/>
            <a:ext cx="8229600" cy="1570039"/>
          </a:xfrm>
        </p:spPr>
        <p:txBody>
          <a:bodyPr/>
          <a:lstStyle/>
          <a:p>
            <a:r>
              <a:rPr lang="en-US" sz="3600" dirty="0">
                <a:solidFill>
                  <a:schemeClr val="bg1"/>
                </a:solidFill>
              </a:rPr>
              <a:t>Institutional </a:t>
            </a:r>
            <a:br>
              <a:rPr lang="en-US" sz="3600" dirty="0">
                <a:solidFill>
                  <a:schemeClr val="bg1"/>
                </a:solidFill>
              </a:rPr>
            </a:br>
            <a:r>
              <a:rPr lang="en-US" sz="3600" dirty="0">
                <a:solidFill>
                  <a:schemeClr val="bg1"/>
                </a:solidFill>
              </a:rPr>
              <a:t>Student Learning Outcomes</a:t>
            </a:r>
          </a:p>
        </p:txBody>
      </p:sp>
    </p:spTree>
    <p:extLst>
      <p:ext uri="{BB962C8B-B14F-4D97-AF65-F5344CB8AC3E}">
        <p14:creationId xmlns:p14="http://schemas.microsoft.com/office/powerpoint/2010/main" val="376095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0" y="1956987"/>
            <a:ext cx="8451272" cy="3477875"/>
          </a:xfrm>
          <a:prstGeom prst="rect">
            <a:avLst/>
          </a:prstGeom>
          <a:noFill/>
        </p:spPr>
        <p:txBody>
          <a:bodyPr wrap="square">
            <a:spAutoFit/>
          </a:bodyPr>
          <a:lstStyle/>
          <a:p>
            <a:r>
              <a:rPr lang="en-US" sz="2200" dirty="0">
                <a:solidFill>
                  <a:schemeClr val="tx1">
                    <a:lumMod val="50000"/>
                    <a:lumOff val="50000"/>
                  </a:schemeClr>
                </a:solidFill>
                <a:latin typeface="AauxPro OT"/>
              </a:rPr>
              <a:t>2. organized and systematic assessments, conducted by faculty and/or appropriate professionals, </a:t>
            </a:r>
            <a:r>
              <a:rPr lang="en-US" sz="2200" b="1" dirty="0">
                <a:solidFill>
                  <a:schemeClr val="tx1">
                    <a:lumMod val="50000"/>
                    <a:lumOff val="50000"/>
                  </a:schemeClr>
                </a:solidFill>
                <a:latin typeface="AauxPro OT"/>
              </a:rPr>
              <a:t>evaluating the extent of student achievement of institutional and degree/program goals</a:t>
            </a:r>
            <a:r>
              <a:rPr lang="en-US" sz="2200" dirty="0">
                <a:solidFill>
                  <a:schemeClr val="tx1">
                    <a:lumMod val="50000"/>
                    <a:lumOff val="50000"/>
                  </a:schemeClr>
                </a:solidFill>
                <a:latin typeface="AauxPro OT"/>
              </a:rPr>
              <a:t>. Institutions should:</a:t>
            </a:r>
          </a:p>
          <a:p>
            <a:r>
              <a:rPr lang="en-US" sz="2200" dirty="0">
                <a:solidFill>
                  <a:schemeClr val="tx1">
                    <a:lumMod val="50000"/>
                    <a:lumOff val="50000"/>
                  </a:schemeClr>
                </a:solidFill>
                <a:latin typeface="AauxPro OT"/>
              </a:rPr>
              <a:t>		</a:t>
            </a:r>
          </a:p>
          <a:p>
            <a:r>
              <a:rPr lang="en-US" sz="2200" dirty="0">
                <a:solidFill>
                  <a:schemeClr val="tx1">
                    <a:lumMod val="50000"/>
                    <a:lumOff val="50000"/>
                  </a:schemeClr>
                </a:solidFill>
                <a:latin typeface="AauxPro OT"/>
              </a:rPr>
              <a:t>a. define meaningful curricular goals with defensible 			standards for evaluating whether students are achieving 		those goals;</a:t>
            </a:r>
          </a:p>
          <a:p>
            <a:r>
              <a:rPr lang="en-US" sz="2200" dirty="0">
                <a:solidFill>
                  <a:schemeClr val="tx1">
                    <a:lumMod val="50000"/>
                    <a:lumOff val="50000"/>
                  </a:schemeClr>
                </a:solidFill>
                <a:latin typeface="AauxPro OT"/>
              </a:rPr>
              <a:t>		</a:t>
            </a:r>
          </a:p>
          <a:p>
            <a:endParaRPr lang="en-US" sz="2200" dirty="0">
              <a:solidFill>
                <a:schemeClr val="accent1">
                  <a:lumMod val="75000"/>
                </a:schemeClr>
              </a:solidFill>
            </a:endParaRPr>
          </a:p>
        </p:txBody>
      </p:sp>
      <p:sp>
        <p:nvSpPr>
          <p:cNvPr id="2" name="Title 1"/>
          <p:cNvSpPr>
            <a:spLocks noGrp="1"/>
          </p:cNvSpPr>
          <p:nvPr>
            <p:ph type="title"/>
          </p:nvPr>
        </p:nvSpPr>
        <p:spPr>
          <a:xfrm>
            <a:off x="457200" y="1589"/>
            <a:ext cx="8229600" cy="1416050"/>
          </a:xfrm>
        </p:spPr>
        <p:txBody>
          <a:bodyPr/>
          <a:lstStyle/>
          <a:p>
            <a:r>
              <a:rPr lang="en-US" sz="3600" dirty="0">
                <a:solidFill>
                  <a:schemeClr val="bg1"/>
                </a:solidFill>
              </a:rPr>
              <a:t>Standard V: Assessment </a:t>
            </a:r>
          </a:p>
        </p:txBody>
      </p:sp>
    </p:spTree>
    <p:extLst>
      <p:ext uri="{BB962C8B-B14F-4D97-AF65-F5344CB8AC3E}">
        <p14:creationId xmlns:p14="http://schemas.microsoft.com/office/powerpoint/2010/main" val="299750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0" y="2234077"/>
            <a:ext cx="8451272" cy="2923877"/>
          </a:xfrm>
          <a:prstGeom prst="rect">
            <a:avLst/>
          </a:prstGeom>
          <a:noFill/>
        </p:spPr>
        <p:txBody>
          <a:bodyPr wrap="square">
            <a:spAutoFit/>
          </a:bodyPr>
          <a:lstStyle/>
          <a:p>
            <a:pPr marL="457200" indent="-457200">
              <a:buFont typeface="+mj-lt"/>
              <a:buAutoNum type="arabicPeriod"/>
            </a:pPr>
            <a:r>
              <a:rPr lang="en-US" sz="2800" dirty="0">
                <a:solidFill>
                  <a:schemeClr val="tx1">
                    <a:lumMod val="50000"/>
                    <a:lumOff val="50000"/>
                  </a:schemeClr>
                </a:solidFill>
                <a:latin typeface="AauxPro OT"/>
              </a:rPr>
              <a:t>Connecting the dots among all SLOs and Goals</a:t>
            </a:r>
          </a:p>
          <a:p>
            <a:pPr marL="457200" indent="-457200">
              <a:buFont typeface="+mj-lt"/>
              <a:buAutoNum type="arabicPeriod"/>
            </a:pPr>
            <a:endParaRPr lang="en-US" sz="2800" dirty="0">
              <a:solidFill>
                <a:schemeClr val="tx1">
                  <a:lumMod val="50000"/>
                  <a:lumOff val="50000"/>
                </a:schemeClr>
              </a:solidFill>
              <a:latin typeface="AauxPro OT"/>
            </a:endParaRPr>
          </a:p>
          <a:p>
            <a:pPr marL="457200" indent="-457200">
              <a:buFont typeface="+mj-lt"/>
              <a:buAutoNum type="arabicPeriod"/>
            </a:pPr>
            <a:r>
              <a:rPr lang="en-US" sz="2800" dirty="0">
                <a:solidFill>
                  <a:schemeClr val="tx1">
                    <a:lumMod val="50000"/>
                    <a:lumOff val="50000"/>
                  </a:schemeClr>
                </a:solidFill>
                <a:latin typeface="AauxPro OT"/>
              </a:rPr>
              <a:t>Ensuring that assessment results for student learning are also used for planning and resource allocation at the institutional and unit levels.</a:t>
            </a:r>
          </a:p>
          <a:p>
            <a:r>
              <a:rPr lang="en-US" sz="2200" dirty="0">
                <a:solidFill>
                  <a:schemeClr val="tx1">
                    <a:lumMod val="50000"/>
                    <a:lumOff val="50000"/>
                  </a:schemeClr>
                </a:solidFill>
                <a:latin typeface="AauxPro OT"/>
              </a:rPr>
              <a:t>		</a:t>
            </a:r>
          </a:p>
          <a:p>
            <a:endParaRPr lang="en-US" sz="2200" dirty="0">
              <a:solidFill>
                <a:schemeClr val="accent1">
                  <a:lumMod val="75000"/>
                </a:schemeClr>
              </a:solidFill>
            </a:endParaRPr>
          </a:p>
        </p:txBody>
      </p:sp>
      <p:sp>
        <p:nvSpPr>
          <p:cNvPr id="2" name="Title 1"/>
          <p:cNvSpPr>
            <a:spLocks noGrp="1"/>
          </p:cNvSpPr>
          <p:nvPr>
            <p:ph type="title"/>
          </p:nvPr>
        </p:nvSpPr>
        <p:spPr>
          <a:xfrm>
            <a:off x="457200" y="1589"/>
            <a:ext cx="8229600" cy="1416050"/>
          </a:xfrm>
        </p:spPr>
        <p:txBody>
          <a:bodyPr/>
          <a:lstStyle/>
          <a:p>
            <a:r>
              <a:rPr lang="en-US" sz="3600" dirty="0">
                <a:solidFill>
                  <a:schemeClr val="bg1"/>
                </a:solidFill>
              </a:rPr>
              <a:t>Challenges</a:t>
            </a:r>
          </a:p>
        </p:txBody>
      </p:sp>
    </p:spTree>
    <p:extLst>
      <p:ext uri="{BB962C8B-B14F-4D97-AF65-F5344CB8AC3E}">
        <p14:creationId xmlns:p14="http://schemas.microsoft.com/office/powerpoint/2010/main" val="276018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SUNY_blue_bkgrnd-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8" name="Picture 11" descr="SUNY_trans_circles_top-01.png"/>
          <p:cNvPicPr>
            <a:picLocks noChangeAspect="1"/>
          </p:cNvPicPr>
          <p:nvPr/>
        </p:nvPicPr>
        <p:blipFill>
          <a:blip r:embed="rId3"/>
          <a:srcRect/>
          <a:stretch>
            <a:fillRect/>
          </a:stretch>
        </p:blipFill>
        <p:spPr bwMode="auto">
          <a:xfrm>
            <a:off x="7938" y="-17463"/>
            <a:ext cx="9144000" cy="6858001"/>
          </a:xfrm>
          <a:prstGeom prst="rect">
            <a:avLst/>
          </a:prstGeom>
          <a:noFill/>
          <a:ln w="9525">
            <a:noFill/>
            <a:miter lim="800000"/>
            <a:headEnd/>
            <a:tailEnd/>
          </a:ln>
        </p:spPr>
      </p:pic>
      <p:pic>
        <p:nvPicPr>
          <p:cNvPr id="14339" name="Picture 16" descr="SUNY_logo_bottom-01.png"/>
          <p:cNvPicPr>
            <a:picLocks noChangeAspect="1"/>
          </p:cNvPicPr>
          <p:nvPr/>
        </p:nvPicPr>
        <p:blipFill>
          <a:blip r:embed="rId4"/>
          <a:srcRect/>
          <a:stretch>
            <a:fillRect/>
          </a:stretch>
        </p:blipFill>
        <p:spPr bwMode="auto">
          <a:xfrm>
            <a:off x="-7938" y="17463"/>
            <a:ext cx="9144001" cy="6858000"/>
          </a:xfrm>
          <a:prstGeom prst="rect">
            <a:avLst/>
          </a:prstGeom>
          <a:noFill/>
          <a:ln w="9525">
            <a:noFill/>
            <a:miter lim="800000"/>
            <a:headEnd/>
            <a:tailEnd/>
          </a:ln>
        </p:spPr>
      </p:pic>
      <p:sp>
        <p:nvSpPr>
          <p:cNvPr id="14340" name="TextBox 17"/>
          <p:cNvSpPr txBox="1">
            <a:spLocks noChangeArrowheads="1"/>
          </p:cNvSpPr>
          <p:nvPr/>
        </p:nvSpPr>
        <p:spPr bwMode="auto">
          <a:xfrm>
            <a:off x="1706563" y="2597150"/>
            <a:ext cx="6433390" cy="1354217"/>
          </a:xfrm>
          <a:prstGeom prst="rect">
            <a:avLst/>
          </a:prstGeom>
          <a:noFill/>
          <a:ln w="9525">
            <a:noFill/>
            <a:miter lim="800000"/>
            <a:headEnd/>
            <a:tailEnd/>
          </a:ln>
        </p:spPr>
        <p:txBody>
          <a:bodyPr wrap="square">
            <a:spAutoFit/>
          </a:bodyPr>
          <a:lstStyle/>
          <a:p>
            <a:r>
              <a:rPr lang="en-US" sz="4100" b="1" dirty="0">
                <a:solidFill>
                  <a:schemeClr val="bg1"/>
                </a:solidFill>
                <a:latin typeface="AauxPro OT"/>
              </a:rPr>
              <a:t>Assessment of ISLOs and General Education</a:t>
            </a:r>
          </a:p>
        </p:txBody>
      </p:sp>
    </p:spTree>
    <p:extLst>
      <p:ext uri="{BB962C8B-B14F-4D97-AF65-F5344CB8AC3E}">
        <p14:creationId xmlns:p14="http://schemas.microsoft.com/office/powerpoint/2010/main" val="192816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0" y="30885"/>
            <a:ext cx="9144001" cy="6858000"/>
          </a:xfrm>
          <a:prstGeom prst="rect">
            <a:avLst/>
          </a:prstGeom>
          <a:noFill/>
          <a:ln w="9525">
            <a:noFill/>
            <a:miter lim="800000"/>
            <a:headEnd/>
            <a:tailEnd/>
          </a:ln>
        </p:spPr>
      </p:pic>
      <p:sp>
        <p:nvSpPr>
          <p:cNvPr id="12" name="TextBox 11"/>
          <p:cNvSpPr txBox="1"/>
          <p:nvPr/>
        </p:nvSpPr>
        <p:spPr>
          <a:xfrm>
            <a:off x="457201" y="1563977"/>
            <a:ext cx="8451272" cy="4801314"/>
          </a:xfrm>
          <a:prstGeom prst="rect">
            <a:avLst/>
          </a:prstGeom>
          <a:noFill/>
        </p:spPr>
        <p:txBody>
          <a:bodyPr wrap="square">
            <a:spAutoFit/>
          </a:bodyPr>
          <a:lstStyle/>
          <a:p>
            <a:r>
              <a:rPr lang="en-US" sz="2400" dirty="0">
                <a:solidFill>
                  <a:schemeClr val="tx1">
                    <a:lumMod val="50000"/>
                    <a:lumOff val="50000"/>
                  </a:schemeClr>
                </a:solidFill>
                <a:latin typeface="AauxPro OT"/>
              </a:rPr>
              <a:t>Standard III:</a:t>
            </a:r>
          </a:p>
          <a:p>
            <a:r>
              <a:rPr lang="en-US" sz="2400" dirty="0">
                <a:solidFill>
                  <a:schemeClr val="tx1">
                    <a:lumMod val="50000"/>
                    <a:lumOff val="50000"/>
                  </a:schemeClr>
                </a:solidFill>
                <a:latin typeface="AauxPro OT"/>
              </a:rPr>
              <a:t>at institutions that offer undergraduate education, a general education program, freestanding or integrated into academic disciplines that:</a:t>
            </a:r>
          </a:p>
          <a:p>
            <a:endParaRPr lang="en-US" sz="2400" dirty="0">
              <a:solidFill>
                <a:schemeClr val="tx1">
                  <a:lumMod val="50000"/>
                  <a:lumOff val="50000"/>
                </a:schemeClr>
              </a:solidFill>
              <a:latin typeface="AauxPro OT"/>
            </a:endParaRPr>
          </a:p>
          <a:p>
            <a:r>
              <a:rPr lang="en-US" sz="2400" dirty="0">
                <a:solidFill>
                  <a:schemeClr val="tx1">
                    <a:lumMod val="50000"/>
                    <a:lumOff val="50000"/>
                  </a:schemeClr>
                </a:solidFill>
                <a:latin typeface="AauxPro OT"/>
              </a:rPr>
              <a:t>a. offers a sufficient scope to draw students into new areas of intellectual experience, expanding their global awareness and cultural sensitivity, and preparing them to make well-reasoned judgments outside as well as within their academic field;</a:t>
            </a:r>
          </a:p>
          <a:p>
            <a:endParaRPr lang="en-US" sz="2400" dirty="0">
              <a:solidFill>
                <a:schemeClr val="tx1">
                  <a:lumMod val="50000"/>
                  <a:lumOff val="50000"/>
                </a:schemeClr>
              </a:solidFill>
              <a:latin typeface="AauxPro OT"/>
            </a:endParaRPr>
          </a:p>
          <a:p>
            <a:endParaRPr lang="en-US" sz="2100" dirty="0">
              <a:solidFill>
                <a:schemeClr val="tx1">
                  <a:lumMod val="50000"/>
                  <a:lumOff val="50000"/>
                </a:schemeClr>
              </a:solidFill>
              <a:latin typeface="AauxPro OT"/>
            </a:endParaRPr>
          </a:p>
          <a:p>
            <a:endParaRPr lang="en-US" sz="2100" dirty="0">
              <a:solidFill>
                <a:schemeClr val="tx1">
                  <a:lumMod val="50000"/>
                  <a:lumOff val="50000"/>
                </a:schemeClr>
              </a:solidFill>
              <a:latin typeface="AauxPro OT"/>
            </a:endParaRPr>
          </a:p>
        </p:txBody>
      </p:sp>
      <p:sp>
        <p:nvSpPr>
          <p:cNvPr id="2" name="Title 1"/>
          <p:cNvSpPr>
            <a:spLocks noGrp="1"/>
          </p:cNvSpPr>
          <p:nvPr>
            <p:ph type="title"/>
          </p:nvPr>
        </p:nvSpPr>
        <p:spPr>
          <a:xfrm>
            <a:off x="1272988" y="30885"/>
            <a:ext cx="7871011" cy="1143000"/>
          </a:xfrm>
        </p:spPr>
        <p:txBody>
          <a:bodyPr/>
          <a:lstStyle/>
          <a:p>
            <a:r>
              <a:rPr lang="en-US" sz="3600" dirty="0">
                <a:solidFill>
                  <a:schemeClr val="bg1"/>
                </a:solidFill>
              </a:rPr>
              <a:t>MSCHE General Education Expectations</a:t>
            </a:r>
          </a:p>
        </p:txBody>
      </p:sp>
    </p:spTree>
    <p:extLst>
      <p:ext uri="{BB962C8B-B14F-4D97-AF65-F5344CB8AC3E}">
        <p14:creationId xmlns:p14="http://schemas.microsoft.com/office/powerpoint/2010/main" val="205154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0" y="1588"/>
            <a:ext cx="9144001" cy="6858000"/>
          </a:xfrm>
          <a:prstGeom prst="rect">
            <a:avLst/>
          </a:prstGeom>
          <a:noFill/>
          <a:ln w="9525">
            <a:noFill/>
            <a:miter lim="800000"/>
            <a:headEnd/>
            <a:tailEnd/>
          </a:ln>
        </p:spPr>
      </p:pic>
      <p:sp>
        <p:nvSpPr>
          <p:cNvPr id="12" name="TextBox 11"/>
          <p:cNvSpPr txBox="1"/>
          <p:nvPr/>
        </p:nvSpPr>
        <p:spPr>
          <a:xfrm>
            <a:off x="457201" y="1563977"/>
            <a:ext cx="8451272" cy="5586145"/>
          </a:xfrm>
          <a:prstGeom prst="rect">
            <a:avLst/>
          </a:prstGeom>
          <a:noFill/>
        </p:spPr>
        <p:txBody>
          <a:bodyPr wrap="square">
            <a:spAutoFit/>
          </a:bodyPr>
          <a:lstStyle/>
          <a:p>
            <a:r>
              <a:rPr lang="en-US" sz="2100" dirty="0">
                <a:solidFill>
                  <a:schemeClr val="tx1">
                    <a:lumMod val="50000"/>
                    <a:lumOff val="50000"/>
                  </a:schemeClr>
                </a:solidFill>
                <a:latin typeface="AauxPro OT"/>
              </a:rPr>
              <a:t>Standard III:</a:t>
            </a:r>
          </a:p>
          <a:p>
            <a:r>
              <a:rPr lang="en-US" sz="2100" dirty="0">
                <a:solidFill>
                  <a:schemeClr val="tx1">
                    <a:lumMod val="50000"/>
                    <a:lumOff val="50000"/>
                  </a:schemeClr>
                </a:solidFill>
                <a:latin typeface="AauxPro OT"/>
              </a:rPr>
              <a:t>at institutions that offer undergraduate education, a general education program, freestanding or integrated into academic disciplines that:</a:t>
            </a:r>
          </a:p>
          <a:p>
            <a:endParaRPr lang="en-US" sz="2100" dirty="0">
              <a:solidFill>
                <a:schemeClr val="tx1">
                  <a:lumMod val="50000"/>
                  <a:lumOff val="50000"/>
                </a:schemeClr>
              </a:solidFill>
              <a:latin typeface="AauxPro OT"/>
            </a:endParaRPr>
          </a:p>
          <a:p>
            <a:r>
              <a:rPr lang="en-US" sz="2100" dirty="0">
                <a:solidFill>
                  <a:schemeClr val="tx1">
                    <a:lumMod val="50000"/>
                    <a:lumOff val="50000"/>
                  </a:schemeClr>
                </a:solidFill>
                <a:latin typeface="AauxPro OT"/>
              </a:rPr>
              <a:t>b. offers a curriculum designed so that students </a:t>
            </a:r>
            <a:r>
              <a:rPr lang="en-US" sz="2100" b="1" dirty="0">
                <a:solidFill>
                  <a:schemeClr val="tx1">
                    <a:lumMod val="50000"/>
                    <a:lumOff val="50000"/>
                  </a:schemeClr>
                </a:solidFill>
                <a:latin typeface="AauxPro OT"/>
              </a:rPr>
              <a:t>acquire and demonstrate</a:t>
            </a:r>
            <a:r>
              <a:rPr lang="en-US" sz="2100" dirty="0">
                <a:solidFill>
                  <a:schemeClr val="tx1">
                    <a:lumMod val="50000"/>
                    <a:lumOff val="50000"/>
                  </a:schemeClr>
                </a:solidFill>
                <a:latin typeface="AauxPro OT"/>
              </a:rPr>
              <a:t> essential skills including at least oral and written communication, scientific and quantitative reasoning, critical analysis and reasoning, technological competency, and information literacy.  Consistent with mission, the general education program also includes the study of values, ethics, and diverse perspectives.”</a:t>
            </a:r>
          </a:p>
          <a:p>
            <a:endParaRPr lang="en-US" sz="2100" dirty="0">
              <a:solidFill>
                <a:schemeClr val="tx1">
                  <a:lumMod val="50000"/>
                  <a:lumOff val="50000"/>
                </a:schemeClr>
              </a:solidFill>
              <a:latin typeface="AauxPro OT"/>
            </a:endParaRPr>
          </a:p>
          <a:p>
            <a:r>
              <a:rPr lang="en-US" sz="2100" dirty="0">
                <a:solidFill>
                  <a:schemeClr val="tx1">
                    <a:lumMod val="50000"/>
                    <a:lumOff val="50000"/>
                  </a:schemeClr>
                </a:solidFill>
                <a:latin typeface="AauxPro OT"/>
              </a:rPr>
              <a:t>For graduate and professional education (new and current standards), “</a:t>
            </a:r>
            <a:r>
              <a:rPr lang="en-US" sz="2100" b="1" dirty="0">
                <a:solidFill>
                  <a:schemeClr val="tx1">
                    <a:lumMod val="50000"/>
                    <a:lumOff val="50000"/>
                  </a:schemeClr>
                </a:solidFill>
                <a:latin typeface="AauxPro OT"/>
              </a:rPr>
              <a:t>opportunities </a:t>
            </a:r>
            <a:r>
              <a:rPr lang="en-US" sz="2100" dirty="0">
                <a:solidFill>
                  <a:schemeClr val="tx1">
                    <a:lumMod val="50000"/>
                    <a:lumOff val="50000"/>
                  </a:schemeClr>
                </a:solidFill>
                <a:latin typeface="AauxPro OT"/>
              </a:rPr>
              <a:t>for the development of research, scholarship, and independent thinking…” are required.</a:t>
            </a:r>
          </a:p>
          <a:p>
            <a:endParaRPr lang="en-US" sz="2100" dirty="0">
              <a:solidFill>
                <a:schemeClr val="tx1">
                  <a:lumMod val="50000"/>
                  <a:lumOff val="50000"/>
                </a:schemeClr>
              </a:solidFill>
              <a:latin typeface="AauxPro OT"/>
            </a:endParaRPr>
          </a:p>
          <a:p>
            <a:endParaRPr lang="en-US" sz="2100" dirty="0">
              <a:solidFill>
                <a:schemeClr val="tx1">
                  <a:lumMod val="50000"/>
                  <a:lumOff val="50000"/>
                </a:schemeClr>
              </a:solidFill>
              <a:latin typeface="AauxPro OT"/>
            </a:endParaRPr>
          </a:p>
          <a:p>
            <a:endParaRPr lang="en-US" sz="2100" dirty="0">
              <a:solidFill>
                <a:schemeClr val="tx1">
                  <a:lumMod val="50000"/>
                  <a:lumOff val="50000"/>
                </a:schemeClr>
              </a:solidFill>
              <a:latin typeface="AauxPro OT"/>
            </a:endParaRPr>
          </a:p>
        </p:txBody>
      </p:sp>
      <p:sp>
        <p:nvSpPr>
          <p:cNvPr id="2" name="Title 1"/>
          <p:cNvSpPr>
            <a:spLocks noGrp="1"/>
          </p:cNvSpPr>
          <p:nvPr>
            <p:ph type="title"/>
          </p:nvPr>
        </p:nvSpPr>
        <p:spPr>
          <a:xfrm>
            <a:off x="568037" y="30885"/>
            <a:ext cx="8229600" cy="1143000"/>
          </a:xfrm>
        </p:spPr>
        <p:txBody>
          <a:bodyPr/>
          <a:lstStyle/>
          <a:p>
            <a:r>
              <a:rPr lang="en-US" sz="3600" dirty="0">
                <a:solidFill>
                  <a:schemeClr val="bg1"/>
                </a:solidFill>
              </a:rPr>
              <a:t>MSCHE General Education cont’d</a:t>
            </a:r>
          </a:p>
        </p:txBody>
      </p:sp>
    </p:spTree>
    <p:extLst>
      <p:ext uri="{BB962C8B-B14F-4D97-AF65-F5344CB8AC3E}">
        <p14:creationId xmlns:p14="http://schemas.microsoft.com/office/powerpoint/2010/main" val="319456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0" y="1588"/>
            <a:ext cx="9144001" cy="6858000"/>
          </a:xfrm>
          <a:prstGeom prst="rect">
            <a:avLst/>
          </a:prstGeom>
          <a:noFill/>
          <a:ln w="9525">
            <a:noFill/>
            <a:miter lim="800000"/>
            <a:headEnd/>
            <a:tailEnd/>
          </a:ln>
        </p:spPr>
      </p:pic>
      <p:sp>
        <p:nvSpPr>
          <p:cNvPr id="12" name="TextBox 11"/>
          <p:cNvSpPr txBox="1"/>
          <p:nvPr/>
        </p:nvSpPr>
        <p:spPr>
          <a:xfrm>
            <a:off x="457201" y="1563977"/>
            <a:ext cx="8451272" cy="5724644"/>
          </a:xfrm>
          <a:prstGeom prst="rect">
            <a:avLst/>
          </a:prstGeom>
          <a:noFill/>
        </p:spPr>
        <p:txBody>
          <a:bodyPr wrap="square">
            <a:spAutoFit/>
          </a:bodyPr>
          <a:lstStyle/>
          <a:p>
            <a:pPr marL="342900" indent="-342900">
              <a:buFont typeface="Arial" panose="020B0604020202020204" pitchFamily="34" charset="0"/>
              <a:buChar char="•"/>
            </a:pPr>
            <a:r>
              <a:rPr lang="en-US" sz="1900" dirty="0">
                <a:solidFill>
                  <a:schemeClr val="tx1">
                    <a:lumMod val="50000"/>
                    <a:lumOff val="50000"/>
                  </a:schemeClr>
                </a:solidFill>
                <a:latin typeface="AauxPro OT"/>
              </a:rPr>
              <a:t>15 credits of gen </a:t>
            </a:r>
            <a:r>
              <a:rPr lang="en-US" sz="1900" dirty="0" err="1">
                <a:solidFill>
                  <a:schemeClr val="tx1">
                    <a:lumMod val="50000"/>
                    <a:lumOff val="50000"/>
                  </a:schemeClr>
                </a:solidFill>
                <a:latin typeface="AauxPro OT"/>
              </a:rPr>
              <a:t>ed</a:t>
            </a:r>
            <a:r>
              <a:rPr lang="en-US" sz="1900" dirty="0">
                <a:solidFill>
                  <a:schemeClr val="tx1">
                    <a:lumMod val="50000"/>
                    <a:lumOff val="50000"/>
                  </a:schemeClr>
                </a:solidFill>
                <a:latin typeface="AauxPro OT"/>
              </a:rPr>
              <a:t> for associate degrees, 30 credits for baccalaureate degrees, </a:t>
            </a:r>
            <a:r>
              <a:rPr lang="en-US" sz="1900" b="1" dirty="0">
                <a:solidFill>
                  <a:schemeClr val="tx1">
                    <a:lumMod val="50000"/>
                    <a:lumOff val="50000"/>
                  </a:schemeClr>
                </a:solidFill>
                <a:latin typeface="AauxPro OT"/>
              </a:rPr>
              <a:t>or the equivalent. </a:t>
            </a:r>
            <a:r>
              <a:rPr lang="en-US" sz="1900" dirty="0">
                <a:solidFill>
                  <a:schemeClr val="tx1">
                    <a:lumMod val="50000"/>
                    <a:lumOff val="50000"/>
                  </a:schemeClr>
                </a:solidFill>
                <a:latin typeface="AauxPro OT"/>
              </a:rPr>
              <a:t>(New standards do not include credit amounts.)</a:t>
            </a:r>
          </a:p>
          <a:p>
            <a:pPr marL="342900" indent="-342900">
              <a:buFont typeface="Arial" panose="020B0604020202020204" pitchFamily="34" charset="0"/>
              <a:buChar char="•"/>
            </a:pPr>
            <a:endParaRPr lang="en-US" sz="1900" dirty="0">
              <a:solidFill>
                <a:schemeClr val="tx1">
                  <a:lumMod val="50000"/>
                  <a:lumOff val="50000"/>
                </a:schemeClr>
              </a:solidFill>
              <a:latin typeface="AauxPro OT"/>
            </a:endParaRPr>
          </a:p>
          <a:p>
            <a:pPr marL="342900" indent="-342900">
              <a:buFont typeface="Arial" panose="020B0604020202020204" pitchFamily="34" charset="0"/>
              <a:buChar char="•"/>
            </a:pPr>
            <a:r>
              <a:rPr lang="en-US" sz="1900" dirty="0">
                <a:solidFill>
                  <a:schemeClr val="tx1">
                    <a:lumMod val="50000"/>
                    <a:lumOff val="50000"/>
                  </a:schemeClr>
                </a:solidFill>
                <a:latin typeface="AauxPro OT"/>
              </a:rPr>
              <a:t>It is not necessary for gen </a:t>
            </a:r>
            <a:r>
              <a:rPr lang="en-US" sz="1900" dirty="0" err="1">
                <a:solidFill>
                  <a:schemeClr val="tx1">
                    <a:lumMod val="50000"/>
                    <a:lumOff val="50000"/>
                  </a:schemeClr>
                </a:solidFill>
                <a:latin typeface="AauxPro OT"/>
              </a:rPr>
              <a:t>ed</a:t>
            </a:r>
            <a:r>
              <a:rPr lang="en-US" sz="1900" dirty="0">
                <a:solidFill>
                  <a:schemeClr val="tx1">
                    <a:lumMod val="50000"/>
                    <a:lumOff val="50000"/>
                  </a:schemeClr>
                </a:solidFill>
                <a:latin typeface="AauxPro OT"/>
              </a:rPr>
              <a:t> to be delivered within programs or courses; alternative methods of delivery are permissible.</a:t>
            </a:r>
          </a:p>
          <a:p>
            <a:pPr marL="342900" indent="-342900">
              <a:buFont typeface="Arial" panose="020B0604020202020204" pitchFamily="34" charset="0"/>
              <a:buChar char="•"/>
            </a:pPr>
            <a:endParaRPr lang="en-US" sz="1900" dirty="0">
              <a:solidFill>
                <a:schemeClr val="tx1">
                  <a:lumMod val="50000"/>
                  <a:lumOff val="50000"/>
                </a:schemeClr>
              </a:solidFill>
              <a:latin typeface="AauxPro OT"/>
            </a:endParaRPr>
          </a:p>
          <a:p>
            <a:pPr marL="342900" indent="-342900">
              <a:buFont typeface="Arial" panose="020B0604020202020204" pitchFamily="34" charset="0"/>
              <a:buChar char="•"/>
            </a:pPr>
            <a:r>
              <a:rPr lang="en-US" sz="1900" dirty="0">
                <a:solidFill>
                  <a:schemeClr val="tx1">
                    <a:lumMod val="50000"/>
                    <a:lumOff val="50000"/>
                  </a:schemeClr>
                </a:solidFill>
                <a:latin typeface="AauxPro OT"/>
              </a:rPr>
              <a:t>You have to be able to demonstrate how all students are able to obtain instruction in these outcomes. You must also be able to assess them.</a:t>
            </a:r>
            <a:r>
              <a:rPr lang="en-US" sz="2000" dirty="0">
                <a:solidFill>
                  <a:schemeClr val="tx1">
                    <a:lumMod val="50000"/>
                    <a:lumOff val="50000"/>
                  </a:schemeClr>
                </a:solidFill>
                <a:latin typeface="AauxPro OT"/>
              </a:rPr>
              <a:t> </a:t>
            </a:r>
            <a:r>
              <a:rPr lang="en-US" sz="1900" dirty="0">
                <a:solidFill>
                  <a:schemeClr val="tx1">
                    <a:lumMod val="50000"/>
                    <a:lumOff val="50000"/>
                  </a:schemeClr>
                </a:solidFill>
                <a:latin typeface="AauxPro OT"/>
              </a:rPr>
              <a:t>Curriculum maps should demonstrate how all students access these and how they are assessed. This is about program design and not student choice.</a:t>
            </a:r>
          </a:p>
          <a:p>
            <a:endParaRPr lang="en-US" sz="1900" dirty="0">
              <a:solidFill>
                <a:schemeClr val="tx1">
                  <a:lumMod val="50000"/>
                  <a:lumOff val="50000"/>
                </a:schemeClr>
              </a:solidFill>
              <a:latin typeface="AauxPro OT"/>
            </a:endParaRPr>
          </a:p>
          <a:p>
            <a:pPr marL="342900" indent="-342900">
              <a:buFont typeface="Arial" panose="020B0604020202020204" pitchFamily="34" charset="0"/>
              <a:buChar char="•"/>
            </a:pPr>
            <a:r>
              <a:rPr lang="en-US" sz="1900" dirty="0">
                <a:solidFill>
                  <a:schemeClr val="tx1">
                    <a:lumMod val="50000"/>
                    <a:lumOff val="50000"/>
                  </a:schemeClr>
                </a:solidFill>
                <a:latin typeface="AauxPro OT"/>
              </a:rPr>
              <a:t>Program learning outcomes are not the same as general education outcomes or ISLOs. They may be limited to programs only.</a:t>
            </a:r>
          </a:p>
          <a:p>
            <a:endParaRPr lang="en-US" sz="1900" dirty="0">
              <a:solidFill>
                <a:schemeClr val="tx1">
                  <a:lumMod val="50000"/>
                  <a:lumOff val="50000"/>
                </a:schemeClr>
              </a:solidFill>
              <a:latin typeface="AauxPro OT"/>
            </a:endParaRPr>
          </a:p>
          <a:p>
            <a:pPr marL="342900" indent="-342900">
              <a:buFont typeface="Arial" panose="020B0604020202020204" pitchFamily="34" charset="0"/>
              <a:buChar char="•"/>
            </a:pPr>
            <a:r>
              <a:rPr lang="en-US" sz="1900" dirty="0">
                <a:solidFill>
                  <a:schemeClr val="tx1">
                    <a:lumMod val="50000"/>
                    <a:lumOff val="50000"/>
                  </a:schemeClr>
                </a:solidFill>
                <a:latin typeface="AauxPro OT"/>
              </a:rPr>
              <a:t>Certificate programs are not included in this expectation.</a:t>
            </a:r>
          </a:p>
          <a:p>
            <a:pPr marL="342900" indent="-342900">
              <a:buFont typeface="Arial" panose="020B0604020202020204" pitchFamily="34" charset="0"/>
              <a:buChar char="•"/>
            </a:pPr>
            <a:endParaRPr lang="en-US" sz="2100" dirty="0">
              <a:solidFill>
                <a:schemeClr val="tx1">
                  <a:lumMod val="50000"/>
                  <a:lumOff val="50000"/>
                </a:schemeClr>
              </a:solidFill>
              <a:latin typeface="AauxPro OT"/>
            </a:endParaRPr>
          </a:p>
          <a:p>
            <a:pPr marL="342900" indent="-342900">
              <a:buFont typeface="Arial" panose="020B0604020202020204" pitchFamily="34" charset="0"/>
              <a:buChar char="•"/>
            </a:pPr>
            <a:endParaRPr lang="en-US" sz="2100" dirty="0">
              <a:solidFill>
                <a:schemeClr val="tx1">
                  <a:lumMod val="50000"/>
                  <a:lumOff val="50000"/>
                </a:schemeClr>
              </a:solidFill>
              <a:latin typeface="AauxPro OT"/>
            </a:endParaRPr>
          </a:p>
        </p:txBody>
      </p:sp>
      <p:sp>
        <p:nvSpPr>
          <p:cNvPr id="2" name="Title 1"/>
          <p:cNvSpPr>
            <a:spLocks noGrp="1"/>
          </p:cNvSpPr>
          <p:nvPr>
            <p:ph type="title"/>
          </p:nvPr>
        </p:nvSpPr>
        <p:spPr/>
        <p:txBody>
          <a:bodyPr/>
          <a:lstStyle/>
          <a:p>
            <a:r>
              <a:rPr lang="en-US" dirty="0">
                <a:solidFill>
                  <a:schemeClr val="bg1"/>
                </a:solidFill>
              </a:rPr>
              <a:t>The Expectations</a:t>
            </a:r>
          </a:p>
        </p:txBody>
      </p:sp>
    </p:spTree>
    <p:extLst>
      <p:ext uri="{BB962C8B-B14F-4D97-AF65-F5344CB8AC3E}">
        <p14:creationId xmlns:p14="http://schemas.microsoft.com/office/powerpoint/2010/main" val="2180588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3" descr="SUNY_photo_right_column-01.png"/>
          <p:cNvPicPr>
            <a:picLocks noChangeAspect="1"/>
          </p:cNvPicPr>
          <p:nvPr/>
        </p:nvPicPr>
        <p:blipFill>
          <a:blip r:embed="rId2"/>
          <a:srcRect/>
          <a:stretch>
            <a:fillRect/>
          </a:stretch>
        </p:blipFill>
        <p:spPr bwMode="auto">
          <a:xfrm>
            <a:off x="17463" y="0"/>
            <a:ext cx="9144000" cy="6858000"/>
          </a:xfrm>
          <a:prstGeom prst="rect">
            <a:avLst/>
          </a:prstGeom>
          <a:noFill/>
          <a:ln w="9525">
            <a:noFill/>
            <a:miter lim="800000"/>
            <a:headEnd/>
            <a:tailEnd/>
          </a:ln>
        </p:spPr>
      </p:pic>
      <p:pic>
        <p:nvPicPr>
          <p:cNvPr id="16386" name="Picture 15" descr="SUNY_Blue_Bar-01.png"/>
          <p:cNvPicPr>
            <a:picLocks noChangeAspect="1"/>
          </p:cNvPicPr>
          <p:nvPr/>
        </p:nvPicPr>
        <p:blipFill>
          <a:blip r:embed="rId3"/>
          <a:srcRect/>
          <a:stretch>
            <a:fillRect/>
          </a:stretch>
        </p:blipFill>
        <p:spPr bwMode="auto">
          <a:xfrm>
            <a:off x="0" y="0"/>
            <a:ext cx="9151938" cy="6858000"/>
          </a:xfrm>
          <a:prstGeom prst="rect">
            <a:avLst/>
          </a:prstGeom>
          <a:noFill/>
          <a:ln w="9525">
            <a:noFill/>
            <a:miter lim="800000"/>
            <a:headEnd/>
            <a:tailEnd/>
          </a:ln>
        </p:spPr>
      </p:pic>
      <p:pic>
        <p:nvPicPr>
          <p:cNvPr id="16387" name="Picture 16" descr="SUNY_trans_circl_bottom_center-01.png"/>
          <p:cNvPicPr>
            <a:picLocks noChangeAspect="1"/>
          </p:cNvPicPr>
          <p:nvPr/>
        </p:nvPicPr>
        <p:blipFill>
          <a:blip r:embed="rId4"/>
          <a:srcRect/>
          <a:stretch>
            <a:fillRect/>
          </a:stretch>
        </p:blipFill>
        <p:spPr bwMode="auto">
          <a:xfrm>
            <a:off x="7938" y="0"/>
            <a:ext cx="9144000" cy="6858000"/>
          </a:xfrm>
          <a:prstGeom prst="rect">
            <a:avLst/>
          </a:prstGeom>
          <a:noFill/>
          <a:ln w="9525">
            <a:noFill/>
            <a:miter lim="800000"/>
            <a:headEnd/>
            <a:tailEnd/>
          </a:ln>
        </p:spPr>
      </p:pic>
      <p:pic>
        <p:nvPicPr>
          <p:cNvPr id="16388" name="Picture 17" descr="SUNY_trans_circ_small_top-01.png"/>
          <p:cNvPicPr>
            <a:picLocks noChangeAspect="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16389" name="Picture 18" descr="SUNY_small_logo-01.png"/>
          <p:cNvPicPr>
            <a:picLocks noChangeAspect="1"/>
          </p:cNvPicPr>
          <p:nvPr/>
        </p:nvPicPr>
        <p:blipFill>
          <a:blip r:embed="rId6"/>
          <a:srcRect/>
          <a:stretch>
            <a:fillRect/>
          </a:stretch>
        </p:blipFill>
        <p:spPr bwMode="auto">
          <a:xfrm>
            <a:off x="0" y="1588"/>
            <a:ext cx="9144000" cy="6858000"/>
          </a:xfrm>
          <a:prstGeom prst="rect">
            <a:avLst/>
          </a:prstGeom>
          <a:noFill/>
          <a:ln w="9525">
            <a:noFill/>
            <a:miter lim="800000"/>
            <a:headEnd/>
            <a:tailEnd/>
          </a:ln>
        </p:spPr>
      </p:pic>
      <p:sp>
        <p:nvSpPr>
          <p:cNvPr id="16390" name="TextBox 19"/>
          <p:cNvSpPr txBox="1">
            <a:spLocks noChangeArrowheads="1"/>
          </p:cNvSpPr>
          <p:nvPr/>
        </p:nvSpPr>
        <p:spPr bwMode="auto">
          <a:xfrm>
            <a:off x="1063625" y="880217"/>
            <a:ext cx="5676900" cy="1646605"/>
          </a:xfrm>
          <a:prstGeom prst="rect">
            <a:avLst/>
          </a:prstGeom>
          <a:noFill/>
          <a:ln w="9525">
            <a:noFill/>
            <a:miter lim="800000"/>
            <a:headEnd/>
            <a:tailEnd/>
          </a:ln>
        </p:spPr>
        <p:txBody>
          <a:bodyPr>
            <a:spAutoFit/>
          </a:bodyPr>
          <a:lstStyle/>
          <a:p>
            <a:endParaRPr lang="en-US" sz="2900" b="1" dirty="0">
              <a:solidFill>
                <a:srgbClr val="1552A6"/>
              </a:solidFill>
              <a:latin typeface="AauxPro OT"/>
            </a:endParaRPr>
          </a:p>
          <a:p>
            <a:r>
              <a:rPr lang="en-US" sz="2400" b="1" dirty="0">
                <a:solidFill>
                  <a:srgbClr val="1552A6"/>
                </a:solidFill>
                <a:latin typeface="AauxPro OT"/>
              </a:rPr>
              <a:t>Expectations are for a “mature” assessment </a:t>
            </a:r>
          </a:p>
          <a:p>
            <a:r>
              <a:rPr lang="en-US" sz="2400" b="1" dirty="0">
                <a:solidFill>
                  <a:srgbClr val="1552A6"/>
                </a:solidFill>
                <a:latin typeface="AauxPro OT"/>
              </a:rPr>
              <a:t>program</a:t>
            </a:r>
          </a:p>
        </p:txBody>
      </p:sp>
      <p:sp>
        <p:nvSpPr>
          <p:cNvPr id="22" name="TextBox 21"/>
          <p:cNvSpPr txBox="1"/>
          <p:nvPr/>
        </p:nvSpPr>
        <p:spPr>
          <a:xfrm>
            <a:off x="1063625" y="2179178"/>
            <a:ext cx="4948238" cy="4662815"/>
          </a:xfrm>
          <a:prstGeom prst="rect">
            <a:avLst/>
          </a:prstGeom>
          <a:noFill/>
        </p:spPr>
        <p:txBody>
          <a:bodyPr>
            <a:spAutoFit/>
          </a:bodyPr>
          <a:lstStyle/>
          <a:p>
            <a:pPr fontAlgn="auto">
              <a:spcBef>
                <a:spcPts val="0"/>
              </a:spcBef>
              <a:spcAft>
                <a:spcPts val="0"/>
              </a:spcAft>
              <a:defRPr/>
            </a:pPr>
            <a:endParaRPr lang="en-US" sz="2100" dirty="0">
              <a:solidFill>
                <a:schemeClr val="tx1">
                  <a:lumMod val="50000"/>
                  <a:lumOff val="50000"/>
                </a:schemeClr>
              </a:solidFill>
              <a:latin typeface="AauxPro OT"/>
            </a:endParaRPr>
          </a:p>
          <a:p>
            <a:pPr marL="342900" indent="-342900" fontAlgn="auto">
              <a:spcBef>
                <a:spcPts val="0"/>
              </a:spcBef>
              <a:spcAft>
                <a:spcPts val="0"/>
              </a:spcAft>
              <a:buFont typeface="Arial" panose="020B0604020202020204" pitchFamily="34" charset="0"/>
              <a:buChar char="•"/>
              <a:defRPr/>
            </a:pPr>
            <a:r>
              <a:rPr lang="en-US" dirty="0">
                <a:solidFill>
                  <a:schemeClr val="tx1">
                    <a:lumMod val="50000"/>
                    <a:lumOff val="50000"/>
                  </a:schemeClr>
                </a:solidFill>
                <a:latin typeface="AauxPro OT"/>
              </a:rPr>
              <a:t>Curricular offerings must be assessed consistently regardless of level, location or modality.</a:t>
            </a:r>
          </a:p>
          <a:p>
            <a:pPr marL="342900" indent="-342900" fontAlgn="auto">
              <a:spcBef>
                <a:spcPts val="0"/>
              </a:spcBef>
              <a:spcAft>
                <a:spcPts val="0"/>
              </a:spcAft>
              <a:defRPr/>
            </a:pPr>
            <a:endParaRPr lang="en-US" dirty="0">
              <a:solidFill>
                <a:schemeClr val="tx1">
                  <a:lumMod val="50000"/>
                  <a:lumOff val="50000"/>
                </a:schemeClr>
              </a:solidFill>
              <a:latin typeface="AauxPro OT"/>
            </a:endParaRPr>
          </a:p>
          <a:p>
            <a:pPr marL="342900" indent="-342900" fontAlgn="auto">
              <a:spcBef>
                <a:spcPts val="0"/>
              </a:spcBef>
              <a:spcAft>
                <a:spcPts val="0"/>
              </a:spcAft>
              <a:buFont typeface="Arial" panose="020B0604020202020204" pitchFamily="34" charset="0"/>
              <a:buChar char="•"/>
              <a:defRPr/>
            </a:pPr>
            <a:r>
              <a:rPr lang="en-US" dirty="0">
                <a:solidFill>
                  <a:schemeClr val="tx1">
                    <a:lumMod val="50000"/>
                    <a:lumOff val="50000"/>
                  </a:schemeClr>
                </a:solidFill>
                <a:latin typeface="AauxPro OT"/>
              </a:rPr>
              <a:t>General education and/or ISLOs  must also be assessed, whether they are delivered within courses or in an extracurricular or co-curricular manner. In this case, mapping is especially important.</a:t>
            </a:r>
          </a:p>
          <a:p>
            <a:pPr marL="342900" indent="-342900" fontAlgn="auto">
              <a:spcBef>
                <a:spcPts val="0"/>
              </a:spcBef>
              <a:spcAft>
                <a:spcPts val="0"/>
              </a:spcAft>
              <a:buFont typeface="Arial" panose="020B0604020202020204" pitchFamily="34" charset="0"/>
              <a:buChar char="•"/>
              <a:defRPr/>
            </a:pPr>
            <a:endParaRPr lang="en-US" dirty="0">
              <a:solidFill>
                <a:schemeClr val="tx1">
                  <a:lumMod val="50000"/>
                  <a:lumOff val="50000"/>
                </a:schemeClr>
              </a:solidFill>
              <a:latin typeface="AauxPro OT"/>
            </a:endParaRPr>
          </a:p>
          <a:p>
            <a:pPr marL="342900" indent="-342900" fontAlgn="auto">
              <a:spcBef>
                <a:spcPts val="0"/>
              </a:spcBef>
              <a:spcAft>
                <a:spcPts val="0"/>
              </a:spcAft>
              <a:buFont typeface="Arial" panose="020B0604020202020204" pitchFamily="34" charset="0"/>
              <a:buChar char="•"/>
              <a:defRPr/>
            </a:pPr>
            <a:r>
              <a:rPr lang="en-US" dirty="0">
                <a:solidFill>
                  <a:schemeClr val="tx1">
                    <a:lumMod val="50000"/>
                    <a:lumOff val="50000"/>
                  </a:schemeClr>
                </a:solidFill>
                <a:latin typeface="AauxPro OT"/>
              </a:rPr>
              <a:t>There must be evidence of results being used to improve teaching and learning (assessment spiral).</a:t>
            </a:r>
          </a:p>
          <a:p>
            <a:pPr fontAlgn="auto">
              <a:spcBef>
                <a:spcPts val="0"/>
              </a:spcBef>
              <a:spcAft>
                <a:spcPts val="0"/>
              </a:spcAft>
              <a:defRPr/>
            </a:pPr>
            <a:endParaRPr lang="en-US" sz="2100" dirty="0">
              <a:solidFill>
                <a:schemeClr val="tx1">
                  <a:lumMod val="50000"/>
                  <a:lumOff val="50000"/>
                </a:schemeClr>
              </a:solidFill>
              <a:latin typeface="AauxPro OT"/>
            </a:endParaRPr>
          </a:p>
          <a:p>
            <a:pPr fontAlgn="auto">
              <a:spcBef>
                <a:spcPts val="0"/>
              </a:spcBef>
              <a:spcAft>
                <a:spcPts val="0"/>
              </a:spcAft>
              <a:defRPr/>
            </a:pPr>
            <a:endParaRPr lang="en-US" sz="2100" dirty="0">
              <a:solidFill>
                <a:schemeClr val="tx1">
                  <a:lumMod val="50000"/>
                  <a:lumOff val="50000"/>
                </a:schemeClr>
              </a:solidFill>
              <a:latin typeface="AauxPro OT"/>
            </a:endParaRPr>
          </a:p>
        </p:txBody>
      </p:sp>
      <p:sp>
        <p:nvSpPr>
          <p:cNvPr id="2" name="Title 1"/>
          <p:cNvSpPr>
            <a:spLocks noGrp="1"/>
          </p:cNvSpPr>
          <p:nvPr>
            <p:ph type="title"/>
          </p:nvPr>
        </p:nvSpPr>
        <p:spPr/>
        <p:txBody>
          <a:bodyPr/>
          <a:lstStyle/>
          <a:p>
            <a:r>
              <a:rPr lang="en-US" dirty="0">
                <a:solidFill>
                  <a:schemeClr val="bg1"/>
                </a:solidFill>
              </a:rPr>
              <a:t>Assessment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SUNY_blue_bkgrnd-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8" name="Picture 11" descr="SUNY_trans_circles_top-01.png"/>
          <p:cNvPicPr>
            <a:picLocks noChangeAspect="1"/>
          </p:cNvPicPr>
          <p:nvPr/>
        </p:nvPicPr>
        <p:blipFill>
          <a:blip r:embed="rId3"/>
          <a:srcRect/>
          <a:stretch>
            <a:fillRect/>
          </a:stretch>
        </p:blipFill>
        <p:spPr bwMode="auto">
          <a:xfrm>
            <a:off x="7938" y="-17463"/>
            <a:ext cx="9144000" cy="6858001"/>
          </a:xfrm>
          <a:prstGeom prst="rect">
            <a:avLst/>
          </a:prstGeom>
          <a:noFill/>
          <a:ln w="9525">
            <a:noFill/>
            <a:miter lim="800000"/>
            <a:headEnd/>
            <a:tailEnd/>
          </a:ln>
        </p:spPr>
      </p:pic>
      <p:pic>
        <p:nvPicPr>
          <p:cNvPr id="14339" name="Picture 16" descr="SUNY_logo_bottom-01.png"/>
          <p:cNvPicPr>
            <a:picLocks noChangeAspect="1"/>
          </p:cNvPicPr>
          <p:nvPr/>
        </p:nvPicPr>
        <p:blipFill>
          <a:blip r:embed="rId4"/>
          <a:srcRect/>
          <a:stretch>
            <a:fillRect/>
          </a:stretch>
        </p:blipFill>
        <p:spPr bwMode="auto">
          <a:xfrm>
            <a:off x="-7938" y="17463"/>
            <a:ext cx="9144001" cy="6858000"/>
          </a:xfrm>
          <a:prstGeom prst="rect">
            <a:avLst/>
          </a:prstGeom>
          <a:noFill/>
          <a:ln w="9525">
            <a:noFill/>
            <a:miter lim="800000"/>
            <a:headEnd/>
            <a:tailEnd/>
          </a:ln>
        </p:spPr>
      </p:pic>
      <p:sp>
        <p:nvSpPr>
          <p:cNvPr id="14340" name="TextBox 17"/>
          <p:cNvSpPr txBox="1">
            <a:spLocks noChangeArrowheads="1"/>
          </p:cNvSpPr>
          <p:nvPr/>
        </p:nvSpPr>
        <p:spPr bwMode="auto">
          <a:xfrm>
            <a:off x="1706563" y="2597150"/>
            <a:ext cx="5676900" cy="723275"/>
          </a:xfrm>
          <a:prstGeom prst="rect">
            <a:avLst/>
          </a:prstGeom>
          <a:noFill/>
          <a:ln w="9525">
            <a:noFill/>
            <a:miter lim="800000"/>
            <a:headEnd/>
            <a:tailEnd/>
          </a:ln>
        </p:spPr>
        <p:txBody>
          <a:bodyPr>
            <a:spAutoFit/>
          </a:bodyPr>
          <a:lstStyle/>
          <a:p>
            <a:r>
              <a:rPr lang="en-US" sz="4100" b="1" dirty="0">
                <a:solidFill>
                  <a:schemeClr val="bg1"/>
                </a:solidFill>
                <a:latin typeface="AauxPro OT"/>
              </a:rPr>
              <a:t>Definitions</a:t>
            </a:r>
          </a:p>
        </p:txBody>
      </p:sp>
    </p:spTree>
    <p:extLst>
      <p:ext uri="{BB962C8B-B14F-4D97-AF65-F5344CB8AC3E}">
        <p14:creationId xmlns:p14="http://schemas.microsoft.com/office/powerpoint/2010/main" val="448280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SUNY_blue_bkgrnd-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8" name="Picture 11" descr="SUNY_trans_circles_top-01.png"/>
          <p:cNvPicPr>
            <a:picLocks noChangeAspect="1"/>
          </p:cNvPicPr>
          <p:nvPr/>
        </p:nvPicPr>
        <p:blipFill>
          <a:blip r:embed="rId3"/>
          <a:srcRect/>
          <a:stretch>
            <a:fillRect/>
          </a:stretch>
        </p:blipFill>
        <p:spPr bwMode="auto">
          <a:xfrm>
            <a:off x="7938" y="-17463"/>
            <a:ext cx="9144000" cy="6858001"/>
          </a:xfrm>
          <a:prstGeom prst="rect">
            <a:avLst/>
          </a:prstGeom>
          <a:noFill/>
          <a:ln w="9525">
            <a:noFill/>
            <a:miter lim="800000"/>
            <a:headEnd/>
            <a:tailEnd/>
          </a:ln>
        </p:spPr>
      </p:pic>
      <p:pic>
        <p:nvPicPr>
          <p:cNvPr id="14339" name="Picture 16" descr="SUNY_logo_bottom-01.png"/>
          <p:cNvPicPr>
            <a:picLocks noChangeAspect="1"/>
          </p:cNvPicPr>
          <p:nvPr/>
        </p:nvPicPr>
        <p:blipFill>
          <a:blip r:embed="rId4"/>
          <a:srcRect/>
          <a:stretch>
            <a:fillRect/>
          </a:stretch>
        </p:blipFill>
        <p:spPr bwMode="auto">
          <a:xfrm>
            <a:off x="-7938" y="17463"/>
            <a:ext cx="9144001" cy="6858000"/>
          </a:xfrm>
          <a:prstGeom prst="rect">
            <a:avLst/>
          </a:prstGeom>
          <a:noFill/>
          <a:ln w="9525">
            <a:noFill/>
            <a:miter lim="800000"/>
            <a:headEnd/>
            <a:tailEnd/>
          </a:ln>
        </p:spPr>
      </p:pic>
      <p:sp>
        <p:nvSpPr>
          <p:cNvPr id="14340" name="TextBox 17"/>
          <p:cNvSpPr txBox="1">
            <a:spLocks noChangeArrowheads="1"/>
          </p:cNvSpPr>
          <p:nvPr/>
        </p:nvSpPr>
        <p:spPr bwMode="auto">
          <a:xfrm>
            <a:off x="1706563" y="2597150"/>
            <a:ext cx="6433390" cy="1354217"/>
          </a:xfrm>
          <a:prstGeom prst="rect">
            <a:avLst/>
          </a:prstGeom>
          <a:noFill/>
          <a:ln w="9525">
            <a:noFill/>
            <a:miter lim="800000"/>
            <a:headEnd/>
            <a:tailEnd/>
          </a:ln>
        </p:spPr>
        <p:txBody>
          <a:bodyPr wrap="square">
            <a:spAutoFit/>
          </a:bodyPr>
          <a:lstStyle/>
          <a:p>
            <a:r>
              <a:rPr lang="en-US" sz="4100" b="1" dirty="0">
                <a:solidFill>
                  <a:schemeClr val="bg1"/>
                </a:solidFill>
                <a:latin typeface="AauxPro OT"/>
              </a:rPr>
              <a:t>Practical Realities and Examples</a:t>
            </a:r>
          </a:p>
        </p:txBody>
      </p:sp>
    </p:spTree>
    <p:extLst>
      <p:ext uri="{BB962C8B-B14F-4D97-AF65-F5344CB8AC3E}">
        <p14:creationId xmlns:p14="http://schemas.microsoft.com/office/powerpoint/2010/main" val="365851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0" y="2478377"/>
            <a:ext cx="8451272" cy="2616101"/>
          </a:xfrm>
          <a:prstGeom prst="rect">
            <a:avLst/>
          </a:prstGeom>
          <a:noFill/>
        </p:spPr>
        <p:txBody>
          <a:bodyPr wrap="square">
            <a:spAutoFit/>
          </a:bodyPr>
          <a:lstStyle/>
          <a:p>
            <a:pPr marL="342900" indent="-342900" algn="ctr"/>
            <a:r>
              <a:rPr lang="en-US" sz="4800" dirty="0">
                <a:solidFill>
                  <a:schemeClr val="tx1">
                    <a:lumMod val="50000"/>
                    <a:lumOff val="50000"/>
                  </a:schemeClr>
                </a:solidFill>
                <a:latin typeface="AauxPro OT"/>
              </a:rPr>
              <a:t>How do you know?</a:t>
            </a:r>
          </a:p>
          <a:p>
            <a:pPr marL="342900" indent="-342900" algn="ctr"/>
            <a:r>
              <a:rPr lang="en-US" sz="3600" dirty="0">
                <a:solidFill>
                  <a:schemeClr val="tx1">
                    <a:lumMod val="50000"/>
                    <a:lumOff val="50000"/>
                  </a:schemeClr>
                </a:solidFill>
                <a:latin typeface="AauxPro OT"/>
              </a:rPr>
              <a:t>and</a:t>
            </a:r>
            <a:r>
              <a:rPr lang="en-US" sz="4400" dirty="0">
                <a:solidFill>
                  <a:schemeClr val="tx1">
                    <a:lumMod val="50000"/>
                    <a:lumOff val="50000"/>
                  </a:schemeClr>
                </a:solidFill>
                <a:latin typeface="AauxPro OT"/>
              </a:rPr>
              <a:t> </a:t>
            </a:r>
          </a:p>
          <a:p>
            <a:pPr marL="342900" indent="-342900" algn="ctr"/>
            <a:r>
              <a:rPr lang="en-US" sz="4800" dirty="0">
                <a:solidFill>
                  <a:schemeClr val="tx1">
                    <a:lumMod val="50000"/>
                    <a:lumOff val="50000"/>
                  </a:schemeClr>
                </a:solidFill>
                <a:latin typeface="AauxPro OT"/>
              </a:rPr>
              <a:t>How do you show?</a:t>
            </a:r>
          </a:p>
          <a:p>
            <a:pPr marL="342900" indent="-342900">
              <a:buFont typeface="Arial" panose="020B0604020202020204" pitchFamily="34" charset="0"/>
              <a:buChar char="•"/>
            </a:pPr>
            <a:endParaRPr lang="en-US" sz="2400" dirty="0">
              <a:solidFill>
                <a:schemeClr val="tx1">
                  <a:lumMod val="50000"/>
                  <a:lumOff val="50000"/>
                </a:schemeClr>
              </a:solidFill>
              <a:latin typeface="AauxPro OT"/>
            </a:endParaRPr>
          </a:p>
        </p:txBody>
      </p:sp>
      <p:sp>
        <p:nvSpPr>
          <p:cNvPr id="2" name="Title 1"/>
          <p:cNvSpPr>
            <a:spLocks noGrp="1"/>
          </p:cNvSpPr>
          <p:nvPr>
            <p:ph type="title"/>
          </p:nvPr>
        </p:nvSpPr>
        <p:spPr>
          <a:xfrm>
            <a:off x="457200" y="1589"/>
            <a:ext cx="8229600" cy="1416050"/>
          </a:xfrm>
        </p:spPr>
        <p:txBody>
          <a:bodyPr/>
          <a:lstStyle/>
          <a:p>
            <a:r>
              <a:rPr lang="en-US" sz="3600" dirty="0">
                <a:solidFill>
                  <a:schemeClr val="bg1"/>
                </a:solidFill>
              </a:rPr>
              <a:t>The Catchphrases</a:t>
            </a:r>
          </a:p>
        </p:txBody>
      </p:sp>
    </p:spTree>
    <p:extLst>
      <p:ext uri="{BB962C8B-B14F-4D97-AF65-F5344CB8AC3E}">
        <p14:creationId xmlns:p14="http://schemas.microsoft.com/office/powerpoint/2010/main" val="21130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2" name="Title 1"/>
          <p:cNvSpPr>
            <a:spLocks noGrp="1"/>
          </p:cNvSpPr>
          <p:nvPr>
            <p:ph type="title"/>
          </p:nvPr>
        </p:nvSpPr>
        <p:spPr>
          <a:xfrm>
            <a:off x="457200" y="1589"/>
            <a:ext cx="8229600" cy="1416050"/>
          </a:xfrm>
        </p:spPr>
        <p:txBody>
          <a:bodyPr/>
          <a:lstStyle/>
          <a:p>
            <a:r>
              <a:rPr lang="en-US" sz="3600" dirty="0">
                <a:solidFill>
                  <a:schemeClr val="bg1"/>
                </a:solidFill>
              </a:rPr>
              <a:t>Sample Draft ISLOs</a:t>
            </a: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0525" t="22618" r="21691" b="8532"/>
          <a:stretch/>
        </p:blipFill>
        <p:spPr bwMode="auto">
          <a:xfrm>
            <a:off x="457200" y="1417638"/>
            <a:ext cx="7518400" cy="503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93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0" y="0"/>
            <a:ext cx="9144001"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a:solidFill>
                  <a:schemeClr val="bg1"/>
                </a:solidFill>
              </a:rPr>
              <a:t>Questions</a:t>
            </a:r>
          </a:p>
        </p:txBody>
      </p:sp>
      <p:sp>
        <p:nvSpPr>
          <p:cNvPr id="9" name="Content Placeholder 8"/>
          <p:cNvSpPr>
            <a:spLocks noGrp="1"/>
          </p:cNvSpPr>
          <p:nvPr>
            <p:ph idx="1"/>
          </p:nvPr>
        </p:nvSpPr>
        <p:spPr/>
        <p:txBody>
          <a:bodyPr/>
          <a:lstStyle/>
          <a:p>
            <a:endParaRPr lang="en-US" sz="2100" dirty="0">
              <a:solidFill>
                <a:schemeClr val="tx1">
                  <a:lumMod val="50000"/>
                  <a:lumOff val="50000"/>
                </a:schemeClr>
              </a:solidFill>
              <a:latin typeface="AauxPro OT"/>
            </a:endParaRPr>
          </a:p>
          <a:p>
            <a:r>
              <a:rPr lang="en-US" sz="2800" dirty="0">
                <a:solidFill>
                  <a:schemeClr val="tx1">
                    <a:lumMod val="50000"/>
                    <a:lumOff val="50000"/>
                  </a:schemeClr>
                </a:solidFill>
                <a:latin typeface="AauxPro OT"/>
              </a:rPr>
              <a:t>Must a student meet all of the objectives to have met the outcome?</a:t>
            </a:r>
          </a:p>
          <a:p>
            <a:pPr marL="0" indent="0">
              <a:buNone/>
            </a:pPr>
            <a:endParaRPr lang="en-US" sz="2800" dirty="0">
              <a:solidFill>
                <a:schemeClr val="tx1">
                  <a:lumMod val="50000"/>
                  <a:lumOff val="50000"/>
                </a:schemeClr>
              </a:solidFill>
              <a:latin typeface="AauxPro OT"/>
            </a:endParaRPr>
          </a:p>
          <a:p>
            <a:r>
              <a:rPr lang="en-US" sz="2800" dirty="0">
                <a:solidFill>
                  <a:schemeClr val="tx1">
                    <a:lumMod val="50000"/>
                    <a:lumOff val="50000"/>
                  </a:schemeClr>
                </a:solidFill>
                <a:latin typeface="AauxPro OT"/>
              </a:rPr>
              <a:t>How will this be tracked if the objectives cannot all be addressed in the same course?</a:t>
            </a:r>
          </a:p>
          <a:p>
            <a:endParaRPr lang="en-US" sz="2800" dirty="0">
              <a:solidFill>
                <a:schemeClr val="tx1">
                  <a:lumMod val="50000"/>
                  <a:lumOff val="50000"/>
                </a:schemeClr>
              </a:solidFill>
              <a:latin typeface="AauxPro OT"/>
            </a:endParaRPr>
          </a:p>
          <a:p>
            <a:r>
              <a:rPr lang="en-US" sz="2800" dirty="0">
                <a:solidFill>
                  <a:schemeClr val="tx1">
                    <a:lumMod val="50000"/>
                    <a:lumOff val="50000"/>
                  </a:schemeClr>
                </a:solidFill>
                <a:latin typeface="AauxPro OT"/>
              </a:rPr>
              <a:t>How will this affect transfer students?</a:t>
            </a:r>
          </a:p>
          <a:p>
            <a:endParaRPr lang="en-US" sz="2100" dirty="0">
              <a:solidFill>
                <a:schemeClr val="tx1">
                  <a:lumMod val="50000"/>
                  <a:lumOff val="50000"/>
                </a:schemeClr>
              </a:solidFill>
              <a:latin typeface="AauxPro OT"/>
            </a:endParaRPr>
          </a:p>
          <a:p>
            <a:endParaRPr lang="en-US" sz="2100" dirty="0">
              <a:solidFill>
                <a:schemeClr val="tx1">
                  <a:lumMod val="50000"/>
                  <a:lumOff val="50000"/>
                </a:schemeClr>
              </a:solidFill>
              <a:latin typeface="AauxPro OT"/>
            </a:endParaRPr>
          </a:p>
        </p:txBody>
      </p:sp>
    </p:spTree>
    <p:extLst>
      <p:ext uri="{BB962C8B-B14F-4D97-AF65-F5344CB8AC3E}">
        <p14:creationId xmlns:p14="http://schemas.microsoft.com/office/powerpoint/2010/main" val="107737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71" t="17460" r="16001" b="4762"/>
          <a:stretch/>
        </p:blipFill>
        <p:spPr bwMode="auto">
          <a:xfrm>
            <a:off x="0" y="0"/>
            <a:ext cx="9144000" cy="703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233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8699126"/>
              </p:ext>
            </p:extLst>
          </p:nvPr>
        </p:nvGraphicFramePr>
        <p:xfrm>
          <a:off x="96981" y="166256"/>
          <a:ext cx="4627419" cy="6691744"/>
        </p:xfrm>
        <a:graphic>
          <a:graphicData uri="http://schemas.openxmlformats.org/drawingml/2006/table">
            <a:tbl>
              <a:tblPr>
                <a:tableStyleId>{5C22544A-7EE6-4342-B048-85BDC9FD1C3A}</a:tableStyleId>
              </a:tblPr>
              <a:tblGrid>
                <a:gridCol w="3102084">
                  <a:extLst>
                    <a:ext uri="{9D8B030D-6E8A-4147-A177-3AD203B41FA5}">
                      <a16:colId xmlns:a16="http://schemas.microsoft.com/office/drawing/2014/main" val="20000"/>
                    </a:ext>
                  </a:extLst>
                </a:gridCol>
                <a:gridCol w="359910">
                  <a:extLst>
                    <a:ext uri="{9D8B030D-6E8A-4147-A177-3AD203B41FA5}">
                      <a16:colId xmlns:a16="http://schemas.microsoft.com/office/drawing/2014/main" val="20001"/>
                    </a:ext>
                  </a:extLst>
                </a:gridCol>
                <a:gridCol w="634129">
                  <a:extLst>
                    <a:ext uri="{9D8B030D-6E8A-4147-A177-3AD203B41FA5}">
                      <a16:colId xmlns:a16="http://schemas.microsoft.com/office/drawing/2014/main" val="20002"/>
                    </a:ext>
                  </a:extLst>
                </a:gridCol>
                <a:gridCol w="531296">
                  <a:extLst>
                    <a:ext uri="{9D8B030D-6E8A-4147-A177-3AD203B41FA5}">
                      <a16:colId xmlns:a16="http://schemas.microsoft.com/office/drawing/2014/main" val="20003"/>
                    </a:ext>
                  </a:extLst>
                </a:gridCol>
              </a:tblGrid>
              <a:tr h="341590">
                <a:tc>
                  <a:txBody>
                    <a:bodyPr/>
                    <a:lstStyle/>
                    <a:p>
                      <a:pPr algn="l" fontAlgn="b"/>
                      <a:r>
                        <a:rPr lang="en-US" sz="900" u="none" strike="noStrike" dirty="0">
                          <a:effectLst/>
                        </a:rPr>
                        <a:t>Course</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a:effectLst/>
                        </a:rPr>
                        <a:t>ISLO</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a:effectLst/>
                        </a:rPr>
                        <a:t>SUNY GER</a:t>
                      </a:r>
                      <a:endParaRPr lang="en-US" sz="900" b="0" i="0" u="none" strike="noStrike">
                        <a:solidFill>
                          <a:srgbClr val="000000"/>
                        </a:solidFill>
                        <a:effectLst/>
                        <a:latin typeface="Calibri"/>
                      </a:endParaRPr>
                    </a:p>
                  </a:txBody>
                  <a:tcPr marL="8082" marR="8082" marT="8082" marB="0" anchor="b"/>
                </a:tc>
                <a:tc>
                  <a:txBody>
                    <a:bodyPr/>
                    <a:lstStyle/>
                    <a:p>
                      <a:pPr algn="l" fontAlgn="b"/>
                      <a:r>
                        <a:rPr lang="en-US" sz="900" u="none" strike="noStrike" dirty="0">
                          <a:effectLst/>
                        </a:rPr>
                        <a:t>MSCHE GER</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0"/>
                  </a:ext>
                </a:extLst>
              </a:tr>
              <a:tr h="194342">
                <a:tc>
                  <a:txBody>
                    <a:bodyPr/>
                    <a:lstStyle/>
                    <a:p>
                      <a:pPr algn="l" fontAlgn="b"/>
                      <a:r>
                        <a:rPr lang="en-US" sz="900" u="none" strike="noStrike" dirty="0">
                          <a:effectLst/>
                        </a:rPr>
                        <a:t>ACC 101 Financial Accounting I</a:t>
                      </a:r>
                      <a:endParaRPr lang="en-US" sz="900" b="0" i="0" u="none" strike="noStrike" dirty="0">
                        <a:solidFill>
                          <a:srgbClr val="000000"/>
                        </a:solidFill>
                        <a:effectLst/>
                        <a:latin typeface="Calibri"/>
                      </a:endParaRPr>
                    </a:p>
                  </a:txBody>
                  <a:tcPr marL="8082" marR="8082" marT="8082"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1"/>
                  </a:ext>
                </a:extLst>
              </a:tr>
              <a:tr h="194342">
                <a:tc>
                  <a:txBody>
                    <a:bodyPr/>
                    <a:lstStyle/>
                    <a:p>
                      <a:pPr algn="l" fontAlgn="b"/>
                      <a:r>
                        <a:rPr lang="en-US" sz="900" u="none" strike="noStrike" dirty="0">
                          <a:effectLst/>
                        </a:rPr>
                        <a:t>ACC 102 Financial Accounting II</a:t>
                      </a:r>
                      <a:endParaRPr lang="en-US" sz="900" b="0" i="0" u="none" strike="noStrike" dirty="0">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2"/>
                  </a:ext>
                </a:extLst>
              </a:tr>
              <a:tr h="194342">
                <a:tc>
                  <a:txBody>
                    <a:bodyPr/>
                    <a:lstStyle/>
                    <a:p>
                      <a:pPr algn="l" fontAlgn="b"/>
                      <a:r>
                        <a:rPr lang="en-US" sz="900" u="none" strike="noStrike" dirty="0">
                          <a:effectLst/>
                        </a:rPr>
                        <a:t>ACC 116 Practical Accounting</a:t>
                      </a:r>
                      <a:endParaRPr lang="en-US" sz="900" b="0" i="0" u="none" strike="noStrike" dirty="0">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3"/>
                  </a:ext>
                </a:extLst>
              </a:tr>
              <a:tr h="194342">
                <a:tc>
                  <a:txBody>
                    <a:bodyPr/>
                    <a:lstStyle/>
                    <a:p>
                      <a:pPr algn="l" fontAlgn="b"/>
                      <a:r>
                        <a:rPr lang="en-US" sz="900" u="none" strike="noStrike" dirty="0">
                          <a:effectLst/>
                        </a:rPr>
                        <a:t>ACC 137 Computer Accounting Principles</a:t>
                      </a:r>
                      <a:endParaRPr lang="en-US" sz="900" b="0" i="0" u="none" strike="noStrike" dirty="0">
                        <a:solidFill>
                          <a:srgbClr val="000000"/>
                        </a:solidFill>
                        <a:effectLst/>
                        <a:latin typeface="Calibri"/>
                      </a:endParaRPr>
                    </a:p>
                  </a:txBody>
                  <a:tcPr marL="8082" marR="8082" marT="8082" marB="0" anchor="b"/>
                </a:tc>
                <a:tc>
                  <a:txBody>
                    <a:bodyPr/>
                    <a:lstStyle/>
                    <a:p>
                      <a:pPr algn="r" fontAlgn="b"/>
                      <a:r>
                        <a:rPr lang="en-US" sz="900" u="none" strike="noStrike">
                          <a:effectLst/>
                        </a:rPr>
                        <a:t>12</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4"/>
                  </a:ext>
                </a:extLst>
              </a:tr>
              <a:tr h="339531">
                <a:tc>
                  <a:txBody>
                    <a:bodyPr/>
                    <a:lstStyle/>
                    <a:p>
                      <a:pPr algn="l" fontAlgn="b"/>
                      <a:r>
                        <a:rPr lang="en-US" sz="900" u="none" strike="noStrike" dirty="0">
                          <a:effectLst/>
                        </a:rPr>
                        <a:t>ACC 212 Electronic Spreadsheet Applications OR</a:t>
                      </a:r>
                      <a:endParaRPr lang="en-US" sz="900" b="0" i="0" u="none" strike="noStrike" dirty="0">
                        <a:solidFill>
                          <a:srgbClr val="000000"/>
                        </a:solidFill>
                        <a:effectLst/>
                        <a:latin typeface="Calibri"/>
                      </a:endParaRPr>
                    </a:p>
                  </a:txBody>
                  <a:tcPr marL="8082" marR="8082" marT="8082" marB="0" anchor="b">
                    <a:solidFill>
                      <a:srgbClr val="FFFF00"/>
                    </a:solidFill>
                  </a:tcPr>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5"/>
                  </a:ext>
                </a:extLst>
              </a:tr>
              <a:tr h="194342">
                <a:tc>
                  <a:txBody>
                    <a:bodyPr/>
                    <a:lstStyle/>
                    <a:p>
                      <a:pPr algn="l" fontAlgn="b"/>
                      <a:r>
                        <a:rPr lang="en-US" sz="900" u="none" strike="noStrike" dirty="0">
                          <a:effectLst/>
                        </a:rPr>
                        <a:t>ACC 214 Corporate Finance</a:t>
                      </a:r>
                      <a:endParaRPr lang="en-US" sz="900" b="0" i="0" u="none" strike="noStrike" dirty="0">
                        <a:solidFill>
                          <a:srgbClr val="000000"/>
                        </a:solidFill>
                        <a:effectLst/>
                        <a:latin typeface="Calibri"/>
                      </a:endParaRPr>
                    </a:p>
                  </a:txBody>
                  <a:tcPr marL="8082" marR="8082" marT="8082" marB="0" anchor="b">
                    <a:solidFill>
                      <a:srgbClr val="FFFF00"/>
                    </a:solidFill>
                  </a:tcPr>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6"/>
                  </a:ext>
                </a:extLst>
              </a:tr>
              <a:tr h="194342">
                <a:tc>
                  <a:txBody>
                    <a:bodyPr/>
                    <a:lstStyle/>
                    <a:p>
                      <a:pPr algn="l" fontAlgn="b"/>
                      <a:r>
                        <a:rPr lang="en-US" sz="900" u="none" strike="noStrike">
                          <a:effectLst/>
                        </a:rPr>
                        <a:t>Accounting Eleective</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7"/>
                  </a:ext>
                </a:extLst>
              </a:tr>
              <a:tr h="194342">
                <a:tc>
                  <a:txBody>
                    <a:bodyPr/>
                    <a:lstStyle/>
                    <a:p>
                      <a:pPr algn="l" fontAlgn="b"/>
                      <a:r>
                        <a:rPr lang="en-US" sz="900" u="none" strike="noStrike">
                          <a:effectLst/>
                        </a:rPr>
                        <a:t>BUS 101 Introduction to Business</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4</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SS</a:t>
                      </a:r>
                      <a:endParaRPr lang="en-US" sz="900" b="0" i="0" u="none" strike="noStrike" dirty="0">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8"/>
                  </a:ext>
                </a:extLst>
              </a:tr>
              <a:tr h="194342">
                <a:tc>
                  <a:txBody>
                    <a:bodyPr/>
                    <a:lstStyle/>
                    <a:p>
                      <a:pPr algn="l" fontAlgn="b"/>
                      <a:r>
                        <a:rPr lang="en-US" sz="900" u="none" strike="noStrike" dirty="0">
                          <a:effectLst/>
                        </a:rPr>
                        <a:t>BUS 112 Computing for Business OR </a:t>
                      </a:r>
                      <a:endParaRPr lang="en-US" sz="900" b="0" i="0" u="none" strike="noStrike" dirty="0">
                        <a:solidFill>
                          <a:srgbClr val="000000"/>
                        </a:solidFill>
                        <a:effectLst/>
                        <a:latin typeface="Calibri"/>
                      </a:endParaRPr>
                    </a:p>
                  </a:txBody>
                  <a:tcPr marL="8082" marR="8082" marT="8082" marB="0" anchor="b">
                    <a:solidFill>
                      <a:srgbClr val="FFFF00"/>
                    </a:solidFill>
                  </a:tcPr>
                </a:tc>
                <a:tc>
                  <a:txBody>
                    <a:bodyPr/>
                    <a:lstStyle/>
                    <a:p>
                      <a:pPr algn="r" fontAlgn="b"/>
                      <a:r>
                        <a:rPr lang="en-US" sz="900" u="none" strike="noStrike">
                          <a:effectLst/>
                        </a:rPr>
                        <a:t>12</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tc>
                  <a:txBody>
                    <a:bodyPr/>
                    <a:lstStyle/>
                    <a:p>
                      <a:pPr algn="r" fontAlgn="b"/>
                      <a:r>
                        <a:rPr lang="en-US" sz="900" u="none" strike="noStrike" dirty="0">
                          <a:effectLst/>
                        </a:rPr>
                        <a:t>TC</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09"/>
                  </a:ext>
                </a:extLst>
              </a:tr>
              <a:tr h="194342">
                <a:tc>
                  <a:txBody>
                    <a:bodyPr/>
                    <a:lstStyle/>
                    <a:p>
                      <a:pPr algn="l" fontAlgn="b"/>
                      <a:r>
                        <a:rPr lang="en-US" sz="900" u="none" strike="noStrike" dirty="0">
                          <a:effectLst/>
                        </a:rPr>
                        <a:t>CST 101 Introduction to Computing</a:t>
                      </a:r>
                      <a:endParaRPr lang="en-US" sz="900" b="0" i="0" u="none" strike="noStrike" dirty="0">
                        <a:solidFill>
                          <a:srgbClr val="000000"/>
                        </a:solidFill>
                        <a:effectLst/>
                        <a:latin typeface="Calibri"/>
                      </a:endParaRPr>
                    </a:p>
                  </a:txBody>
                  <a:tcPr marL="8082" marR="8082" marT="8082" marB="0" anchor="b">
                    <a:solidFill>
                      <a:srgbClr val="FFFF00"/>
                    </a:solidFill>
                  </a:tcPr>
                </a:tc>
                <a:tc>
                  <a:txBody>
                    <a:bodyPr/>
                    <a:lstStyle/>
                    <a:p>
                      <a:pPr algn="r" fontAlgn="b"/>
                      <a:r>
                        <a:rPr lang="en-US" sz="900" u="none" strike="noStrike">
                          <a:effectLst/>
                        </a:rPr>
                        <a:t>12</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TC</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10"/>
                  </a:ext>
                </a:extLst>
              </a:tr>
              <a:tr h="194342">
                <a:tc>
                  <a:txBody>
                    <a:bodyPr/>
                    <a:lstStyle/>
                    <a:p>
                      <a:pPr algn="l" fontAlgn="b"/>
                      <a:r>
                        <a:rPr lang="en-US" sz="900" u="none" strike="noStrike">
                          <a:effectLst/>
                        </a:rPr>
                        <a:t>BUS 115 College/Workplace seminar</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2</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extLst>
                  <a:ext uri="{0D108BD9-81ED-4DB2-BD59-A6C34878D82A}">
                    <a16:rowId xmlns:a16="http://schemas.microsoft.com/office/drawing/2014/main" val="10011"/>
                  </a:ext>
                </a:extLst>
              </a:tr>
              <a:tr h="194342">
                <a:tc>
                  <a:txBody>
                    <a:bodyPr/>
                    <a:lstStyle/>
                    <a:p>
                      <a:pPr algn="l" fontAlgn="b"/>
                      <a:r>
                        <a:rPr lang="en-US" sz="900" u="none" strike="noStrike" dirty="0">
                          <a:effectLst/>
                        </a:rPr>
                        <a:t>BUS 117 Business Communications</a:t>
                      </a:r>
                      <a:endParaRPr lang="en-US" sz="900" b="0" i="0" u="none" strike="noStrike" dirty="0">
                        <a:solidFill>
                          <a:srgbClr val="000000"/>
                        </a:solidFill>
                        <a:effectLst/>
                        <a:latin typeface="Calibri"/>
                      </a:endParaRPr>
                    </a:p>
                  </a:txBody>
                  <a:tcPr marL="8082" marR="8082" marT="8082" marB="0" anchor="b"/>
                </a:tc>
                <a:tc>
                  <a:txBody>
                    <a:bodyPr/>
                    <a:lstStyle/>
                    <a:p>
                      <a:pPr algn="r" fontAlgn="b"/>
                      <a:r>
                        <a:rPr lang="en-US" sz="900" u="none" strike="noStrike">
                          <a:effectLst/>
                        </a:rPr>
                        <a:t>13</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BC</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12"/>
                  </a:ext>
                </a:extLst>
              </a:tr>
              <a:tr h="194342">
                <a:tc>
                  <a:txBody>
                    <a:bodyPr/>
                    <a:lstStyle/>
                    <a:p>
                      <a:pPr algn="l" fontAlgn="b"/>
                      <a:r>
                        <a:rPr lang="en-US" sz="900" u="none" strike="noStrike" dirty="0">
                          <a:effectLst/>
                        </a:rPr>
                        <a:t>ECO 111 Macroeconomics OR</a:t>
                      </a:r>
                      <a:endParaRPr lang="en-US" sz="900" b="0" i="0" u="none" strike="noStrike" dirty="0">
                        <a:solidFill>
                          <a:srgbClr val="000000"/>
                        </a:solidFill>
                        <a:effectLst/>
                        <a:latin typeface="Calibri"/>
                      </a:endParaRPr>
                    </a:p>
                  </a:txBody>
                  <a:tcPr marL="8082" marR="8082" marT="8082" marB="0" anchor="b">
                    <a:solidFill>
                      <a:srgbClr val="FFFF00"/>
                    </a:solidFill>
                  </a:tcPr>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SS</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13"/>
                  </a:ext>
                </a:extLst>
              </a:tr>
              <a:tr h="194342">
                <a:tc>
                  <a:txBody>
                    <a:bodyPr/>
                    <a:lstStyle/>
                    <a:p>
                      <a:pPr algn="l" fontAlgn="b"/>
                      <a:r>
                        <a:rPr lang="en-US" sz="900" u="none" strike="noStrike" dirty="0">
                          <a:effectLst/>
                        </a:rPr>
                        <a:t>ECO 112 Microeconomics</a:t>
                      </a:r>
                      <a:endParaRPr lang="en-US" sz="900" b="0" i="0" u="none" strike="noStrike" dirty="0">
                        <a:solidFill>
                          <a:srgbClr val="000000"/>
                        </a:solidFill>
                        <a:effectLst/>
                        <a:latin typeface="Calibri"/>
                      </a:endParaRPr>
                    </a:p>
                  </a:txBody>
                  <a:tcPr marL="8082" marR="8082" marT="8082" marB="0" anchor="b">
                    <a:solidFill>
                      <a:srgbClr val="FFFF00"/>
                    </a:solidFill>
                  </a:tcPr>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SS</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14"/>
                  </a:ext>
                </a:extLst>
              </a:tr>
              <a:tr h="194342">
                <a:tc>
                  <a:txBody>
                    <a:bodyPr/>
                    <a:lstStyle/>
                    <a:p>
                      <a:pPr algn="l" fontAlgn="b"/>
                      <a:r>
                        <a:rPr lang="en-US" sz="900" u="none" strike="noStrike">
                          <a:effectLst/>
                        </a:rPr>
                        <a:t>ENG 101 Standard Freshman Comp</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8,13</a:t>
                      </a:r>
                      <a:endParaRPr lang="en-US" sz="900" b="0" i="0" u="none" strike="noStrike" dirty="0">
                        <a:solidFill>
                          <a:srgbClr val="000000"/>
                        </a:solidFill>
                        <a:effectLst/>
                        <a:latin typeface="Calibri"/>
                      </a:endParaRPr>
                    </a:p>
                  </a:txBody>
                  <a:tcPr marL="8082" marR="8082" marT="8082" marB="0" anchor="b">
                    <a:solidFill>
                      <a:srgbClr val="FFC000"/>
                    </a:solidFill>
                  </a:tcPr>
                </a:tc>
                <a:tc>
                  <a:txBody>
                    <a:bodyPr/>
                    <a:lstStyle/>
                    <a:p>
                      <a:pPr algn="r" fontAlgn="b"/>
                      <a:r>
                        <a:rPr lang="en-US" sz="900" u="none" strike="noStrike">
                          <a:effectLst/>
                        </a:rPr>
                        <a:t>BC (W)</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WOC, IL</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15"/>
                  </a:ext>
                </a:extLst>
              </a:tr>
              <a:tr h="283989">
                <a:tc>
                  <a:txBody>
                    <a:bodyPr/>
                    <a:lstStyle/>
                    <a:p>
                      <a:pPr algn="l" fontAlgn="b"/>
                      <a:r>
                        <a:rPr lang="en-US" sz="900" u="none" strike="noStrike">
                          <a:effectLst/>
                        </a:rPr>
                        <a:t>English Elective</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1,3,5</a:t>
                      </a:r>
                      <a:endParaRPr lang="en-US" sz="900" b="0" i="0" u="none" strike="noStrike" dirty="0">
                        <a:solidFill>
                          <a:srgbClr val="000000"/>
                        </a:solidFill>
                        <a:effectLst/>
                        <a:latin typeface="Calibri"/>
                      </a:endParaRPr>
                    </a:p>
                  </a:txBody>
                  <a:tcPr marL="8082" marR="8082" marT="8082" marB="0" anchor="b">
                    <a:solidFill>
                      <a:srgbClr val="FFC000"/>
                    </a:solidFill>
                  </a:tcPr>
                </a:tc>
                <a:tc>
                  <a:txBody>
                    <a:bodyPr/>
                    <a:lstStyle/>
                    <a:p>
                      <a:pPr algn="r" fontAlgn="b"/>
                      <a:r>
                        <a:rPr lang="en-US" sz="900" u="none" strike="noStrike">
                          <a:effectLst/>
                        </a:rPr>
                        <a:t>H</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CT, WOC, </a:t>
                      </a:r>
                      <a:endParaRPr lang="en-US" sz="900" b="0" i="0" u="none" strike="noStrike">
                        <a:solidFill>
                          <a:srgbClr val="000000"/>
                        </a:solidFill>
                        <a:effectLst/>
                        <a:latin typeface="Calibri"/>
                      </a:endParaRPr>
                    </a:p>
                  </a:txBody>
                  <a:tcPr marL="8082" marR="8082" marT="8082" marB="0" anchor="b"/>
                </a:tc>
                <a:extLst>
                  <a:ext uri="{0D108BD9-81ED-4DB2-BD59-A6C34878D82A}">
                    <a16:rowId xmlns:a16="http://schemas.microsoft.com/office/drawing/2014/main" val="10016"/>
                  </a:ext>
                </a:extLst>
              </a:tr>
              <a:tr h="194342">
                <a:tc>
                  <a:txBody>
                    <a:bodyPr/>
                    <a:lstStyle/>
                    <a:p>
                      <a:pPr algn="l" fontAlgn="b"/>
                      <a:r>
                        <a:rPr lang="en-US" sz="900" u="none" strike="noStrike">
                          <a:effectLst/>
                        </a:rPr>
                        <a:t>Humanities Elective</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1,3,5</a:t>
                      </a:r>
                      <a:endParaRPr lang="en-US" sz="900" b="0" i="0" u="none" strike="noStrike" dirty="0">
                        <a:solidFill>
                          <a:srgbClr val="000000"/>
                        </a:solidFill>
                        <a:effectLst/>
                        <a:latin typeface="Calibri"/>
                      </a:endParaRPr>
                    </a:p>
                  </a:txBody>
                  <a:tcPr marL="8082" marR="8082" marT="8082" marB="0" anchor="b">
                    <a:solidFill>
                      <a:srgbClr val="FFC000"/>
                    </a:solidFill>
                  </a:tcPr>
                </a:tc>
                <a:tc>
                  <a:txBody>
                    <a:bodyPr/>
                    <a:lstStyle/>
                    <a:p>
                      <a:pPr algn="r" fontAlgn="b"/>
                      <a:r>
                        <a:rPr lang="en-US" sz="900" u="none" strike="noStrike">
                          <a:effectLst/>
                        </a:rPr>
                        <a:t>H</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VED?</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17"/>
                  </a:ext>
                </a:extLst>
              </a:tr>
              <a:tr h="194342">
                <a:tc>
                  <a:txBody>
                    <a:bodyPr/>
                    <a:lstStyle/>
                    <a:p>
                      <a:pPr algn="l" fontAlgn="b"/>
                      <a:r>
                        <a:rPr lang="en-US" sz="900" u="none" strike="noStrike">
                          <a:effectLst/>
                        </a:rPr>
                        <a:t>LAW 111 Business Law I</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18"/>
                  </a:ext>
                </a:extLst>
              </a:tr>
              <a:tr h="194342">
                <a:tc>
                  <a:txBody>
                    <a:bodyPr/>
                    <a:lstStyle/>
                    <a:p>
                      <a:pPr algn="l" fontAlgn="b"/>
                      <a:r>
                        <a:rPr lang="en-US" sz="900" u="none" strike="noStrike">
                          <a:effectLst/>
                        </a:rPr>
                        <a:t>LAW 112 Business Law II</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extLst>
                  <a:ext uri="{0D108BD9-81ED-4DB2-BD59-A6C34878D82A}">
                    <a16:rowId xmlns:a16="http://schemas.microsoft.com/office/drawing/2014/main" val="10019"/>
                  </a:ext>
                </a:extLst>
              </a:tr>
              <a:tr h="194342">
                <a:tc>
                  <a:txBody>
                    <a:bodyPr/>
                    <a:lstStyle/>
                    <a:p>
                      <a:pPr algn="l" fontAlgn="b"/>
                      <a:r>
                        <a:rPr lang="en-US" sz="900" u="none" strike="noStrike">
                          <a:effectLst/>
                        </a:rPr>
                        <a:t>Mathematics Elective</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10</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M</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QR</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20"/>
                  </a:ext>
                </a:extLst>
              </a:tr>
              <a:tr h="342871">
                <a:tc>
                  <a:txBody>
                    <a:bodyPr/>
                    <a:lstStyle/>
                    <a:p>
                      <a:pPr algn="l" fontAlgn="b"/>
                      <a:r>
                        <a:rPr lang="en-US" sz="900" u="none" strike="noStrike" dirty="0">
                          <a:effectLst/>
                        </a:rPr>
                        <a:t>Mathematics or Science Elective (Must specify science to meet ISLO)</a:t>
                      </a:r>
                      <a:endParaRPr lang="en-US" sz="900" b="0" i="0" u="none" strike="noStrike" dirty="0">
                        <a:solidFill>
                          <a:srgbClr val="000000"/>
                        </a:solidFill>
                        <a:effectLst/>
                        <a:latin typeface="Calibri"/>
                      </a:endParaRPr>
                    </a:p>
                  </a:txBody>
                  <a:tcPr marL="8082" marR="8082" marT="8082" marB="0" anchor="b">
                    <a:solidFill>
                      <a:srgbClr val="FFFF00"/>
                    </a:solidFill>
                  </a:tcPr>
                </a:tc>
                <a:tc>
                  <a:txBody>
                    <a:bodyPr/>
                    <a:lstStyle/>
                    <a:p>
                      <a:pPr algn="r" fontAlgn="b"/>
                      <a:r>
                        <a:rPr lang="en-US" sz="900" u="none" strike="noStrike" dirty="0">
                          <a:effectLst/>
                        </a:rPr>
                        <a:t>4,11</a:t>
                      </a:r>
                      <a:endParaRPr lang="en-US" sz="900" b="0" i="0" u="none" strike="noStrike" dirty="0">
                        <a:solidFill>
                          <a:srgbClr val="000000"/>
                        </a:solidFill>
                        <a:effectLst/>
                        <a:latin typeface="Calibri"/>
                      </a:endParaRPr>
                    </a:p>
                  </a:txBody>
                  <a:tcPr marL="8082" marR="8082" marT="8082" marB="0" anchor="b">
                    <a:solidFill>
                      <a:srgbClr val="00B050"/>
                    </a:solidFill>
                  </a:tcPr>
                </a:tc>
                <a:tc>
                  <a:txBody>
                    <a:bodyPr/>
                    <a:lstStyle/>
                    <a:p>
                      <a:pPr algn="r" fontAlgn="b"/>
                      <a:r>
                        <a:rPr lang="en-US" sz="900" u="none" strike="noStrike">
                          <a:effectLst/>
                        </a:rPr>
                        <a:t>NS</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SR</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21"/>
                  </a:ext>
                </a:extLst>
              </a:tr>
              <a:tr h="194342">
                <a:tc>
                  <a:txBody>
                    <a:bodyPr/>
                    <a:lstStyle/>
                    <a:p>
                      <a:pPr algn="l" fontAlgn="b"/>
                      <a:r>
                        <a:rPr lang="en-US" sz="900" u="none" strike="noStrike">
                          <a:effectLst/>
                        </a:rPr>
                        <a:t>Physical Education</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6</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a:effectLst/>
                        </a:rPr>
                        <a:t> </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22"/>
                  </a:ext>
                </a:extLst>
              </a:tr>
              <a:tr h="504438">
                <a:tc>
                  <a:txBody>
                    <a:bodyPr/>
                    <a:lstStyle/>
                    <a:p>
                      <a:pPr algn="l" fontAlgn="b"/>
                      <a:r>
                        <a:rPr lang="en-US" sz="900" u="none" strike="noStrike" dirty="0">
                          <a:effectLst/>
                        </a:rPr>
                        <a:t>Social Science Elective</a:t>
                      </a:r>
                      <a:endParaRPr lang="en-US" sz="900" b="0" i="0" u="none" strike="noStrike" dirty="0">
                        <a:solidFill>
                          <a:srgbClr val="000000"/>
                        </a:solidFill>
                        <a:effectLst/>
                        <a:latin typeface="Calibri"/>
                      </a:endParaRPr>
                    </a:p>
                  </a:txBody>
                  <a:tcPr marL="8082" marR="8082" marT="8082" marB="0" anchor="b"/>
                </a:tc>
                <a:tc>
                  <a:txBody>
                    <a:bodyPr/>
                    <a:lstStyle/>
                    <a:p>
                      <a:pPr algn="r" fontAlgn="b"/>
                      <a:r>
                        <a:rPr lang="en-US" sz="900" u="none" strike="noStrike" dirty="0">
                          <a:effectLst/>
                        </a:rPr>
                        <a:t>7,9</a:t>
                      </a:r>
                      <a:endParaRPr lang="en-US" sz="900" b="0" i="0" u="none" strike="noStrike" dirty="0">
                        <a:solidFill>
                          <a:srgbClr val="000000"/>
                        </a:solidFill>
                        <a:effectLst/>
                        <a:latin typeface="Calibri"/>
                      </a:endParaRPr>
                    </a:p>
                  </a:txBody>
                  <a:tcPr marL="8082" marR="8082" marT="8082" marB="0" anchor="b">
                    <a:solidFill>
                      <a:srgbClr val="00B050"/>
                    </a:solidFill>
                  </a:tcPr>
                </a:tc>
                <a:tc>
                  <a:txBody>
                    <a:bodyPr/>
                    <a:lstStyle/>
                    <a:p>
                      <a:pPr algn="r" fontAlgn="b"/>
                      <a:r>
                        <a:rPr lang="en-US" sz="900" u="none" strike="noStrike">
                          <a:effectLst/>
                        </a:rPr>
                        <a:t>SS, AH, WC, OWC</a:t>
                      </a:r>
                      <a:endParaRPr lang="en-US" sz="900" b="0" i="0" u="none" strike="noStrike">
                        <a:solidFill>
                          <a:srgbClr val="000000"/>
                        </a:solidFill>
                        <a:effectLst/>
                        <a:latin typeface="Calibri"/>
                      </a:endParaRPr>
                    </a:p>
                  </a:txBody>
                  <a:tcPr marL="8082" marR="8082" marT="8082" marB="0" anchor="b"/>
                </a:tc>
                <a:tc>
                  <a:txBody>
                    <a:bodyPr/>
                    <a:lstStyle/>
                    <a:p>
                      <a:pPr algn="r" fontAlgn="b"/>
                      <a:r>
                        <a:rPr lang="en-US" sz="900" u="none" strike="noStrike" dirty="0">
                          <a:effectLst/>
                        </a:rPr>
                        <a:t>IGK?</a:t>
                      </a:r>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23"/>
                  </a:ext>
                </a:extLst>
              </a:tr>
              <a:tr h="194342">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r"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r" fontAlgn="b"/>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24"/>
                  </a:ext>
                </a:extLst>
              </a:tr>
              <a:tr h="339531">
                <a:tc>
                  <a:txBody>
                    <a:bodyPr/>
                    <a:lstStyle/>
                    <a:p>
                      <a:pPr algn="l" fontAlgn="b"/>
                      <a:r>
                        <a:rPr lang="en-US" sz="900" u="none" strike="noStrike" dirty="0">
                          <a:effectLst/>
                        </a:rPr>
                        <a:t>Must include outcomes from </a:t>
                      </a:r>
                      <a:r>
                        <a:rPr lang="en-US" sz="900" u="none" strike="noStrike" dirty="0" err="1">
                          <a:effectLst/>
                        </a:rPr>
                        <a:t>nonduplicated</a:t>
                      </a:r>
                      <a:r>
                        <a:rPr lang="en-US" sz="900" u="none" strike="noStrike" dirty="0">
                          <a:effectLst/>
                        </a:rPr>
                        <a:t> ISLO categories</a:t>
                      </a:r>
                      <a:endParaRPr lang="en-US" sz="900" b="0" i="0" u="none" strike="noStrike" dirty="0">
                        <a:solidFill>
                          <a:srgbClr val="000000"/>
                        </a:solidFill>
                        <a:effectLst/>
                        <a:latin typeface="Calibri"/>
                      </a:endParaRPr>
                    </a:p>
                  </a:txBody>
                  <a:tcPr marL="8082" marR="8082" marT="8082" marB="0" anchor="b">
                    <a:solidFill>
                      <a:srgbClr val="FFC000"/>
                    </a:solidFill>
                  </a:tcPr>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r" fontAlgn="b"/>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25"/>
                  </a:ext>
                </a:extLst>
              </a:tr>
              <a:tr h="307465">
                <a:tc>
                  <a:txBody>
                    <a:bodyPr/>
                    <a:lstStyle/>
                    <a:p>
                      <a:pPr algn="l" fontAlgn="b"/>
                      <a:r>
                        <a:rPr lang="en-US" sz="900" u="none" strike="noStrike" dirty="0">
                          <a:effectLst/>
                        </a:rPr>
                        <a:t>Must include outcomes from all ISLO categories listed</a:t>
                      </a:r>
                      <a:endParaRPr lang="en-US" sz="900" b="0" i="0" u="none" strike="noStrike" dirty="0">
                        <a:solidFill>
                          <a:srgbClr val="000000"/>
                        </a:solidFill>
                        <a:effectLst/>
                        <a:latin typeface="Calibri"/>
                      </a:endParaRPr>
                    </a:p>
                  </a:txBody>
                  <a:tcPr marL="8082" marR="8082" marT="8082" marB="0" anchor="b">
                    <a:solidFill>
                      <a:srgbClr val="00B050"/>
                    </a:solidFill>
                  </a:tcPr>
                </a:tc>
                <a:tc>
                  <a:txBody>
                    <a:bodyPr/>
                    <a:lstStyle/>
                    <a:p>
                      <a:pPr algn="l" fontAlgn="b"/>
                      <a:endParaRPr lang="en-US" sz="900" b="0" i="0" u="none" strike="noStrike" dirty="0">
                        <a:solidFill>
                          <a:srgbClr val="000000"/>
                        </a:solidFill>
                        <a:effectLst/>
                        <a:latin typeface="Calibri"/>
                      </a:endParaRPr>
                    </a:p>
                  </a:txBody>
                  <a:tcPr marL="8082" marR="8082" marT="8082" marB="0" anchor="b"/>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r" fontAlgn="b"/>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26"/>
                  </a:ext>
                </a:extLst>
              </a:tr>
              <a:tr h="345489">
                <a:tc>
                  <a:txBody>
                    <a:bodyPr/>
                    <a:lstStyle/>
                    <a:p>
                      <a:pPr algn="l" fontAlgn="b"/>
                      <a:r>
                        <a:rPr lang="en-US" sz="900" u="none" strike="noStrike" dirty="0">
                          <a:effectLst/>
                        </a:rPr>
                        <a:t>Choices need clarification for ISLOs</a:t>
                      </a:r>
                      <a:endParaRPr lang="en-US" sz="900" b="0" i="0" u="none" strike="noStrike" dirty="0">
                        <a:solidFill>
                          <a:srgbClr val="000000"/>
                        </a:solidFill>
                        <a:effectLst/>
                        <a:latin typeface="Calibri"/>
                      </a:endParaRPr>
                    </a:p>
                  </a:txBody>
                  <a:tcPr marL="8082" marR="8082" marT="8082" marB="0" anchor="b">
                    <a:solidFill>
                      <a:srgbClr val="FFFF00"/>
                    </a:solidFill>
                  </a:tcPr>
                </a:tc>
                <a:tc>
                  <a:txBody>
                    <a:bodyPr/>
                    <a:lstStyle/>
                    <a:p>
                      <a:pPr algn="l" fontAlgn="b"/>
                      <a:endParaRPr lang="en-US" sz="900" b="0" i="0" u="none" strike="noStrike">
                        <a:solidFill>
                          <a:srgbClr val="000000"/>
                        </a:solidFill>
                        <a:effectLst/>
                        <a:latin typeface="Calibri"/>
                      </a:endParaRPr>
                    </a:p>
                  </a:txBody>
                  <a:tcPr marL="8082" marR="8082" marT="8082" marB="0" anchor="b"/>
                </a:tc>
                <a:tc>
                  <a:txBody>
                    <a:bodyPr/>
                    <a:lstStyle/>
                    <a:p>
                      <a:pPr algn="l" fontAlgn="b"/>
                      <a:endParaRPr lang="en-US" sz="900" b="0" i="0" u="none" strike="noStrike" dirty="0">
                        <a:solidFill>
                          <a:srgbClr val="000000"/>
                        </a:solidFill>
                        <a:effectLst/>
                        <a:latin typeface="Calibri"/>
                      </a:endParaRPr>
                    </a:p>
                  </a:txBody>
                  <a:tcPr marL="8082" marR="8082" marT="8082" marB="0" anchor="b"/>
                </a:tc>
                <a:tc>
                  <a:txBody>
                    <a:bodyPr/>
                    <a:lstStyle/>
                    <a:p>
                      <a:pPr algn="l" fontAlgn="b"/>
                      <a:endParaRPr lang="en-US" sz="900" b="0" i="0" u="none" strike="noStrike" dirty="0">
                        <a:solidFill>
                          <a:srgbClr val="000000"/>
                        </a:solidFill>
                        <a:effectLst/>
                        <a:latin typeface="Calibri"/>
                      </a:endParaRPr>
                    </a:p>
                  </a:txBody>
                  <a:tcPr marL="8082" marR="8082" marT="8082" marB="0" anchor="b"/>
                </a:tc>
                <a:extLst>
                  <a:ext uri="{0D108BD9-81ED-4DB2-BD59-A6C34878D82A}">
                    <a16:rowId xmlns:a16="http://schemas.microsoft.com/office/drawing/2014/main" val="1002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82902205"/>
              </p:ext>
            </p:extLst>
          </p:nvPr>
        </p:nvGraphicFramePr>
        <p:xfrm>
          <a:off x="4724400" y="166255"/>
          <a:ext cx="4419600" cy="3933709"/>
        </p:xfrm>
        <a:graphic>
          <a:graphicData uri="http://schemas.openxmlformats.org/drawingml/2006/table">
            <a:tbl>
              <a:tblPr>
                <a:tableStyleId>{5C22544A-7EE6-4342-B048-85BDC9FD1C3A}</a:tableStyleId>
              </a:tblPr>
              <a:tblGrid>
                <a:gridCol w="2503277">
                  <a:extLst>
                    <a:ext uri="{9D8B030D-6E8A-4147-A177-3AD203B41FA5}">
                      <a16:colId xmlns:a16="http://schemas.microsoft.com/office/drawing/2014/main" val="20000"/>
                    </a:ext>
                  </a:extLst>
                </a:gridCol>
                <a:gridCol w="1916323">
                  <a:extLst>
                    <a:ext uri="{9D8B030D-6E8A-4147-A177-3AD203B41FA5}">
                      <a16:colId xmlns:a16="http://schemas.microsoft.com/office/drawing/2014/main" val="20001"/>
                    </a:ext>
                  </a:extLst>
                </a:gridCol>
              </a:tblGrid>
              <a:tr h="921904">
                <a:tc>
                  <a:txBody>
                    <a:bodyPr/>
                    <a:lstStyle/>
                    <a:p>
                      <a:pPr algn="l" fontAlgn="b"/>
                      <a:r>
                        <a:rPr lang="en-US" sz="1100" u="none" strike="noStrike" dirty="0">
                          <a:effectLst/>
                        </a:rPr>
                        <a:t>ISLOs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Accounting Program Outcomes</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29954">
                <a:tc>
                  <a:txBody>
                    <a:bodyPr/>
                    <a:lstStyle/>
                    <a:p>
                      <a:pPr algn="l" fontAlgn="b"/>
                      <a:r>
                        <a:rPr lang="en-US" sz="1100" u="none" strike="noStrike">
                          <a:effectLst/>
                        </a:rPr>
                        <a:t>1. Aesthetic Literacy</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29954">
                <a:tc>
                  <a:txBody>
                    <a:bodyPr/>
                    <a:lstStyle/>
                    <a:p>
                      <a:pPr algn="l" fontAlgn="b"/>
                      <a:r>
                        <a:rPr lang="en-US" sz="1100" u="none" strike="noStrike">
                          <a:effectLst/>
                        </a:rPr>
                        <a:t>2. Collaboration and Problem Solving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29954">
                <a:tc>
                  <a:txBody>
                    <a:bodyPr/>
                    <a:lstStyle/>
                    <a:p>
                      <a:pPr algn="l" fontAlgn="b"/>
                      <a:r>
                        <a:rPr lang="en-US" sz="1100" u="none" strike="noStrike">
                          <a:effectLst/>
                        </a:rPr>
                        <a:t>3. Critical* and Creative Thinking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29954">
                <a:tc>
                  <a:txBody>
                    <a:bodyPr/>
                    <a:lstStyle/>
                    <a:p>
                      <a:pPr algn="l" fontAlgn="b"/>
                      <a:r>
                        <a:rPr lang="en-US" sz="1100" u="none" strike="noStrike">
                          <a:effectLst/>
                        </a:rPr>
                        <a:t>4. Environmental Awareness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29954">
                <a:tc>
                  <a:txBody>
                    <a:bodyPr/>
                    <a:lstStyle/>
                    <a:p>
                      <a:pPr algn="l" fontAlgn="b"/>
                      <a:r>
                        <a:rPr lang="en-US" sz="1100" u="none" strike="noStrike">
                          <a:effectLst/>
                        </a:rPr>
                        <a:t>5. Ethical Reasoning**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29954">
                <a:tc>
                  <a:txBody>
                    <a:bodyPr/>
                    <a:lstStyle/>
                    <a:p>
                      <a:pPr algn="l" fontAlgn="b"/>
                      <a:r>
                        <a:rPr lang="en-US" sz="1100" u="none" strike="noStrike">
                          <a:effectLst/>
                        </a:rPr>
                        <a:t>6. Health Awareness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29954">
                <a:tc>
                  <a:txBody>
                    <a:bodyPr/>
                    <a:lstStyle/>
                    <a:p>
                      <a:pPr algn="l" fontAlgn="b"/>
                      <a:r>
                        <a:rPr lang="en-US" sz="1100" u="none" strike="noStrike">
                          <a:effectLst/>
                        </a:rPr>
                        <a:t>7. Historical Awareness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29954">
                <a:tc>
                  <a:txBody>
                    <a:bodyPr/>
                    <a:lstStyle/>
                    <a:p>
                      <a:pPr algn="l" fontAlgn="b"/>
                      <a:r>
                        <a:rPr lang="en-US" sz="1100" u="none" strike="noStrike">
                          <a:effectLst/>
                        </a:rPr>
                        <a:t>8. Information Literacy*</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29954">
                <a:tc>
                  <a:txBody>
                    <a:bodyPr/>
                    <a:lstStyle/>
                    <a:p>
                      <a:pPr algn="l" fontAlgn="b"/>
                      <a:r>
                        <a:rPr lang="en-US" sz="1100" u="none" strike="noStrike">
                          <a:effectLst/>
                        </a:rPr>
                        <a:t>9. Intercultural and Global Knowledge*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29954">
                <a:tc>
                  <a:txBody>
                    <a:bodyPr/>
                    <a:lstStyle/>
                    <a:p>
                      <a:pPr algn="l" fontAlgn="b"/>
                      <a:r>
                        <a:rPr lang="en-US" sz="1100" u="none" strike="noStrike">
                          <a:effectLst/>
                        </a:rPr>
                        <a:t>10. Quantitative Reasoning*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129954">
                <a:tc>
                  <a:txBody>
                    <a:bodyPr/>
                    <a:lstStyle/>
                    <a:p>
                      <a:pPr algn="l" fontAlgn="b"/>
                      <a:r>
                        <a:rPr lang="en-US" sz="1100" u="none" strike="noStrike">
                          <a:effectLst/>
                        </a:rPr>
                        <a:t>11. Scientific Reasoning*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129954">
                <a:tc>
                  <a:txBody>
                    <a:bodyPr/>
                    <a:lstStyle/>
                    <a:p>
                      <a:pPr algn="l" fontAlgn="b"/>
                      <a:r>
                        <a:rPr lang="en-US" sz="1100" u="none" strike="noStrike">
                          <a:effectLst/>
                        </a:rPr>
                        <a:t>12. Technological Competency*</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r h="129954">
                <a:tc>
                  <a:txBody>
                    <a:bodyPr/>
                    <a:lstStyle/>
                    <a:p>
                      <a:pPr algn="l" fontAlgn="b"/>
                      <a:r>
                        <a:rPr lang="en-US" sz="1100" u="none" strike="noStrike">
                          <a:effectLst/>
                        </a:rPr>
                        <a:t>13. Written and Oral Communication*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3"/>
                  </a:ext>
                </a:extLst>
              </a:tr>
              <a:tr h="129954">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4"/>
                  </a:ext>
                </a:extLst>
              </a:tr>
              <a:tr h="129954">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5"/>
                  </a:ext>
                </a:extLst>
              </a:tr>
              <a:tr h="129954">
                <a:tc>
                  <a:txBody>
                    <a:bodyPr/>
                    <a:lstStyle/>
                    <a:p>
                      <a:pPr algn="l" fontAlgn="b"/>
                      <a:r>
                        <a:rPr lang="en-US" sz="1100" u="none" strike="noStrike">
                          <a:effectLst/>
                        </a:rPr>
                        <a:t>*Required by Middle States</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6"/>
                  </a:ext>
                </a:extLst>
              </a:tr>
              <a:tr h="129954">
                <a:tc>
                  <a:txBody>
                    <a:bodyPr/>
                    <a:lstStyle/>
                    <a:p>
                      <a:pPr algn="l" fontAlgn="b"/>
                      <a:r>
                        <a:rPr lang="en-US" sz="1100" u="none" strike="noStrike">
                          <a:effectLst/>
                        </a:rPr>
                        <a:t>**Middle States Optional</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188465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0" y="34636"/>
            <a:ext cx="9144001"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a:solidFill>
                  <a:schemeClr val="bg1"/>
                </a:solidFill>
              </a:rPr>
              <a:t>Observations</a:t>
            </a:r>
          </a:p>
        </p:txBody>
      </p:sp>
      <p:sp>
        <p:nvSpPr>
          <p:cNvPr id="9" name="Content Placeholder 8"/>
          <p:cNvSpPr>
            <a:spLocks noGrp="1"/>
          </p:cNvSpPr>
          <p:nvPr>
            <p:ph idx="1"/>
          </p:nvPr>
        </p:nvSpPr>
        <p:spPr>
          <a:xfrm>
            <a:off x="637309" y="1614054"/>
            <a:ext cx="8229600" cy="4525963"/>
          </a:xfrm>
        </p:spPr>
        <p:txBody>
          <a:bodyPr/>
          <a:lstStyle/>
          <a:p>
            <a:r>
              <a:rPr lang="en-US" sz="2000" dirty="0">
                <a:solidFill>
                  <a:schemeClr val="tx1">
                    <a:lumMod val="50000"/>
                    <a:lumOff val="50000"/>
                  </a:schemeClr>
                </a:solidFill>
                <a:latin typeface="AauxPro OT"/>
              </a:rPr>
              <a:t>Some programs may require re-designation or restriction of electives to specify particular courses which meet the needed outcomes.</a:t>
            </a:r>
          </a:p>
          <a:p>
            <a:r>
              <a:rPr lang="en-US" sz="2000" dirty="0">
                <a:solidFill>
                  <a:schemeClr val="tx1">
                    <a:lumMod val="50000"/>
                    <a:lumOff val="50000"/>
                  </a:schemeClr>
                </a:solidFill>
                <a:latin typeface="AauxPro OT"/>
              </a:rPr>
              <a:t>Many courses may meet only one of the objectives under a particular ISLO.  This would need to be specified so that the full range of objectives under an ISLO may be addressed and assessed.</a:t>
            </a:r>
          </a:p>
          <a:p>
            <a:r>
              <a:rPr lang="en-US" sz="2000" dirty="0">
                <a:solidFill>
                  <a:schemeClr val="tx1">
                    <a:lumMod val="50000"/>
                    <a:lumOff val="50000"/>
                  </a:schemeClr>
                </a:solidFill>
                <a:latin typeface="AauxPro OT"/>
              </a:rPr>
              <a:t>Some courses may need to add specific SLOs in order to demonstrate that the courses do address the topic in question.  You can’t just assume.</a:t>
            </a:r>
          </a:p>
          <a:p>
            <a:r>
              <a:rPr lang="en-US" sz="2000" dirty="0">
                <a:solidFill>
                  <a:schemeClr val="tx1">
                    <a:lumMod val="50000"/>
                    <a:lumOff val="50000"/>
                  </a:schemeClr>
                </a:solidFill>
                <a:latin typeface="AauxPro OT"/>
              </a:rPr>
              <a:t>In some cases where a choice of courses is indicated, you should check to ensure that any ISLO met by one course is met by the other(s) as well if this is the only place that the ISLO is addressed in the program.</a:t>
            </a:r>
          </a:p>
          <a:p>
            <a:r>
              <a:rPr lang="en-US" sz="2000" dirty="0">
                <a:solidFill>
                  <a:schemeClr val="tx1">
                    <a:lumMod val="50000"/>
                    <a:lumOff val="50000"/>
                  </a:schemeClr>
                </a:solidFill>
                <a:latin typeface="AauxPro OT"/>
              </a:rPr>
              <a:t>Some indication in the map should be made to determine in which courses or in which alternative manner the ISLOs will be assessed.</a:t>
            </a:r>
          </a:p>
        </p:txBody>
      </p:sp>
    </p:spTree>
    <p:extLst>
      <p:ext uri="{BB962C8B-B14F-4D97-AF65-F5344CB8AC3E}">
        <p14:creationId xmlns:p14="http://schemas.microsoft.com/office/powerpoint/2010/main" val="333894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0" y="34636"/>
            <a:ext cx="9144001"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a:solidFill>
                  <a:schemeClr val="bg1"/>
                </a:solidFill>
              </a:rPr>
              <a:t>Other Issues/Questions</a:t>
            </a:r>
          </a:p>
        </p:txBody>
      </p:sp>
      <p:sp>
        <p:nvSpPr>
          <p:cNvPr id="9" name="Content Placeholder 8"/>
          <p:cNvSpPr>
            <a:spLocks noGrp="1"/>
          </p:cNvSpPr>
          <p:nvPr>
            <p:ph idx="1"/>
          </p:nvPr>
        </p:nvSpPr>
        <p:spPr>
          <a:xfrm>
            <a:off x="637309" y="1417638"/>
            <a:ext cx="8229600" cy="4525963"/>
          </a:xfrm>
        </p:spPr>
        <p:txBody>
          <a:bodyPr/>
          <a:lstStyle/>
          <a:p>
            <a:pPr marL="0" indent="0">
              <a:buNone/>
            </a:pPr>
            <a:r>
              <a:rPr lang="en-US" sz="2000" dirty="0">
                <a:solidFill>
                  <a:schemeClr val="tx1">
                    <a:lumMod val="50000"/>
                    <a:lumOff val="50000"/>
                  </a:schemeClr>
                </a:solidFill>
                <a:latin typeface="AauxPro OT"/>
              </a:rPr>
              <a:t>Q:	Is it OK just to use categories instead of actual outcomes? It seems like it would be easier.</a:t>
            </a:r>
          </a:p>
          <a:p>
            <a:pPr marL="0" indent="0">
              <a:buNone/>
            </a:pPr>
            <a:endParaRPr lang="en-US" sz="2000" dirty="0">
              <a:solidFill>
                <a:schemeClr val="tx1">
                  <a:lumMod val="50000"/>
                  <a:lumOff val="50000"/>
                </a:schemeClr>
              </a:solidFill>
              <a:latin typeface="AauxPro OT"/>
            </a:endParaRPr>
          </a:p>
          <a:p>
            <a:pPr marL="0" indent="0">
              <a:buNone/>
            </a:pPr>
            <a:r>
              <a:rPr lang="en-US" sz="2000" dirty="0">
                <a:solidFill>
                  <a:schemeClr val="tx1">
                    <a:lumMod val="50000"/>
                    <a:lumOff val="50000"/>
                  </a:schemeClr>
                </a:solidFill>
                <a:latin typeface="AauxPro OT"/>
              </a:rPr>
              <a:t>A:	No.  Categories are not student learning outcomes. You won’t have valid assessment results.</a:t>
            </a:r>
          </a:p>
          <a:p>
            <a:pPr marL="0" indent="0">
              <a:buNone/>
            </a:pPr>
            <a:endParaRPr lang="en-US" sz="2000" dirty="0">
              <a:solidFill>
                <a:schemeClr val="tx1">
                  <a:lumMod val="50000"/>
                  <a:lumOff val="50000"/>
                </a:schemeClr>
              </a:solidFill>
              <a:latin typeface="AauxPro OT"/>
            </a:endParaRPr>
          </a:p>
          <a:p>
            <a:pPr marL="0" indent="0">
              <a:buNone/>
            </a:pPr>
            <a:r>
              <a:rPr lang="en-US" sz="2000" dirty="0">
                <a:solidFill>
                  <a:schemeClr val="tx1">
                    <a:lumMod val="50000"/>
                    <a:lumOff val="50000"/>
                  </a:schemeClr>
                </a:solidFill>
                <a:latin typeface="AauxPro OT"/>
              </a:rPr>
              <a:t>Q:	Don’t service areas need learning outcomes now? Wouldn’t this help with co-curricular ISLO assessment?</a:t>
            </a:r>
          </a:p>
          <a:p>
            <a:pPr marL="0" indent="0">
              <a:buNone/>
            </a:pPr>
            <a:endParaRPr lang="en-US" sz="2000" dirty="0">
              <a:solidFill>
                <a:schemeClr val="tx1">
                  <a:lumMod val="50000"/>
                  <a:lumOff val="50000"/>
                </a:schemeClr>
              </a:solidFill>
              <a:latin typeface="AauxPro OT"/>
            </a:endParaRPr>
          </a:p>
          <a:p>
            <a:pPr marL="0" indent="0">
              <a:buNone/>
            </a:pPr>
            <a:r>
              <a:rPr lang="en-US" sz="2000" dirty="0">
                <a:solidFill>
                  <a:schemeClr val="tx1">
                    <a:lumMod val="50000"/>
                    <a:lumOff val="50000"/>
                  </a:schemeClr>
                </a:solidFill>
                <a:latin typeface="AauxPro OT"/>
              </a:rPr>
              <a:t>A:	Some service areas such as those directly dealing with students such as advising, academic support, student development generally, student government, are being held accountable for student learning outcomes.  In these cases, determining how all students access these outcomes is the issue. You may not want these to be the only way in which students access specific outcomes.</a:t>
            </a:r>
          </a:p>
          <a:p>
            <a:pPr marL="0" indent="0">
              <a:buNone/>
            </a:pPr>
            <a:endParaRPr lang="en-US" sz="2000" dirty="0">
              <a:solidFill>
                <a:schemeClr val="tx1">
                  <a:lumMod val="50000"/>
                  <a:lumOff val="50000"/>
                </a:schemeClr>
              </a:solidFill>
              <a:latin typeface="AauxPro OT"/>
            </a:endParaRPr>
          </a:p>
        </p:txBody>
      </p:sp>
    </p:spTree>
    <p:extLst>
      <p:ext uri="{BB962C8B-B14F-4D97-AF65-F5344CB8AC3E}">
        <p14:creationId xmlns:p14="http://schemas.microsoft.com/office/powerpoint/2010/main" val="4179821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0" y="34636"/>
            <a:ext cx="9144001"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a:solidFill>
                  <a:schemeClr val="bg1"/>
                </a:solidFill>
              </a:rPr>
              <a:t>Is it worth the effort?</a:t>
            </a:r>
          </a:p>
        </p:txBody>
      </p:sp>
      <p:sp>
        <p:nvSpPr>
          <p:cNvPr id="9" name="Content Placeholder 8"/>
          <p:cNvSpPr>
            <a:spLocks noGrp="1"/>
          </p:cNvSpPr>
          <p:nvPr>
            <p:ph idx="1"/>
          </p:nvPr>
        </p:nvSpPr>
        <p:spPr>
          <a:xfrm>
            <a:off x="637309" y="1424565"/>
            <a:ext cx="8229600" cy="4525963"/>
          </a:xfrm>
        </p:spPr>
        <p:txBody>
          <a:bodyPr/>
          <a:lstStyle/>
          <a:p>
            <a:pPr marL="0" indent="0">
              <a:buNone/>
            </a:pPr>
            <a:r>
              <a:rPr lang="en-US" sz="2000" dirty="0">
                <a:solidFill>
                  <a:schemeClr val="tx1">
                    <a:lumMod val="50000"/>
                    <a:lumOff val="50000"/>
                  </a:schemeClr>
                </a:solidFill>
                <a:latin typeface="AauxPro OT"/>
              </a:rPr>
              <a:t>It’s a lot of work:</a:t>
            </a:r>
          </a:p>
          <a:p>
            <a:r>
              <a:rPr lang="en-US" sz="2000" dirty="0">
                <a:solidFill>
                  <a:schemeClr val="tx1">
                    <a:lumMod val="50000"/>
                    <a:lumOff val="50000"/>
                  </a:schemeClr>
                </a:solidFill>
                <a:latin typeface="AauxPro OT"/>
              </a:rPr>
              <a:t>The processes are complex and labor intensive.</a:t>
            </a:r>
          </a:p>
          <a:p>
            <a:r>
              <a:rPr lang="en-US" sz="2000" dirty="0">
                <a:solidFill>
                  <a:schemeClr val="tx1">
                    <a:lumMod val="50000"/>
                    <a:lumOff val="50000"/>
                  </a:schemeClr>
                </a:solidFill>
                <a:latin typeface="AauxPro OT"/>
              </a:rPr>
              <a:t>The more complicated and extensive the list of ISLOs, the more challenging the mapping process will be.</a:t>
            </a:r>
          </a:p>
          <a:p>
            <a:r>
              <a:rPr lang="en-US" sz="2000" dirty="0">
                <a:solidFill>
                  <a:schemeClr val="tx1">
                    <a:lumMod val="50000"/>
                    <a:lumOff val="50000"/>
                  </a:schemeClr>
                </a:solidFill>
                <a:latin typeface="AauxPro OT"/>
              </a:rPr>
              <a:t>It’s likely that turf issues will arise.</a:t>
            </a:r>
          </a:p>
          <a:p>
            <a:endParaRPr lang="en-US" sz="2000" dirty="0">
              <a:solidFill>
                <a:schemeClr val="tx1">
                  <a:lumMod val="50000"/>
                  <a:lumOff val="50000"/>
                </a:schemeClr>
              </a:solidFill>
              <a:latin typeface="AauxPro OT"/>
            </a:endParaRPr>
          </a:p>
          <a:p>
            <a:pPr marL="0" indent="0">
              <a:buNone/>
            </a:pPr>
            <a:r>
              <a:rPr lang="en-US" sz="2000" dirty="0">
                <a:solidFill>
                  <a:schemeClr val="tx1">
                    <a:lumMod val="50000"/>
                    <a:lumOff val="50000"/>
                  </a:schemeClr>
                </a:solidFill>
                <a:latin typeface="AauxPro OT"/>
              </a:rPr>
              <a:t>On the other hand:</a:t>
            </a:r>
          </a:p>
          <a:p>
            <a:r>
              <a:rPr lang="en-US" sz="2000" dirty="0">
                <a:solidFill>
                  <a:schemeClr val="tx1">
                    <a:lumMod val="50000"/>
                    <a:lumOff val="50000"/>
                  </a:schemeClr>
                </a:solidFill>
                <a:latin typeface="AauxPro OT"/>
              </a:rPr>
              <a:t>The institution may get clarity on value added.</a:t>
            </a:r>
          </a:p>
          <a:p>
            <a:r>
              <a:rPr lang="en-US" sz="2000" dirty="0">
                <a:solidFill>
                  <a:schemeClr val="tx1">
                    <a:lumMod val="50000"/>
                    <a:lumOff val="50000"/>
                  </a:schemeClr>
                </a:solidFill>
                <a:latin typeface="AauxPro OT"/>
              </a:rPr>
              <a:t>Gaps will emerge which are important to address.</a:t>
            </a:r>
          </a:p>
          <a:p>
            <a:r>
              <a:rPr lang="en-US" sz="2000" dirty="0">
                <a:solidFill>
                  <a:schemeClr val="tx1">
                    <a:lumMod val="50000"/>
                    <a:lumOff val="50000"/>
                  </a:schemeClr>
                </a:solidFill>
                <a:latin typeface="AauxPro OT"/>
              </a:rPr>
              <a:t>The discussions are valuable for clarifying institutional mission.</a:t>
            </a:r>
          </a:p>
          <a:p>
            <a:r>
              <a:rPr lang="en-US" sz="2000" dirty="0">
                <a:solidFill>
                  <a:schemeClr val="tx1">
                    <a:lumMod val="50000"/>
                    <a:lumOff val="50000"/>
                  </a:schemeClr>
                </a:solidFill>
                <a:latin typeface="AauxPro OT"/>
              </a:rPr>
              <a:t>The connections to resource allocation may yield needed funding.</a:t>
            </a:r>
          </a:p>
          <a:p>
            <a:r>
              <a:rPr lang="en-US" sz="2000" dirty="0">
                <a:solidFill>
                  <a:schemeClr val="tx1">
                    <a:lumMod val="50000"/>
                    <a:lumOff val="50000"/>
                  </a:schemeClr>
                </a:solidFill>
                <a:latin typeface="AauxPro OT"/>
              </a:rPr>
              <a:t>You can assess the assessment and make changes if the process is too labor intensive.</a:t>
            </a:r>
          </a:p>
          <a:p>
            <a:r>
              <a:rPr lang="en-US" sz="2000" dirty="0">
                <a:solidFill>
                  <a:schemeClr val="tx1">
                    <a:lumMod val="50000"/>
                    <a:lumOff val="50000"/>
                  </a:schemeClr>
                </a:solidFill>
                <a:latin typeface="AauxPro OT"/>
              </a:rPr>
              <a:t>You probably get to remain accredited.</a:t>
            </a:r>
          </a:p>
        </p:txBody>
      </p:sp>
    </p:spTree>
    <p:extLst>
      <p:ext uri="{BB962C8B-B14F-4D97-AF65-F5344CB8AC3E}">
        <p14:creationId xmlns:p14="http://schemas.microsoft.com/office/powerpoint/2010/main" val="284111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SUNY_blue_bkgrnd-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8" name="Picture 11" descr="SUNY_trans_circles_top-01.png"/>
          <p:cNvPicPr>
            <a:picLocks noChangeAspect="1"/>
          </p:cNvPicPr>
          <p:nvPr/>
        </p:nvPicPr>
        <p:blipFill>
          <a:blip r:embed="rId3"/>
          <a:srcRect/>
          <a:stretch>
            <a:fillRect/>
          </a:stretch>
        </p:blipFill>
        <p:spPr bwMode="auto">
          <a:xfrm>
            <a:off x="7938" y="-17463"/>
            <a:ext cx="9144000" cy="6858001"/>
          </a:xfrm>
          <a:prstGeom prst="rect">
            <a:avLst/>
          </a:prstGeom>
          <a:noFill/>
          <a:ln w="9525">
            <a:noFill/>
            <a:miter lim="800000"/>
            <a:headEnd/>
            <a:tailEnd/>
          </a:ln>
        </p:spPr>
      </p:pic>
      <p:pic>
        <p:nvPicPr>
          <p:cNvPr id="14339" name="Picture 16" descr="SUNY_logo_bottom-01.png"/>
          <p:cNvPicPr>
            <a:picLocks noChangeAspect="1"/>
          </p:cNvPicPr>
          <p:nvPr/>
        </p:nvPicPr>
        <p:blipFill>
          <a:blip r:embed="rId4"/>
          <a:srcRect/>
          <a:stretch>
            <a:fillRect/>
          </a:stretch>
        </p:blipFill>
        <p:spPr bwMode="auto">
          <a:xfrm>
            <a:off x="-7938" y="17463"/>
            <a:ext cx="9144001" cy="6858000"/>
          </a:xfrm>
          <a:prstGeom prst="rect">
            <a:avLst/>
          </a:prstGeom>
          <a:noFill/>
          <a:ln w="9525">
            <a:noFill/>
            <a:miter lim="800000"/>
            <a:headEnd/>
            <a:tailEnd/>
          </a:ln>
        </p:spPr>
      </p:pic>
      <p:sp>
        <p:nvSpPr>
          <p:cNvPr id="14340" name="TextBox 17"/>
          <p:cNvSpPr txBox="1">
            <a:spLocks noChangeArrowheads="1"/>
          </p:cNvSpPr>
          <p:nvPr/>
        </p:nvSpPr>
        <p:spPr bwMode="auto">
          <a:xfrm>
            <a:off x="1706563" y="2597150"/>
            <a:ext cx="5676900" cy="723275"/>
          </a:xfrm>
          <a:prstGeom prst="rect">
            <a:avLst/>
          </a:prstGeom>
          <a:noFill/>
          <a:ln w="9525">
            <a:noFill/>
            <a:miter lim="800000"/>
            <a:headEnd/>
            <a:tailEnd/>
          </a:ln>
        </p:spPr>
        <p:txBody>
          <a:bodyPr>
            <a:spAutoFit/>
          </a:bodyPr>
          <a:lstStyle/>
          <a:p>
            <a:r>
              <a:rPr lang="en-US" sz="4100" b="1" dirty="0">
                <a:solidFill>
                  <a:schemeClr val="bg1"/>
                </a:solidFill>
                <a:latin typeface="AauxPro OT"/>
              </a:rPr>
              <a:t>Discussion</a:t>
            </a:r>
          </a:p>
        </p:txBody>
      </p:sp>
    </p:spTree>
    <p:extLst>
      <p:ext uri="{BB962C8B-B14F-4D97-AF65-F5344CB8AC3E}">
        <p14:creationId xmlns:p14="http://schemas.microsoft.com/office/powerpoint/2010/main" val="89285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1" y="1700613"/>
            <a:ext cx="8451272" cy="3724096"/>
          </a:xfrm>
          <a:prstGeom prst="rect">
            <a:avLst/>
          </a:prstGeom>
          <a:noFill/>
        </p:spPr>
        <p:txBody>
          <a:bodyPr wrap="square">
            <a:spAutoFit/>
          </a:bodyPr>
          <a:lstStyle/>
          <a:p>
            <a:pPr marL="342900" indent="-342900">
              <a:buFont typeface="Arial" panose="020B0604020202020204" pitchFamily="34" charset="0"/>
              <a:buChar char="•"/>
            </a:pPr>
            <a:endParaRPr lang="en-US" sz="2000" dirty="0">
              <a:solidFill>
                <a:schemeClr val="tx1">
                  <a:lumMod val="50000"/>
                  <a:lumOff val="50000"/>
                </a:schemeClr>
              </a:solidFill>
              <a:latin typeface="AauxPro OT"/>
            </a:endParaRPr>
          </a:p>
          <a:p>
            <a:pPr marL="342900" indent="-342900">
              <a:buFont typeface="Arial" panose="020B0604020202020204" pitchFamily="34" charset="0"/>
              <a:buChar char="•"/>
            </a:pPr>
            <a:r>
              <a:rPr lang="en-US" sz="3200" dirty="0">
                <a:solidFill>
                  <a:schemeClr val="tx1">
                    <a:lumMod val="50000"/>
                    <a:lumOff val="50000"/>
                  </a:schemeClr>
                </a:solidFill>
                <a:latin typeface="AauxPro OT"/>
              </a:rPr>
              <a:t>Institutional Student Learning Outcomes:	Required of all students except those in certificate programs. May be the same as MSCHE gen </a:t>
            </a:r>
            <a:r>
              <a:rPr lang="en-US" sz="3200" dirty="0" err="1">
                <a:solidFill>
                  <a:schemeClr val="tx1">
                    <a:lumMod val="50000"/>
                    <a:lumOff val="50000"/>
                  </a:schemeClr>
                </a:solidFill>
                <a:latin typeface="AauxPro OT"/>
              </a:rPr>
              <a:t>ed</a:t>
            </a:r>
            <a:r>
              <a:rPr lang="en-US" sz="3200" dirty="0">
                <a:solidFill>
                  <a:schemeClr val="tx1">
                    <a:lumMod val="50000"/>
                    <a:lumOff val="50000"/>
                  </a:schemeClr>
                </a:solidFill>
                <a:latin typeface="AauxPro OT"/>
              </a:rPr>
              <a:t>, but may also include additional disciplines or competencies. (Sustainability is an example of this.)</a:t>
            </a:r>
          </a:p>
          <a:p>
            <a:pPr marL="342900" indent="-342900">
              <a:buFont typeface="Arial" panose="020B0604020202020204" pitchFamily="34" charset="0"/>
              <a:buChar char="•"/>
            </a:pPr>
            <a:endParaRPr lang="en-US" sz="2400" dirty="0">
              <a:solidFill>
                <a:schemeClr val="tx1">
                  <a:lumMod val="50000"/>
                  <a:lumOff val="50000"/>
                </a:schemeClr>
              </a:solidFill>
              <a:latin typeface="AauxPro OT"/>
            </a:endParaRPr>
          </a:p>
        </p:txBody>
      </p:sp>
      <p:sp>
        <p:nvSpPr>
          <p:cNvPr id="2" name="Title 1"/>
          <p:cNvSpPr>
            <a:spLocks noGrp="1"/>
          </p:cNvSpPr>
          <p:nvPr>
            <p:ph type="title"/>
          </p:nvPr>
        </p:nvSpPr>
        <p:spPr>
          <a:xfrm>
            <a:off x="457200" y="1589"/>
            <a:ext cx="8229600" cy="1416050"/>
          </a:xfrm>
        </p:spPr>
        <p:txBody>
          <a:bodyPr/>
          <a:lstStyle/>
          <a:p>
            <a:r>
              <a:rPr lang="en-US" sz="3600" dirty="0">
                <a:solidFill>
                  <a:schemeClr val="bg1"/>
                </a:solidFill>
              </a:rPr>
              <a:t>Definitions</a:t>
            </a:r>
          </a:p>
        </p:txBody>
      </p:sp>
    </p:spTree>
    <p:extLst>
      <p:ext uri="{BB962C8B-B14F-4D97-AF65-F5344CB8AC3E}">
        <p14:creationId xmlns:p14="http://schemas.microsoft.com/office/powerpoint/2010/main" val="252361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1" y="1700613"/>
            <a:ext cx="8451272" cy="2862322"/>
          </a:xfrm>
          <a:prstGeom prst="rect">
            <a:avLst/>
          </a:prstGeom>
          <a:noFill/>
        </p:spPr>
        <p:txBody>
          <a:bodyPr wrap="square">
            <a:spAutoFit/>
          </a:bodyPr>
          <a:lstStyle/>
          <a:p>
            <a:pPr marL="342900" indent="-342900">
              <a:buFont typeface="Arial" panose="020B0604020202020204" pitchFamily="34" charset="0"/>
              <a:buChar char="•"/>
            </a:pPr>
            <a:endParaRPr lang="en-US" sz="2000" dirty="0">
              <a:solidFill>
                <a:schemeClr val="tx1">
                  <a:lumMod val="50000"/>
                  <a:lumOff val="50000"/>
                </a:schemeClr>
              </a:solidFill>
              <a:latin typeface="AauxPro OT"/>
            </a:endParaRPr>
          </a:p>
          <a:p>
            <a:pPr marL="342900" indent="-342900">
              <a:buFont typeface="Arial" panose="020B0604020202020204" pitchFamily="34" charset="0"/>
              <a:buChar char="•"/>
            </a:pPr>
            <a:r>
              <a:rPr lang="en-US" sz="3200" dirty="0">
                <a:solidFill>
                  <a:schemeClr val="tx1">
                    <a:lumMod val="50000"/>
                    <a:lumOff val="50000"/>
                  </a:schemeClr>
                </a:solidFill>
                <a:latin typeface="AauxPro OT"/>
              </a:rPr>
              <a:t>Institutional Goals:	Strategic Goals for the institution. May or may not include student learning. Example:  Review institutional policies, processes, and procedures to increase access to adult learners.</a:t>
            </a:r>
            <a:endParaRPr lang="en-US" sz="2400" dirty="0">
              <a:solidFill>
                <a:schemeClr val="tx1">
                  <a:lumMod val="50000"/>
                  <a:lumOff val="50000"/>
                </a:schemeClr>
              </a:solidFill>
              <a:latin typeface="AauxPro OT"/>
            </a:endParaRPr>
          </a:p>
        </p:txBody>
      </p:sp>
      <p:sp>
        <p:nvSpPr>
          <p:cNvPr id="2" name="Title 1"/>
          <p:cNvSpPr>
            <a:spLocks noGrp="1"/>
          </p:cNvSpPr>
          <p:nvPr>
            <p:ph type="title"/>
          </p:nvPr>
        </p:nvSpPr>
        <p:spPr>
          <a:xfrm>
            <a:off x="457200" y="1589"/>
            <a:ext cx="8229600" cy="1416050"/>
          </a:xfrm>
        </p:spPr>
        <p:txBody>
          <a:bodyPr/>
          <a:lstStyle/>
          <a:p>
            <a:r>
              <a:rPr lang="en-US" sz="3600" dirty="0">
                <a:solidFill>
                  <a:schemeClr val="bg1"/>
                </a:solidFill>
              </a:rPr>
              <a:t>Definitions</a:t>
            </a:r>
          </a:p>
        </p:txBody>
      </p:sp>
    </p:spTree>
    <p:extLst>
      <p:ext uri="{BB962C8B-B14F-4D97-AF65-F5344CB8AC3E}">
        <p14:creationId xmlns:p14="http://schemas.microsoft.com/office/powerpoint/2010/main" val="263989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1" y="1700613"/>
            <a:ext cx="8451272" cy="3847207"/>
          </a:xfrm>
          <a:prstGeom prst="rect">
            <a:avLst/>
          </a:prstGeom>
          <a:noFill/>
        </p:spPr>
        <p:txBody>
          <a:bodyPr wrap="square">
            <a:spAutoFit/>
          </a:bodyPr>
          <a:lstStyle/>
          <a:p>
            <a:endParaRPr lang="en-US" sz="2000" dirty="0">
              <a:solidFill>
                <a:schemeClr val="tx1">
                  <a:lumMod val="50000"/>
                  <a:lumOff val="50000"/>
                </a:schemeClr>
              </a:solidFill>
              <a:latin typeface="AauxPro OT"/>
            </a:endParaRPr>
          </a:p>
          <a:p>
            <a:pPr marL="342900" indent="-342900">
              <a:buFont typeface="Arial" panose="020B0604020202020204" pitchFamily="34" charset="0"/>
              <a:buChar char="•"/>
            </a:pPr>
            <a:r>
              <a:rPr lang="en-US" sz="2800" dirty="0">
                <a:solidFill>
                  <a:schemeClr val="tx1">
                    <a:lumMod val="50000"/>
                    <a:lumOff val="50000"/>
                  </a:schemeClr>
                </a:solidFill>
                <a:latin typeface="AauxPro OT"/>
              </a:rPr>
              <a:t>MSCHE General Education:</a:t>
            </a:r>
            <a:r>
              <a:rPr lang="en-US" sz="2800">
                <a:solidFill>
                  <a:schemeClr val="tx1">
                    <a:lumMod val="50000"/>
                    <a:lumOff val="50000"/>
                  </a:schemeClr>
                </a:solidFill>
                <a:latin typeface="AauxPro OT"/>
              </a:rPr>
              <a:t>	quantitative and scientific </a:t>
            </a:r>
            <a:r>
              <a:rPr lang="en-US" sz="2800" dirty="0">
                <a:solidFill>
                  <a:schemeClr val="tx1">
                    <a:lumMod val="50000"/>
                    <a:lumOff val="50000"/>
                  </a:schemeClr>
                </a:solidFill>
                <a:latin typeface="AauxPro OT"/>
              </a:rPr>
              <a:t>r</a:t>
            </a:r>
            <a:r>
              <a:rPr lang="en-US" sz="2800">
                <a:solidFill>
                  <a:schemeClr val="tx1">
                    <a:lumMod val="50000"/>
                    <a:lumOff val="50000"/>
                  </a:schemeClr>
                </a:solidFill>
                <a:latin typeface="AauxPro OT"/>
              </a:rPr>
              <a:t>easoning, oral and written </a:t>
            </a:r>
            <a:r>
              <a:rPr lang="en-US" sz="2800" dirty="0">
                <a:solidFill>
                  <a:schemeClr val="tx1">
                    <a:lumMod val="50000"/>
                    <a:lumOff val="50000"/>
                  </a:schemeClr>
                </a:solidFill>
                <a:latin typeface="AauxPro OT"/>
              </a:rPr>
              <a:t>c</a:t>
            </a:r>
            <a:r>
              <a:rPr lang="en-US" sz="2800">
                <a:solidFill>
                  <a:schemeClr val="tx1">
                    <a:lumMod val="50000"/>
                    <a:lumOff val="50000"/>
                  </a:schemeClr>
                </a:solidFill>
                <a:latin typeface="AauxPro OT"/>
              </a:rPr>
              <a:t>ommunication, critical </a:t>
            </a:r>
            <a:r>
              <a:rPr lang="en-US" sz="2800" dirty="0">
                <a:solidFill>
                  <a:schemeClr val="tx1">
                    <a:lumMod val="50000"/>
                    <a:lumOff val="50000"/>
                  </a:schemeClr>
                </a:solidFill>
                <a:latin typeface="AauxPro OT"/>
              </a:rPr>
              <a:t>analysis and reasoning, technological competency, information literacy, global awareness and cultural sensitivity. Required of all students except those in certificate programs.  Must be mapped and assessed. No credit requirement.</a:t>
            </a:r>
          </a:p>
        </p:txBody>
      </p:sp>
      <p:sp>
        <p:nvSpPr>
          <p:cNvPr id="2" name="Title 1"/>
          <p:cNvSpPr>
            <a:spLocks noGrp="1"/>
          </p:cNvSpPr>
          <p:nvPr>
            <p:ph type="title"/>
          </p:nvPr>
        </p:nvSpPr>
        <p:spPr>
          <a:xfrm>
            <a:off x="457200" y="1589"/>
            <a:ext cx="8229600" cy="1416050"/>
          </a:xfrm>
        </p:spPr>
        <p:txBody>
          <a:bodyPr/>
          <a:lstStyle/>
          <a:p>
            <a:r>
              <a:rPr lang="en-US" sz="3600" dirty="0">
                <a:solidFill>
                  <a:schemeClr val="bg1"/>
                </a:solidFill>
              </a:rPr>
              <a:t>Definitions</a:t>
            </a:r>
          </a:p>
        </p:txBody>
      </p:sp>
    </p:spTree>
    <p:extLst>
      <p:ext uri="{BB962C8B-B14F-4D97-AF65-F5344CB8AC3E}">
        <p14:creationId xmlns:p14="http://schemas.microsoft.com/office/powerpoint/2010/main" val="125634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1" y="1700613"/>
            <a:ext cx="8451272" cy="3724096"/>
          </a:xfrm>
          <a:prstGeom prst="rect">
            <a:avLst/>
          </a:prstGeom>
          <a:noFill/>
        </p:spPr>
        <p:txBody>
          <a:bodyPr wrap="square">
            <a:spAutoFit/>
          </a:bodyPr>
          <a:lstStyle/>
          <a:p>
            <a:endParaRPr lang="en-US" sz="2000" dirty="0">
              <a:solidFill>
                <a:schemeClr val="tx1">
                  <a:lumMod val="50000"/>
                  <a:lumOff val="50000"/>
                </a:schemeClr>
              </a:solidFill>
              <a:latin typeface="AauxPro OT"/>
            </a:endParaRPr>
          </a:p>
          <a:p>
            <a:pPr marL="342900" indent="-342900">
              <a:buFont typeface="Arial" panose="020B0604020202020204" pitchFamily="34" charset="0"/>
              <a:buChar char="•"/>
            </a:pPr>
            <a:r>
              <a:rPr lang="en-US" sz="2400" dirty="0">
                <a:solidFill>
                  <a:schemeClr val="tx1">
                    <a:lumMod val="50000"/>
                    <a:lumOff val="50000"/>
                  </a:schemeClr>
                </a:solidFill>
                <a:latin typeface="AauxPro OT"/>
              </a:rPr>
              <a:t>SUNY General Education:  7/10 Categories, two competencies, and 30 credits in AA and AS degrees, and in baccalaureate degrees in the first two years of study.</a:t>
            </a:r>
          </a:p>
          <a:p>
            <a:pPr marL="342900" indent="-342900">
              <a:buFont typeface="Arial" panose="020B0604020202020204" pitchFamily="34" charset="0"/>
              <a:buChar char="•"/>
            </a:pPr>
            <a:endParaRPr lang="en-US" sz="2400" dirty="0">
              <a:solidFill>
                <a:schemeClr val="tx1">
                  <a:lumMod val="50000"/>
                  <a:lumOff val="50000"/>
                </a:schemeClr>
              </a:solidFill>
              <a:latin typeface="AauxPro OT"/>
            </a:endParaRPr>
          </a:p>
          <a:p>
            <a:pPr marL="342900" indent="-342900">
              <a:buFont typeface="Arial" panose="020B0604020202020204" pitchFamily="34" charset="0"/>
              <a:buChar char="•"/>
            </a:pPr>
            <a:r>
              <a:rPr lang="en-US" sz="2400" dirty="0">
                <a:solidFill>
                  <a:schemeClr val="tx1">
                    <a:lumMod val="50000"/>
                    <a:lumOff val="50000"/>
                  </a:schemeClr>
                </a:solidFill>
                <a:latin typeface="AauxPro OT"/>
              </a:rPr>
              <a:t>Does not require scientific reasoning.</a:t>
            </a:r>
          </a:p>
          <a:p>
            <a:pPr marL="342900" indent="-342900">
              <a:buFont typeface="Arial" panose="020B0604020202020204" pitchFamily="34" charset="0"/>
              <a:buChar char="•"/>
            </a:pPr>
            <a:endParaRPr lang="en-US" sz="2400" dirty="0">
              <a:solidFill>
                <a:schemeClr val="tx1">
                  <a:lumMod val="50000"/>
                  <a:lumOff val="50000"/>
                </a:schemeClr>
              </a:solidFill>
              <a:latin typeface="AauxPro OT"/>
            </a:endParaRPr>
          </a:p>
          <a:p>
            <a:pPr marL="342900" indent="-342900">
              <a:buFont typeface="Arial" panose="020B0604020202020204" pitchFamily="34" charset="0"/>
              <a:buChar char="•"/>
            </a:pPr>
            <a:r>
              <a:rPr lang="en-US" sz="2400" dirty="0">
                <a:solidFill>
                  <a:schemeClr val="tx1">
                    <a:lumMod val="50000"/>
                    <a:lumOff val="50000"/>
                  </a:schemeClr>
                </a:solidFill>
                <a:latin typeface="AauxPro OT"/>
              </a:rPr>
              <a:t>Does not require values, ethics, or diverse perspectives.</a:t>
            </a:r>
          </a:p>
          <a:p>
            <a:pPr marL="342900" indent="-342900">
              <a:buFont typeface="Arial" panose="020B0604020202020204" pitchFamily="34" charset="0"/>
              <a:buChar char="•"/>
            </a:pPr>
            <a:endParaRPr lang="en-US" sz="2400" dirty="0">
              <a:solidFill>
                <a:schemeClr val="tx1">
                  <a:lumMod val="50000"/>
                  <a:lumOff val="50000"/>
                </a:schemeClr>
              </a:solidFill>
              <a:latin typeface="AauxPro OT"/>
            </a:endParaRPr>
          </a:p>
          <a:p>
            <a:pPr marL="342900" indent="-342900">
              <a:buFont typeface="Arial" panose="020B0604020202020204" pitchFamily="34" charset="0"/>
              <a:buChar char="•"/>
            </a:pPr>
            <a:r>
              <a:rPr lang="en-US" sz="2400" dirty="0">
                <a:solidFill>
                  <a:schemeClr val="tx1">
                    <a:lumMod val="50000"/>
                    <a:lumOff val="50000"/>
                  </a:schemeClr>
                </a:solidFill>
                <a:latin typeface="AauxPro OT"/>
              </a:rPr>
              <a:t>Does not require SUNY GER of all degree programs.</a:t>
            </a:r>
          </a:p>
        </p:txBody>
      </p:sp>
      <p:sp>
        <p:nvSpPr>
          <p:cNvPr id="2" name="Title 1"/>
          <p:cNvSpPr>
            <a:spLocks noGrp="1"/>
          </p:cNvSpPr>
          <p:nvPr>
            <p:ph type="title"/>
          </p:nvPr>
        </p:nvSpPr>
        <p:spPr>
          <a:xfrm>
            <a:off x="457200" y="1589"/>
            <a:ext cx="8229600" cy="1416050"/>
          </a:xfrm>
        </p:spPr>
        <p:txBody>
          <a:bodyPr/>
          <a:lstStyle/>
          <a:p>
            <a:r>
              <a:rPr lang="en-US" sz="3600" dirty="0">
                <a:solidFill>
                  <a:schemeClr val="bg1"/>
                </a:solidFill>
              </a:rPr>
              <a:t>Definitions</a:t>
            </a:r>
          </a:p>
        </p:txBody>
      </p:sp>
    </p:spTree>
    <p:extLst>
      <p:ext uri="{BB962C8B-B14F-4D97-AF65-F5344CB8AC3E}">
        <p14:creationId xmlns:p14="http://schemas.microsoft.com/office/powerpoint/2010/main" val="78935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1" y="1700613"/>
            <a:ext cx="8451272" cy="3354765"/>
          </a:xfrm>
          <a:prstGeom prst="rect">
            <a:avLst/>
          </a:prstGeom>
          <a:noFill/>
        </p:spPr>
        <p:txBody>
          <a:bodyPr wrap="square">
            <a:spAutoFit/>
          </a:bodyPr>
          <a:lstStyle/>
          <a:p>
            <a:endParaRPr lang="en-US" sz="2000" dirty="0">
              <a:solidFill>
                <a:schemeClr val="tx1">
                  <a:lumMod val="50000"/>
                  <a:lumOff val="50000"/>
                </a:schemeClr>
              </a:solidFill>
              <a:latin typeface="AauxPro OT"/>
            </a:endParaRPr>
          </a:p>
          <a:p>
            <a:pPr marL="342900" indent="-342900">
              <a:buFont typeface="Arial" panose="020B0604020202020204" pitchFamily="34" charset="0"/>
              <a:buChar char="•"/>
            </a:pPr>
            <a:r>
              <a:rPr lang="en-US" sz="2400" dirty="0">
                <a:solidFill>
                  <a:schemeClr val="tx1">
                    <a:lumMod val="50000"/>
                    <a:lumOff val="50000"/>
                  </a:schemeClr>
                </a:solidFill>
                <a:latin typeface="AauxPro OT"/>
              </a:rPr>
              <a:t>Program Learning Outcomes:  after completing the academic program, students should be able to demonstrate these outcomes and competencies.</a:t>
            </a:r>
          </a:p>
          <a:p>
            <a:pPr marL="342900" indent="-342900">
              <a:buFont typeface="Arial" panose="020B0604020202020204" pitchFamily="34" charset="0"/>
              <a:buChar char="•"/>
            </a:pPr>
            <a:endParaRPr lang="en-US" sz="2400" dirty="0">
              <a:solidFill>
                <a:schemeClr val="tx1">
                  <a:lumMod val="50000"/>
                  <a:lumOff val="50000"/>
                </a:schemeClr>
              </a:solidFill>
              <a:latin typeface="AauxPro OT"/>
            </a:endParaRPr>
          </a:p>
          <a:p>
            <a:pPr marL="342900" indent="-342900">
              <a:buFont typeface="Arial" panose="020B0604020202020204" pitchFamily="34" charset="0"/>
              <a:buChar char="•"/>
            </a:pPr>
            <a:r>
              <a:rPr lang="en-US" sz="2400" dirty="0">
                <a:solidFill>
                  <a:schemeClr val="tx1">
                    <a:lumMod val="50000"/>
                    <a:lumOff val="50000"/>
                  </a:schemeClr>
                </a:solidFill>
                <a:latin typeface="AauxPro OT"/>
              </a:rPr>
              <a:t>Program Outcomes:  Typically include completion data such as graduation rates and placement rates. The government includes such factors as loan default rates as well.</a:t>
            </a:r>
          </a:p>
        </p:txBody>
      </p:sp>
      <p:sp>
        <p:nvSpPr>
          <p:cNvPr id="2" name="Title 1"/>
          <p:cNvSpPr>
            <a:spLocks noGrp="1"/>
          </p:cNvSpPr>
          <p:nvPr>
            <p:ph type="title"/>
          </p:nvPr>
        </p:nvSpPr>
        <p:spPr>
          <a:xfrm>
            <a:off x="457200" y="1589"/>
            <a:ext cx="8229600" cy="1416050"/>
          </a:xfrm>
        </p:spPr>
        <p:txBody>
          <a:bodyPr/>
          <a:lstStyle/>
          <a:p>
            <a:r>
              <a:rPr lang="en-US" sz="3600" dirty="0">
                <a:solidFill>
                  <a:schemeClr val="bg1"/>
                </a:solidFill>
              </a:rPr>
              <a:t>Definitions</a:t>
            </a:r>
          </a:p>
        </p:txBody>
      </p:sp>
    </p:spTree>
    <p:extLst>
      <p:ext uri="{BB962C8B-B14F-4D97-AF65-F5344CB8AC3E}">
        <p14:creationId xmlns:p14="http://schemas.microsoft.com/office/powerpoint/2010/main" val="151603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UNY_Blue_bar-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7" descr="SUNY_trans_circ_small_top-0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8" descr="SUNY_logo_bottom_right-01.png"/>
          <p:cNvPicPr>
            <a:picLocks noChangeAspect="1"/>
          </p:cNvPicPr>
          <p:nvPr/>
        </p:nvPicPr>
        <p:blipFill>
          <a:blip r:embed="rId4"/>
          <a:srcRect/>
          <a:stretch>
            <a:fillRect/>
          </a:stretch>
        </p:blipFill>
        <p:spPr bwMode="auto">
          <a:xfrm>
            <a:off x="0" y="1588"/>
            <a:ext cx="9144000" cy="6858000"/>
          </a:xfrm>
          <a:prstGeom prst="rect">
            <a:avLst/>
          </a:prstGeom>
          <a:noFill/>
          <a:ln w="9525">
            <a:noFill/>
            <a:miter lim="800000"/>
            <a:headEnd/>
            <a:tailEnd/>
          </a:ln>
        </p:spPr>
      </p:pic>
      <p:pic>
        <p:nvPicPr>
          <p:cNvPr id="15364" name="Picture 9" descr="SUNY_small_logo-01.png"/>
          <p:cNvPicPr>
            <a:picLocks noChangeAspect="1"/>
          </p:cNvPicPr>
          <p:nvPr/>
        </p:nvPicPr>
        <p:blipFill>
          <a:blip r:embed="rId5"/>
          <a:srcRect/>
          <a:stretch>
            <a:fillRect/>
          </a:stretch>
        </p:blipFill>
        <p:spPr bwMode="auto">
          <a:xfrm>
            <a:off x="-17463" y="1588"/>
            <a:ext cx="9144001" cy="6858000"/>
          </a:xfrm>
          <a:prstGeom prst="rect">
            <a:avLst/>
          </a:prstGeom>
          <a:noFill/>
          <a:ln w="9525">
            <a:noFill/>
            <a:miter lim="800000"/>
            <a:headEnd/>
            <a:tailEnd/>
          </a:ln>
        </p:spPr>
      </p:pic>
      <p:sp>
        <p:nvSpPr>
          <p:cNvPr id="12" name="TextBox 11"/>
          <p:cNvSpPr txBox="1"/>
          <p:nvPr/>
        </p:nvSpPr>
        <p:spPr>
          <a:xfrm>
            <a:off x="457201" y="1700613"/>
            <a:ext cx="8451272" cy="3785652"/>
          </a:xfrm>
          <a:prstGeom prst="rect">
            <a:avLst/>
          </a:prstGeom>
          <a:noFill/>
        </p:spPr>
        <p:txBody>
          <a:bodyPr wrap="square">
            <a:spAutoFit/>
          </a:bodyPr>
          <a:lstStyle/>
          <a:p>
            <a:r>
              <a:rPr lang="en-US" sz="2400" dirty="0">
                <a:solidFill>
                  <a:schemeClr val="tx1">
                    <a:lumMod val="50000"/>
                    <a:lumOff val="50000"/>
                  </a:schemeClr>
                </a:solidFill>
                <a:latin typeface="AauxPro OT"/>
              </a:rPr>
              <a:t>Core Values</a:t>
            </a:r>
          </a:p>
          <a:p>
            <a:pPr marL="342900" indent="-342900">
              <a:buFont typeface="Arial" panose="020B0604020202020204" pitchFamily="34" charset="0"/>
              <a:buChar char="•"/>
            </a:pPr>
            <a:endParaRPr lang="en-US" sz="2400" dirty="0">
              <a:solidFill>
                <a:schemeClr val="tx1">
                  <a:lumMod val="50000"/>
                  <a:lumOff val="50000"/>
                </a:schemeClr>
              </a:solidFill>
              <a:latin typeface="AauxPro OT"/>
            </a:endParaRPr>
          </a:p>
          <a:p>
            <a:pPr marL="342900" indent="-342900">
              <a:buFont typeface="Arial" panose="020B0604020202020204" pitchFamily="34" charset="0"/>
              <a:buChar char="•"/>
            </a:pPr>
            <a:r>
              <a:rPr lang="en-US" sz="2400" dirty="0">
                <a:solidFill>
                  <a:schemeClr val="tx1">
                    <a:lumMod val="50000"/>
                    <a:lumOff val="50000"/>
                  </a:schemeClr>
                </a:solidFill>
                <a:latin typeface="AauxPro OT"/>
              </a:rPr>
              <a:t>May reflect institutional goals which are not student learning goals, depending on institutional mission. </a:t>
            </a:r>
          </a:p>
          <a:p>
            <a:pPr marL="342900" indent="-342900">
              <a:buFont typeface="Arial" panose="020B0604020202020204" pitchFamily="34" charset="0"/>
              <a:buChar char="•"/>
            </a:pPr>
            <a:endParaRPr lang="en-US" sz="2400" dirty="0">
              <a:solidFill>
                <a:schemeClr val="tx1">
                  <a:lumMod val="50000"/>
                  <a:lumOff val="50000"/>
                </a:schemeClr>
              </a:solidFill>
              <a:latin typeface="AauxPro OT"/>
            </a:endParaRPr>
          </a:p>
          <a:p>
            <a:pPr marL="342900" indent="-342900">
              <a:buFont typeface="Arial" panose="020B0604020202020204" pitchFamily="34" charset="0"/>
              <a:buChar char="•"/>
            </a:pPr>
            <a:r>
              <a:rPr lang="en-US" sz="2400" dirty="0">
                <a:solidFill>
                  <a:schemeClr val="tx1">
                    <a:lumMod val="50000"/>
                    <a:lumOff val="50000"/>
                  </a:schemeClr>
                </a:solidFill>
                <a:latin typeface="AauxPro OT"/>
              </a:rPr>
              <a:t>For example:</a:t>
            </a:r>
          </a:p>
          <a:p>
            <a:pPr lvl="1"/>
            <a:r>
              <a:rPr lang="en-US" sz="2400" dirty="0">
                <a:solidFill>
                  <a:schemeClr val="tx1">
                    <a:lumMod val="50000"/>
                    <a:lumOff val="50000"/>
                  </a:schemeClr>
                </a:solidFill>
                <a:latin typeface="AauxPro OT"/>
              </a:rPr>
              <a:t>Sustainability as a core value may be reflected in the physical plant, via recycling, solar energy, etc. without necessarily being included as </a:t>
            </a:r>
            <a:r>
              <a:rPr lang="en-US" sz="2400">
                <a:solidFill>
                  <a:schemeClr val="tx1">
                    <a:lumMod val="50000"/>
                    <a:lumOff val="50000"/>
                  </a:schemeClr>
                </a:solidFill>
                <a:latin typeface="AauxPro OT"/>
              </a:rPr>
              <a:t>a learning </a:t>
            </a:r>
            <a:r>
              <a:rPr lang="en-US" sz="2400" dirty="0">
                <a:solidFill>
                  <a:schemeClr val="tx1">
                    <a:lumMod val="50000"/>
                    <a:lumOff val="50000"/>
                  </a:schemeClr>
                </a:solidFill>
                <a:latin typeface="AauxPro OT"/>
              </a:rPr>
              <a:t>outcome in all degree programs.</a:t>
            </a:r>
          </a:p>
        </p:txBody>
      </p:sp>
      <p:sp>
        <p:nvSpPr>
          <p:cNvPr id="2" name="Title 1"/>
          <p:cNvSpPr>
            <a:spLocks noGrp="1"/>
          </p:cNvSpPr>
          <p:nvPr>
            <p:ph type="title"/>
          </p:nvPr>
        </p:nvSpPr>
        <p:spPr>
          <a:xfrm>
            <a:off x="457200" y="1589"/>
            <a:ext cx="8229600" cy="1416050"/>
          </a:xfrm>
        </p:spPr>
        <p:txBody>
          <a:bodyPr/>
          <a:lstStyle/>
          <a:p>
            <a:r>
              <a:rPr lang="en-US" sz="3600" dirty="0">
                <a:solidFill>
                  <a:schemeClr val="bg1"/>
                </a:solidFill>
              </a:rPr>
              <a:t>Definitions</a:t>
            </a:r>
          </a:p>
        </p:txBody>
      </p:sp>
    </p:spTree>
    <p:extLst>
      <p:ext uri="{BB962C8B-B14F-4D97-AF65-F5344CB8AC3E}">
        <p14:creationId xmlns:p14="http://schemas.microsoft.com/office/powerpoint/2010/main" val="31313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SUNY_blue_bkgrnd-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8" name="Picture 11" descr="SUNY_trans_circles_top-01.png"/>
          <p:cNvPicPr>
            <a:picLocks noChangeAspect="1"/>
          </p:cNvPicPr>
          <p:nvPr/>
        </p:nvPicPr>
        <p:blipFill>
          <a:blip r:embed="rId3"/>
          <a:srcRect/>
          <a:stretch>
            <a:fillRect/>
          </a:stretch>
        </p:blipFill>
        <p:spPr bwMode="auto">
          <a:xfrm>
            <a:off x="7938" y="-17463"/>
            <a:ext cx="9144000" cy="6858001"/>
          </a:xfrm>
          <a:prstGeom prst="rect">
            <a:avLst/>
          </a:prstGeom>
          <a:noFill/>
          <a:ln w="9525">
            <a:noFill/>
            <a:miter lim="800000"/>
            <a:headEnd/>
            <a:tailEnd/>
          </a:ln>
        </p:spPr>
      </p:pic>
      <p:pic>
        <p:nvPicPr>
          <p:cNvPr id="14339" name="Picture 16" descr="SUNY_logo_bottom-01.png"/>
          <p:cNvPicPr>
            <a:picLocks noChangeAspect="1"/>
          </p:cNvPicPr>
          <p:nvPr/>
        </p:nvPicPr>
        <p:blipFill>
          <a:blip r:embed="rId4"/>
          <a:srcRect/>
          <a:stretch>
            <a:fillRect/>
          </a:stretch>
        </p:blipFill>
        <p:spPr bwMode="auto">
          <a:xfrm>
            <a:off x="-7938" y="17463"/>
            <a:ext cx="9144001" cy="6858000"/>
          </a:xfrm>
          <a:prstGeom prst="rect">
            <a:avLst/>
          </a:prstGeom>
          <a:noFill/>
          <a:ln w="9525">
            <a:noFill/>
            <a:miter lim="800000"/>
            <a:headEnd/>
            <a:tailEnd/>
          </a:ln>
        </p:spPr>
      </p:pic>
      <p:sp>
        <p:nvSpPr>
          <p:cNvPr id="14340" name="TextBox 17"/>
          <p:cNvSpPr txBox="1">
            <a:spLocks noChangeArrowheads="1"/>
          </p:cNvSpPr>
          <p:nvPr/>
        </p:nvSpPr>
        <p:spPr bwMode="auto">
          <a:xfrm>
            <a:off x="1706563" y="2597150"/>
            <a:ext cx="5676900" cy="1354217"/>
          </a:xfrm>
          <a:prstGeom prst="rect">
            <a:avLst/>
          </a:prstGeom>
          <a:noFill/>
          <a:ln w="9525">
            <a:noFill/>
            <a:miter lim="800000"/>
            <a:headEnd/>
            <a:tailEnd/>
          </a:ln>
        </p:spPr>
        <p:txBody>
          <a:bodyPr>
            <a:spAutoFit/>
          </a:bodyPr>
          <a:lstStyle/>
          <a:p>
            <a:r>
              <a:rPr lang="en-US" sz="4100" b="1" dirty="0">
                <a:solidFill>
                  <a:schemeClr val="bg1"/>
                </a:solidFill>
                <a:latin typeface="AauxPro OT"/>
              </a:rPr>
              <a:t>ISLOs:  Sources in the standards</a:t>
            </a:r>
          </a:p>
        </p:txBody>
      </p:sp>
    </p:spTree>
    <p:extLst>
      <p:ext uri="{BB962C8B-B14F-4D97-AF65-F5344CB8AC3E}">
        <p14:creationId xmlns:p14="http://schemas.microsoft.com/office/powerpoint/2010/main" val="927687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1398</Words>
  <Application>Microsoft Office PowerPoint</Application>
  <PresentationFormat>On-screen Show (4:3)</PresentationFormat>
  <Paragraphs>271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AauxPro OT</vt:lpstr>
      <vt:lpstr>Arial</vt:lpstr>
      <vt:lpstr>Calibri</vt:lpstr>
      <vt:lpstr>Office Theme</vt:lpstr>
      <vt:lpstr>PowerPoint Presentation</vt:lpstr>
      <vt:lpstr>PowerPoint Presentation</vt:lpstr>
      <vt:lpstr>Definitions</vt:lpstr>
      <vt:lpstr>Definitions</vt:lpstr>
      <vt:lpstr>Definitions</vt:lpstr>
      <vt:lpstr>Definitions</vt:lpstr>
      <vt:lpstr>Definitions</vt:lpstr>
      <vt:lpstr>Definitions</vt:lpstr>
      <vt:lpstr>PowerPoint Presentation</vt:lpstr>
      <vt:lpstr>ISLOs are not new</vt:lpstr>
      <vt:lpstr>Institutional  Student Learning Outcomes</vt:lpstr>
      <vt:lpstr>Institutional  Student Learning Outcomes</vt:lpstr>
      <vt:lpstr>Standard V: Assessment </vt:lpstr>
      <vt:lpstr>Challenges</vt:lpstr>
      <vt:lpstr>PowerPoint Presentation</vt:lpstr>
      <vt:lpstr>MSCHE General Education Expectations</vt:lpstr>
      <vt:lpstr>MSCHE General Education cont’d</vt:lpstr>
      <vt:lpstr>The Expectations</vt:lpstr>
      <vt:lpstr>Assessment</vt:lpstr>
      <vt:lpstr>PowerPoint Presentation</vt:lpstr>
      <vt:lpstr>The Catchphrases</vt:lpstr>
      <vt:lpstr>Sample Draft ISLOs</vt:lpstr>
      <vt:lpstr>Questions</vt:lpstr>
      <vt:lpstr>PowerPoint Presentation</vt:lpstr>
      <vt:lpstr>PowerPoint Presentation</vt:lpstr>
      <vt:lpstr>Observations</vt:lpstr>
      <vt:lpstr>Other Issues/Questions</vt:lpstr>
      <vt:lpstr>Is it worth the effort?</vt:lpstr>
      <vt:lpstr>PowerPoint Presentation</vt:lpstr>
    </vt:vector>
  </TitlesOfParts>
  <Company>LPK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lpkuser</dc:creator>
  <cp:lastModifiedBy>Lori</cp:lastModifiedBy>
  <cp:revision>71</cp:revision>
  <dcterms:created xsi:type="dcterms:W3CDTF">2010-08-30T20:00:37Z</dcterms:created>
  <dcterms:modified xsi:type="dcterms:W3CDTF">2020-01-01T19:05:33Z</dcterms:modified>
</cp:coreProperties>
</file>