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1" r:id="rId2"/>
    <p:sldMasterId id="2147483674" r:id="rId3"/>
    <p:sldMasterId id="2147483655" r:id="rId4"/>
  </p:sldMasterIdLst>
  <p:notesMasterIdLst>
    <p:notesMasterId r:id="rId48"/>
  </p:notesMasterIdLst>
  <p:handoutMasterIdLst>
    <p:handoutMasterId r:id="rId49"/>
  </p:handoutMasterIdLst>
  <p:sldIdLst>
    <p:sldId id="671" r:id="rId5"/>
    <p:sldId id="284" r:id="rId6"/>
    <p:sldId id="662" r:id="rId7"/>
    <p:sldId id="672" r:id="rId8"/>
    <p:sldId id="483" r:id="rId9"/>
    <p:sldId id="543" r:id="rId10"/>
    <p:sldId id="544" r:id="rId11"/>
    <p:sldId id="659" r:id="rId12"/>
    <p:sldId id="390" r:id="rId13"/>
    <p:sldId id="660" r:id="rId14"/>
    <p:sldId id="673" r:id="rId15"/>
    <p:sldId id="661" r:id="rId16"/>
    <p:sldId id="679" r:id="rId17"/>
    <p:sldId id="663" r:id="rId18"/>
    <p:sldId id="677" r:id="rId19"/>
    <p:sldId id="700" r:id="rId20"/>
    <p:sldId id="675" r:id="rId21"/>
    <p:sldId id="664" r:id="rId22"/>
    <p:sldId id="680" r:id="rId23"/>
    <p:sldId id="667" r:id="rId24"/>
    <p:sldId id="681" r:id="rId25"/>
    <p:sldId id="669" r:id="rId26"/>
    <p:sldId id="665" r:id="rId27"/>
    <p:sldId id="668" r:id="rId28"/>
    <p:sldId id="670" r:id="rId29"/>
    <p:sldId id="682" r:id="rId30"/>
    <p:sldId id="718" r:id="rId31"/>
    <p:sldId id="708" r:id="rId32"/>
    <p:sldId id="709" r:id="rId33"/>
    <p:sldId id="720" r:id="rId34"/>
    <p:sldId id="721" r:id="rId35"/>
    <p:sldId id="699" r:id="rId36"/>
    <p:sldId id="705" r:id="rId37"/>
    <p:sldId id="710" r:id="rId38"/>
    <p:sldId id="707" r:id="rId39"/>
    <p:sldId id="722" r:id="rId40"/>
    <p:sldId id="713" r:id="rId41"/>
    <p:sldId id="723" r:id="rId42"/>
    <p:sldId id="696" r:id="rId43"/>
    <p:sldId id="698" r:id="rId44"/>
    <p:sldId id="717" r:id="rId45"/>
    <p:sldId id="702" r:id="rId46"/>
    <p:sldId id="703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Reynolds" initials="CR" lastIdx="10" clrIdx="0"/>
  <p:cmAuthor id="1" name="Susan" initials="S" lastIdx="4" clrIdx="1">
    <p:extLst>
      <p:ext uri="{19B8F6BF-5375-455C-9EA6-DF929625EA0E}">
        <p15:presenceInfo xmlns:p15="http://schemas.microsoft.com/office/powerpoint/2012/main" userId="Su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BE"/>
    <a:srgbClr val="E5E0DB"/>
    <a:srgbClr val="F5F57D"/>
    <a:srgbClr val="8A0000"/>
    <a:srgbClr val="F4F2F0"/>
    <a:srgbClr val="C71E2E"/>
    <a:srgbClr val="161711"/>
    <a:srgbClr val="7A2324"/>
    <a:srgbClr val="DACCBB"/>
    <a:srgbClr val="3B3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9" autoAdjust="0"/>
    <p:restoredTop sz="53163" autoAdjust="0"/>
  </p:normalViewPr>
  <p:slideViewPr>
    <p:cSldViewPr>
      <p:cViewPr varScale="1">
        <p:scale>
          <a:sx n="45" d="100"/>
          <a:sy n="45" d="100"/>
        </p:scale>
        <p:origin x="2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>
      <p:cViewPr varScale="1">
        <p:scale>
          <a:sx n="100" d="100"/>
          <a:sy n="100" d="100"/>
        </p:scale>
        <p:origin x="254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17526975794706E-2"/>
          <c:y val="0.10110842709054405"/>
          <c:w val="0.89152522601341488"/>
          <c:h val="0.7378225806451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Enrollments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6.9348449499369268E-3"/>
                  <c:y val="-8.6188722377444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4C-4457-B1FE-23FD27EDEC26}"/>
                </c:ext>
              </c:extLst>
            </c:dLbl>
            <c:dLbl>
              <c:idx val="5"/>
              <c:layout>
                <c:manualLayout>
                  <c:x val="0"/>
                  <c:y val="4.2844901456726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C-4457-B1FE-23FD27EDEC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84932</c:v>
                </c:pt>
                <c:pt idx="1">
                  <c:v>114552</c:v>
                </c:pt>
                <c:pt idx="2">
                  <c:v>147093</c:v>
                </c:pt>
                <c:pt idx="3">
                  <c:v>161234</c:v>
                </c:pt>
                <c:pt idx="4">
                  <c:v>196044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4C-4457-B1FE-23FD27EDE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437815064"/>
        <c:axId val="437814280"/>
      </c:barChart>
      <c:catAx>
        <c:axId val="437815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37814280"/>
        <c:crosses val="autoZero"/>
        <c:auto val="1"/>
        <c:lblAlgn val="ctr"/>
        <c:lblOffset val="100"/>
        <c:noMultiLvlLbl val="0"/>
      </c:catAx>
      <c:valAx>
        <c:axId val="437814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7815064"/>
        <c:crosses val="autoZero"/>
        <c:crossBetween val="between"/>
      </c:valAx>
      <c:spPr>
        <a:solidFill>
          <a:srgbClr val="F4F2F0"/>
        </a:solidFill>
        <a:ln w="19050">
          <a:solidFill>
            <a:prstClr val="black"/>
          </a:solidFill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25400"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78676970934189E-2"/>
          <c:y val="0.11795169337442661"/>
          <c:w val="0.90594354525128795"/>
          <c:h val="0.7060910573064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Trainees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5-417F-939D-FF20B7A70C5B}"/>
                </c:ext>
              </c:extLst>
            </c:dLbl>
            <c:dLbl>
              <c:idx val="1"/>
              <c:layout>
                <c:manualLayout>
                  <c:x val="1.5432098765431532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5-45A0-9643-182B02A8E371}"/>
                </c:ext>
              </c:extLst>
            </c:dLbl>
            <c:dLbl>
              <c:idx val="2"/>
              <c:layout>
                <c:manualLayout>
                  <c:x val="-1.5432098765432098E-3"/>
                  <c:y val="2.8060326608944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5-45A0-9643-182B02A8E371}"/>
                </c:ext>
              </c:extLst>
            </c:dLbl>
            <c:dLbl>
              <c:idx val="3"/>
              <c:layout>
                <c:manualLayout>
                  <c:x val="0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55-45A0-9643-182B02A8E371}"/>
                </c:ext>
              </c:extLst>
            </c:dLbl>
            <c:dLbl>
              <c:idx val="4"/>
              <c:layout>
                <c:manualLayout>
                  <c:x val="-3.0864197530865328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5-45A0-9643-182B02A8E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8449</c:v>
                </c:pt>
                <c:pt idx="1">
                  <c:v>6565</c:v>
                </c:pt>
                <c:pt idx="2">
                  <c:v>6369</c:v>
                </c:pt>
                <c:pt idx="3">
                  <c:v>5476</c:v>
                </c:pt>
                <c:pt idx="4">
                  <c:v>5644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9-47C0-9593-5C3CE2348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813104"/>
        <c:axId val="437813496"/>
      </c:barChart>
      <c:catAx>
        <c:axId val="437813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</a:t>
                </a:r>
                <a:r>
                  <a:rPr lang="en-US" b="1" baseline="0" dirty="0"/>
                  <a:t> Participants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13496"/>
        <c:crosses val="autoZero"/>
        <c:auto val="1"/>
        <c:lblAlgn val="ctr"/>
        <c:lblOffset val="100"/>
        <c:noMultiLvlLbl val="0"/>
      </c:catAx>
      <c:valAx>
        <c:axId val="4378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813104"/>
        <c:crosses val="autoZero"/>
        <c:crossBetween val="between"/>
      </c:valAx>
      <c:spPr>
        <a:solidFill>
          <a:schemeClr val="bg1">
            <a:lumMod val="95000"/>
          </a:schemeClr>
        </a:solidFill>
        <a:ln w="19050">
          <a:solidFill>
            <a:schemeClr val="accen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Aggregate Means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552430024677079E-2"/>
          <c:y val="0.17501473500023026"/>
          <c:w val="0.9120908720666"/>
          <c:h val="0.72503407468803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Grand Means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Sheet1!$B$2:$B$15</c:f>
              <c:strCache>
                <c:ptCount val="14"/>
                <c:pt idx="0">
                  <c:v>April 2014</c:v>
                </c:pt>
                <c:pt idx="1">
                  <c:v>May 2014</c:v>
                </c:pt>
                <c:pt idx="2">
                  <c:v>June 2014</c:v>
                </c:pt>
                <c:pt idx="3">
                  <c:v>September 2014</c:v>
                </c:pt>
                <c:pt idx="4">
                  <c:v>October 2014</c:v>
                </c:pt>
                <c:pt idx="5">
                  <c:v>November 2014</c:v>
                </c:pt>
                <c:pt idx="6">
                  <c:v>April 2015</c:v>
                </c:pt>
                <c:pt idx="7">
                  <c:v>May 2015</c:v>
                </c:pt>
                <c:pt idx="8">
                  <c:v>June 2015</c:v>
                </c:pt>
                <c:pt idx="9">
                  <c:v>September 2015</c:v>
                </c:pt>
                <c:pt idx="10">
                  <c:v>October 2015</c:v>
                </c:pt>
                <c:pt idx="11">
                  <c:v>November 2015</c:v>
                </c:pt>
                <c:pt idx="12">
                  <c:v>May 2016</c:v>
                </c:pt>
                <c:pt idx="13">
                  <c:v>June 2016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4.2300000000000004</c:v>
                </c:pt>
                <c:pt idx="1">
                  <c:v>4.25</c:v>
                </c:pt>
                <c:pt idx="2">
                  <c:v>4.2699999999999996</c:v>
                </c:pt>
                <c:pt idx="3">
                  <c:v>4.33</c:v>
                </c:pt>
                <c:pt idx="4">
                  <c:v>4.49</c:v>
                </c:pt>
                <c:pt idx="5">
                  <c:v>4.18</c:v>
                </c:pt>
                <c:pt idx="6">
                  <c:v>4.28</c:v>
                </c:pt>
                <c:pt idx="7">
                  <c:v>4.3099999999999996</c:v>
                </c:pt>
                <c:pt idx="8">
                  <c:v>4.29</c:v>
                </c:pt>
                <c:pt idx="9">
                  <c:v>4.41</c:v>
                </c:pt>
                <c:pt idx="10">
                  <c:v>4.45</c:v>
                </c:pt>
                <c:pt idx="11">
                  <c:v>4.53</c:v>
                </c:pt>
                <c:pt idx="12">
                  <c:v>4.42</c:v>
                </c:pt>
                <c:pt idx="13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5-4532-AC3F-E8F0A2AEA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6671752"/>
        <c:axId val="437292528"/>
      </c:barChart>
      <c:catAx>
        <c:axId val="39667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292528"/>
        <c:crosses val="autoZero"/>
        <c:auto val="1"/>
        <c:lblAlgn val="ctr"/>
        <c:lblOffset val="100"/>
        <c:noMultiLvlLbl val="0"/>
      </c:catAx>
      <c:valAx>
        <c:axId val="43729252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71752"/>
        <c:crosses val="autoZero"/>
        <c:crossBetween val="between"/>
        <c:majorUnit val="1"/>
      </c:valAx>
      <c:spPr>
        <a:solidFill>
          <a:srgbClr val="F4F2F0"/>
        </a:solidFill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158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B3ED5-46E4-46EA-8093-1F61A452891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9E04E-F08D-4F59-B798-0389EC3313E8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 w="22225">
          <a:solidFill>
            <a:schemeClr val="tx1"/>
          </a:solidFill>
        </a:ln>
      </dgm:spPr>
      <dgm:t>
        <a:bodyPr/>
        <a:lstStyle/>
        <a:p>
          <a:r>
            <a:rPr lang="en-US" sz="2000" b="1" dirty="0"/>
            <a:t>Training</a:t>
          </a:r>
        </a:p>
        <a:p>
          <a:r>
            <a:rPr lang="en-US" sz="2000" b="1" dirty="0"/>
            <a:t> and </a:t>
          </a:r>
        </a:p>
        <a:p>
          <a:r>
            <a:rPr lang="en-US" sz="2000" b="1" dirty="0"/>
            <a:t>Evaluation</a:t>
          </a:r>
        </a:p>
        <a:p>
          <a:r>
            <a:rPr lang="en-US" sz="2000" b="1" dirty="0"/>
            <a:t> Cycle</a:t>
          </a:r>
        </a:p>
      </dgm:t>
    </dgm:pt>
    <dgm:pt modelId="{3304BD32-4AD3-4804-B43B-1EA1C1E310EA}" type="parTrans" cxnId="{C9D0A259-8D6E-439D-A36B-BDED9E791275}">
      <dgm:prSet/>
      <dgm:spPr/>
      <dgm:t>
        <a:bodyPr/>
        <a:lstStyle/>
        <a:p>
          <a:endParaRPr lang="en-US"/>
        </a:p>
      </dgm:t>
    </dgm:pt>
    <dgm:pt modelId="{65A746BF-8D18-4CF9-A1E9-432F79408310}" type="sibTrans" cxnId="{C9D0A259-8D6E-439D-A36B-BDED9E791275}">
      <dgm:prSet/>
      <dgm:spPr/>
      <dgm:t>
        <a:bodyPr/>
        <a:lstStyle/>
        <a:p>
          <a:endParaRPr lang="en-US"/>
        </a:p>
      </dgm:t>
    </dgm:pt>
    <dgm:pt modelId="{679DEB7A-9E07-4230-98AF-C9BCF5C5C957}">
      <dgm:prSet phldrT="[Text]" custT="1"/>
      <dgm:spPr>
        <a:ln w="22225">
          <a:solidFill>
            <a:schemeClr val="tx1"/>
          </a:solidFill>
        </a:ln>
      </dgm:spPr>
      <dgm:t>
        <a:bodyPr/>
        <a:lstStyle/>
        <a:p>
          <a:r>
            <a:rPr lang="en-US" sz="1200" b="1" dirty="0"/>
            <a:t>(1) </a:t>
          </a:r>
        </a:p>
        <a:p>
          <a:r>
            <a:rPr lang="en-US" sz="1200" b="1" dirty="0"/>
            <a:t> Deliver training </a:t>
          </a:r>
        </a:p>
      </dgm:t>
    </dgm:pt>
    <dgm:pt modelId="{C49B24DB-BBCB-439C-922A-DEF243372161}" type="parTrans" cxnId="{B39066E7-B9D9-4AE2-89AE-878A9114C1FA}">
      <dgm:prSet/>
      <dgm:spPr/>
      <dgm:t>
        <a:bodyPr/>
        <a:lstStyle/>
        <a:p>
          <a:endParaRPr lang="en-US"/>
        </a:p>
      </dgm:t>
    </dgm:pt>
    <dgm:pt modelId="{024FE881-1778-4111-9B31-983E2F19C1C7}" type="sibTrans" cxnId="{B39066E7-B9D9-4AE2-89AE-878A9114C1FA}">
      <dgm:prSet/>
      <dgm:spPr/>
      <dgm:t>
        <a:bodyPr/>
        <a:lstStyle/>
        <a:p>
          <a:endParaRPr lang="en-US"/>
        </a:p>
      </dgm:t>
    </dgm:pt>
    <dgm:pt modelId="{0B81C27D-A9FC-4A71-8B0F-68412B64566B}">
      <dgm:prSet phldrT="[Text]" custT="1"/>
      <dgm:spPr>
        <a:ln w="22225">
          <a:solidFill>
            <a:schemeClr val="tx1"/>
          </a:solidFill>
        </a:ln>
      </dgm:spPr>
      <dgm:t>
        <a:bodyPr/>
        <a:lstStyle/>
        <a:p>
          <a:r>
            <a:rPr lang="en-US" sz="1200" b="1" dirty="0"/>
            <a:t>(2)</a:t>
          </a:r>
        </a:p>
        <a:p>
          <a:r>
            <a:rPr lang="en-US" sz="1200" b="1" dirty="0"/>
            <a:t>Evaluate/analyze results</a:t>
          </a:r>
        </a:p>
      </dgm:t>
    </dgm:pt>
    <dgm:pt modelId="{C75CE80B-E4FB-4D7C-B1B4-9501B03A173B}" type="parTrans" cxnId="{A266DEED-12AD-4475-9085-E4D21A41264B}">
      <dgm:prSet/>
      <dgm:spPr/>
      <dgm:t>
        <a:bodyPr/>
        <a:lstStyle/>
        <a:p>
          <a:endParaRPr lang="en-US"/>
        </a:p>
      </dgm:t>
    </dgm:pt>
    <dgm:pt modelId="{ECEE75AD-1183-471D-AC3C-F9CD58E5C34D}" type="sibTrans" cxnId="{A266DEED-12AD-4475-9085-E4D21A41264B}">
      <dgm:prSet/>
      <dgm:spPr/>
      <dgm:t>
        <a:bodyPr/>
        <a:lstStyle/>
        <a:p>
          <a:endParaRPr lang="en-US"/>
        </a:p>
      </dgm:t>
    </dgm:pt>
    <dgm:pt modelId="{A1C4EA5C-0995-4B5E-B08B-2ADF5981683B}">
      <dgm:prSet phldrT="[Text]" custT="1"/>
      <dgm:spPr>
        <a:ln w="22225">
          <a:solidFill>
            <a:schemeClr val="tx1"/>
          </a:solidFill>
        </a:ln>
      </dgm:spPr>
      <dgm:t>
        <a:bodyPr/>
        <a:lstStyle/>
        <a:p>
          <a:r>
            <a:rPr lang="en-US" sz="1200" b="1" dirty="0"/>
            <a:t>(3)</a:t>
          </a:r>
        </a:p>
        <a:p>
          <a:r>
            <a:rPr lang="en-US" sz="1200" b="1" dirty="0"/>
            <a:t>Recommend changes if needed</a:t>
          </a:r>
        </a:p>
      </dgm:t>
    </dgm:pt>
    <dgm:pt modelId="{41D89299-9F3C-40BF-A195-5D82B73A6CB2}" type="parTrans" cxnId="{39984D63-486E-497F-B40D-2009E6A723D2}">
      <dgm:prSet/>
      <dgm:spPr/>
      <dgm:t>
        <a:bodyPr/>
        <a:lstStyle/>
        <a:p>
          <a:endParaRPr lang="en-US"/>
        </a:p>
      </dgm:t>
    </dgm:pt>
    <dgm:pt modelId="{9EA4B57F-4BF2-4B8D-8B30-4F7A5D0C7F30}" type="sibTrans" cxnId="{39984D63-486E-497F-B40D-2009E6A723D2}">
      <dgm:prSet/>
      <dgm:spPr/>
      <dgm:t>
        <a:bodyPr/>
        <a:lstStyle/>
        <a:p>
          <a:endParaRPr lang="en-US"/>
        </a:p>
      </dgm:t>
    </dgm:pt>
    <dgm:pt modelId="{881CE063-C3EF-40E5-A12D-5345C1B15B2D}">
      <dgm:prSet phldrT="[Text]" custT="1"/>
      <dgm:spPr>
        <a:ln w="22225">
          <a:solidFill>
            <a:schemeClr val="tx1"/>
          </a:solidFill>
        </a:ln>
      </dgm:spPr>
      <dgm:t>
        <a:bodyPr/>
        <a:lstStyle/>
        <a:p>
          <a:r>
            <a:rPr lang="en-US" sz="1200" dirty="0"/>
            <a:t>(</a:t>
          </a:r>
          <a:r>
            <a:rPr lang="en-US" sz="1200" b="1" dirty="0"/>
            <a:t>4)</a:t>
          </a:r>
        </a:p>
        <a:p>
          <a:r>
            <a:rPr lang="en-US" sz="1200" b="1" dirty="0"/>
            <a:t>Modify training based on new knowledge </a:t>
          </a:r>
        </a:p>
      </dgm:t>
    </dgm:pt>
    <dgm:pt modelId="{073BCA72-9AFC-4C79-9E32-94987ABBA8D2}" type="parTrans" cxnId="{DFF6F039-DFE4-4A61-98A4-79AF69C08C59}">
      <dgm:prSet/>
      <dgm:spPr/>
      <dgm:t>
        <a:bodyPr/>
        <a:lstStyle/>
        <a:p>
          <a:endParaRPr lang="en-US"/>
        </a:p>
      </dgm:t>
    </dgm:pt>
    <dgm:pt modelId="{ED8E76FC-AB4C-43EB-BB6C-342A3FC608E4}" type="sibTrans" cxnId="{DFF6F039-DFE4-4A61-98A4-79AF69C08C59}">
      <dgm:prSet/>
      <dgm:spPr/>
      <dgm:t>
        <a:bodyPr/>
        <a:lstStyle/>
        <a:p>
          <a:endParaRPr lang="en-US"/>
        </a:p>
      </dgm:t>
    </dgm:pt>
    <dgm:pt modelId="{A4F079B3-A7B3-47EA-B890-6C8CD00898FF}" type="pres">
      <dgm:prSet presAssocID="{090B3ED5-46E4-46EA-8093-1F61A452891D}" presName="composite" presStyleCnt="0">
        <dgm:presLayoutVars>
          <dgm:chMax val="1"/>
          <dgm:dir/>
          <dgm:resizeHandles val="exact"/>
        </dgm:presLayoutVars>
      </dgm:prSet>
      <dgm:spPr/>
    </dgm:pt>
    <dgm:pt modelId="{217BC653-9D07-4758-97A9-0B118DC7845F}" type="pres">
      <dgm:prSet presAssocID="{090B3ED5-46E4-46EA-8093-1F61A452891D}" presName="radial" presStyleCnt="0">
        <dgm:presLayoutVars>
          <dgm:animLvl val="ctr"/>
        </dgm:presLayoutVars>
      </dgm:prSet>
      <dgm:spPr/>
    </dgm:pt>
    <dgm:pt modelId="{539ADAA4-0743-400A-9B4E-82892AD48787}" type="pres">
      <dgm:prSet presAssocID="{C6D9E04E-F08D-4F59-B798-0389EC3313E8}" presName="centerShape" presStyleLbl="vennNode1" presStyleIdx="0" presStyleCnt="5"/>
      <dgm:spPr/>
    </dgm:pt>
    <dgm:pt modelId="{99F27DBE-6D45-4FED-AACF-3C21920386C3}" type="pres">
      <dgm:prSet presAssocID="{679DEB7A-9E07-4230-98AF-C9BCF5C5C957}" presName="node" presStyleLbl="vennNode1" presStyleIdx="1" presStyleCnt="5" custScaleX="144074" custScaleY="58605" custRadScaleRad="108021" custRadScaleInc="-761">
        <dgm:presLayoutVars>
          <dgm:bulletEnabled val="1"/>
        </dgm:presLayoutVars>
      </dgm:prSet>
      <dgm:spPr/>
    </dgm:pt>
    <dgm:pt modelId="{0C85D2A1-2108-4FCB-9598-D3D6C77F4A24}" type="pres">
      <dgm:prSet presAssocID="{0B81C27D-A9FC-4A71-8B0F-68412B64566B}" presName="node" presStyleLbl="vennNode1" presStyleIdx="2" presStyleCnt="5" custScaleX="162722" custScaleY="81060" custRadScaleRad="145820" custRadScaleInc="-2222">
        <dgm:presLayoutVars>
          <dgm:bulletEnabled val="1"/>
        </dgm:presLayoutVars>
      </dgm:prSet>
      <dgm:spPr/>
    </dgm:pt>
    <dgm:pt modelId="{089C1476-00DA-47CF-B63C-18E23CC07642}" type="pres">
      <dgm:prSet presAssocID="{A1C4EA5C-0995-4B5E-B08B-2ADF5981683B}" presName="node" presStyleLbl="vennNode1" presStyleIdx="3" presStyleCnt="5" custScaleX="150617" custScaleY="68603" custRadScaleRad="111472" custRadScaleInc="-4508">
        <dgm:presLayoutVars>
          <dgm:bulletEnabled val="1"/>
        </dgm:presLayoutVars>
      </dgm:prSet>
      <dgm:spPr/>
    </dgm:pt>
    <dgm:pt modelId="{AA1F3B97-4D8C-4E1E-A70E-675B9CDACCD7}" type="pres">
      <dgm:prSet presAssocID="{881CE063-C3EF-40E5-A12D-5345C1B15B2D}" presName="node" presStyleLbl="vennNode1" presStyleIdx="4" presStyleCnt="5" custScaleX="152300" custScaleY="83212" custRadScaleRad="142919" custRadScaleInc="-860">
        <dgm:presLayoutVars>
          <dgm:bulletEnabled val="1"/>
        </dgm:presLayoutVars>
      </dgm:prSet>
      <dgm:spPr/>
    </dgm:pt>
  </dgm:ptLst>
  <dgm:cxnLst>
    <dgm:cxn modelId="{81CE2E1C-8D24-4A61-AB94-0D06193A658F}" type="presOf" srcId="{C6D9E04E-F08D-4F59-B798-0389EC3313E8}" destId="{539ADAA4-0743-400A-9B4E-82892AD48787}" srcOrd="0" destOrd="0" presId="urn:microsoft.com/office/officeart/2005/8/layout/radial3"/>
    <dgm:cxn modelId="{E6A45724-470F-406B-83FE-A60368B80D38}" type="presOf" srcId="{A1C4EA5C-0995-4B5E-B08B-2ADF5981683B}" destId="{089C1476-00DA-47CF-B63C-18E23CC07642}" srcOrd="0" destOrd="0" presId="urn:microsoft.com/office/officeart/2005/8/layout/radial3"/>
    <dgm:cxn modelId="{DFF6F039-DFE4-4A61-98A4-79AF69C08C59}" srcId="{C6D9E04E-F08D-4F59-B798-0389EC3313E8}" destId="{881CE063-C3EF-40E5-A12D-5345C1B15B2D}" srcOrd="3" destOrd="0" parTransId="{073BCA72-9AFC-4C79-9E32-94987ABBA8D2}" sibTransId="{ED8E76FC-AB4C-43EB-BB6C-342A3FC608E4}"/>
    <dgm:cxn modelId="{F7C7633F-1B01-47C6-A557-CC91086F64C6}" type="presOf" srcId="{881CE063-C3EF-40E5-A12D-5345C1B15B2D}" destId="{AA1F3B97-4D8C-4E1E-A70E-675B9CDACCD7}" srcOrd="0" destOrd="0" presId="urn:microsoft.com/office/officeart/2005/8/layout/radial3"/>
    <dgm:cxn modelId="{39984D63-486E-497F-B40D-2009E6A723D2}" srcId="{C6D9E04E-F08D-4F59-B798-0389EC3313E8}" destId="{A1C4EA5C-0995-4B5E-B08B-2ADF5981683B}" srcOrd="2" destOrd="0" parTransId="{41D89299-9F3C-40BF-A195-5D82B73A6CB2}" sibTransId="{9EA4B57F-4BF2-4B8D-8B30-4F7A5D0C7F30}"/>
    <dgm:cxn modelId="{C9D0A259-8D6E-439D-A36B-BDED9E791275}" srcId="{090B3ED5-46E4-46EA-8093-1F61A452891D}" destId="{C6D9E04E-F08D-4F59-B798-0389EC3313E8}" srcOrd="0" destOrd="0" parTransId="{3304BD32-4AD3-4804-B43B-1EA1C1E310EA}" sibTransId="{65A746BF-8D18-4CF9-A1E9-432F79408310}"/>
    <dgm:cxn modelId="{5A28578A-173E-4E63-AA4C-C9AA0A02FE4A}" type="presOf" srcId="{0B81C27D-A9FC-4A71-8B0F-68412B64566B}" destId="{0C85D2A1-2108-4FCB-9598-D3D6C77F4A24}" srcOrd="0" destOrd="0" presId="urn:microsoft.com/office/officeart/2005/8/layout/radial3"/>
    <dgm:cxn modelId="{AF7829E4-8A1B-476F-92C9-A0C5EDD5784C}" type="presOf" srcId="{679DEB7A-9E07-4230-98AF-C9BCF5C5C957}" destId="{99F27DBE-6D45-4FED-AACF-3C21920386C3}" srcOrd="0" destOrd="0" presId="urn:microsoft.com/office/officeart/2005/8/layout/radial3"/>
    <dgm:cxn modelId="{B39066E7-B9D9-4AE2-89AE-878A9114C1FA}" srcId="{C6D9E04E-F08D-4F59-B798-0389EC3313E8}" destId="{679DEB7A-9E07-4230-98AF-C9BCF5C5C957}" srcOrd="0" destOrd="0" parTransId="{C49B24DB-BBCB-439C-922A-DEF243372161}" sibTransId="{024FE881-1778-4111-9B31-983E2F19C1C7}"/>
    <dgm:cxn modelId="{363830E8-171B-40B6-BECE-2C331031F4FE}" type="presOf" srcId="{090B3ED5-46E4-46EA-8093-1F61A452891D}" destId="{A4F079B3-A7B3-47EA-B890-6C8CD00898FF}" srcOrd="0" destOrd="0" presId="urn:microsoft.com/office/officeart/2005/8/layout/radial3"/>
    <dgm:cxn modelId="{A266DEED-12AD-4475-9085-E4D21A41264B}" srcId="{C6D9E04E-F08D-4F59-B798-0389EC3313E8}" destId="{0B81C27D-A9FC-4A71-8B0F-68412B64566B}" srcOrd="1" destOrd="0" parTransId="{C75CE80B-E4FB-4D7C-B1B4-9501B03A173B}" sibTransId="{ECEE75AD-1183-471D-AC3C-F9CD58E5C34D}"/>
    <dgm:cxn modelId="{FC0DA81E-F11C-4EE1-9BCE-576B9E73F048}" type="presParOf" srcId="{A4F079B3-A7B3-47EA-B890-6C8CD00898FF}" destId="{217BC653-9D07-4758-97A9-0B118DC7845F}" srcOrd="0" destOrd="0" presId="urn:microsoft.com/office/officeart/2005/8/layout/radial3"/>
    <dgm:cxn modelId="{2B907214-128E-4361-81C6-379DAAD82CF2}" type="presParOf" srcId="{217BC653-9D07-4758-97A9-0B118DC7845F}" destId="{539ADAA4-0743-400A-9B4E-82892AD48787}" srcOrd="0" destOrd="0" presId="urn:microsoft.com/office/officeart/2005/8/layout/radial3"/>
    <dgm:cxn modelId="{A026310C-8F75-4EC3-94D3-4DC051E5A028}" type="presParOf" srcId="{217BC653-9D07-4758-97A9-0B118DC7845F}" destId="{99F27DBE-6D45-4FED-AACF-3C21920386C3}" srcOrd="1" destOrd="0" presId="urn:microsoft.com/office/officeart/2005/8/layout/radial3"/>
    <dgm:cxn modelId="{E1172494-79A5-482C-9313-E622E363CB9F}" type="presParOf" srcId="{217BC653-9D07-4758-97A9-0B118DC7845F}" destId="{0C85D2A1-2108-4FCB-9598-D3D6C77F4A24}" srcOrd="2" destOrd="0" presId="urn:microsoft.com/office/officeart/2005/8/layout/radial3"/>
    <dgm:cxn modelId="{639CA0FC-6227-4D90-BDEC-6C470D49E52B}" type="presParOf" srcId="{217BC653-9D07-4758-97A9-0B118DC7845F}" destId="{089C1476-00DA-47CF-B63C-18E23CC07642}" srcOrd="3" destOrd="0" presId="urn:microsoft.com/office/officeart/2005/8/layout/radial3"/>
    <dgm:cxn modelId="{5654A0A3-5403-4A68-87B6-6E1DA8F026B6}" type="presParOf" srcId="{217BC653-9D07-4758-97A9-0B118DC7845F}" destId="{AA1F3B97-4D8C-4E1E-A70E-675B9CDACCD7}" srcOrd="4" destOrd="0" presId="urn:microsoft.com/office/officeart/2005/8/layout/radial3"/>
  </dgm:cxnLst>
  <dgm:bg>
    <a:solidFill>
      <a:srgbClr val="FFFFCC"/>
    </a:solidFill>
  </dgm:bg>
  <dgm:whole>
    <a:ln w="2222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ADAA4-0743-400A-9B4E-82892AD48787}">
      <dsp:nvSpPr>
        <dsp:cNvPr id="0" name=""/>
        <dsp:cNvSpPr/>
      </dsp:nvSpPr>
      <dsp:spPr>
        <a:xfrm>
          <a:off x="2971809" y="811977"/>
          <a:ext cx="2087823" cy="2087823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Training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and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Evaluation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Cycle</a:t>
          </a:r>
        </a:p>
      </dsp:txBody>
      <dsp:txXfrm>
        <a:off x="3277564" y="1117732"/>
        <a:ext cx="1476313" cy="1476313"/>
      </dsp:txXfrm>
    </dsp:sp>
    <dsp:sp modelId="{99F27DBE-6D45-4FED-AACF-3C21920386C3}">
      <dsp:nvSpPr>
        <dsp:cNvPr id="0" name=""/>
        <dsp:cNvSpPr/>
      </dsp:nvSpPr>
      <dsp:spPr>
        <a:xfrm>
          <a:off x="3246162" y="81390"/>
          <a:ext cx="1504005" cy="6117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(1)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 Deliver training </a:t>
          </a:r>
        </a:p>
      </dsp:txBody>
      <dsp:txXfrm>
        <a:off x="3466418" y="170984"/>
        <a:ext cx="1063493" cy="432596"/>
      </dsp:txXfrm>
    </dsp:sp>
    <dsp:sp modelId="{0C85D2A1-2108-4FCB-9598-D3D6C77F4A24}">
      <dsp:nvSpPr>
        <dsp:cNvPr id="0" name=""/>
        <dsp:cNvSpPr/>
      </dsp:nvSpPr>
      <dsp:spPr>
        <a:xfrm>
          <a:off x="5147822" y="1363605"/>
          <a:ext cx="1698673" cy="8461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(2)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Evaluate/analyze results</a:t>
          </a:r>
        </a:p>
      </dsp:txBody>
      <dsp:txXfrm>
        <a:off x="5396587" y="1487527"/>
        <a:ext cx="1201143" cy="598350"/>
      </dsp:txXfrm>
    </dsp:sp>
    <dsp:sp modelId="{089C1476-00DA-47CF-B63C-18E23CC07642}">
      <dsp:nvSpPr>
        <dsp:cNvPr id="0" name=""/>
        <dsp:cNvSpPr/>
      </dsp:nvSpPr>
      <dsp:spPr>
        <a:xfrm>
          <a:off x="3336801" y="3009645"/>
          <a:ext cx="1572308" cy="7161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(3)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Recommend changes if needed</a:t>
          </a:r>
        </a:p>
      </dsp:txBody>
      <dsp:txXfrm>
        <a:off x="3567060" y="3114523"/>
        <a:ext cx="1111790" cy="506398"/>
      </dsp:txXfrm>
    </dsp:sp>
    <dsp:sp modelId="{AA1F3B97-4D8C-4E1E-A70E-675B9CDACCD7}">
      <dsp:nvSpPr>
        <dsp:cNvPr id="0" name=""/>
        <dsp:cNvSpPr/>
      </dsp:nvSpPr>
      <dsp:spPr>
        <a:xfrm>
          <a:off x="1277757" y="1447808"/>
          <a:ext cx="1589877" cy="8686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b="1" kern="1200" dirty="0"/>
            <a:t>4)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Modify training based on new knowledge </a:t>
          </a:r>
        </a:p>
      </dsp:txBody>
      <dsp:txXfrm>
        <a:off x="1510589" y="1575020"/>
        <a:ext cx="1124213" cy="614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99F5-3B53-49DA-A9D3-150937933421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63"/>
            <a:ext cx="3038475" cy="465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163"/>
            <a:ext cx="3038475" cy="465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8D3B1-F514-4416-89E8-E61D39351C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8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0654" tIns="45326" rIns="90654" bIns="4532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0654" tIns="45326" rIns="90654" bIns="45326" rtlCol="0"/>
          <a:lstStyle>
            <a:lvl1pPr algn="r">
              <a:defRPr sz="1100"/>
            </a:lvl1pPr>
          </a:lstStyle>
          <a:p>
            <a:fld id="{412D2A84-1633-49BF-A2CF-EC535AED1109}" type="datetimeFigureOut">
              <a:rPr lang="en-US" smtClean="0"/>
              <a:pPr/>
              <a:t>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6" rIns="90654" bIns="45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4"/>
          </a:xfrm>
          <a:prstGeom prst="rect">
            <a:avLst/>
          </a:prstGeom>
        </p:spPr>
        <p:txBody>
          <a:bodyPr vert="horz" lIns="90654" tIns="45326" rIns="90654" bIns="453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6"/>
            <a:ext cx="3038475" cy="465138"/>
          </a:xfrm>
          <a:prstGeom prst="rect">
            <a:avLst/>
          </a:prstGeom>
        </p:spPr>
        <p:txBody>
          <a:bodyPr vert="horz" lIns="90654" tIns="45326" rIns="90654" bIns="4532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6"/>
            <a:ext cx="3038475" cy="465138"/>
          </a:xfrm>
          <a:prstGeom prst="rect">
            <a:avLst/>
          </a:prstGeom>
        </p:spPr>
        <p:txBody>
          <a:bodyPr vert="horz" lIns="90654" tIns="45326" rIns="90654" bIns="45326" rtlCol="0" anchor="b"/>
          <a:lstStyle>
            <a:lvl1pPr algn="r">
              <a:defRPr sz="1100"/>
            </a:lvl1pPr>
          </a:lstStyle>
          <a:p>
            <a:fld id="{08E56EC6-445A-4A59-AB47-7B5FE50805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6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0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4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6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4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4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07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93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0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34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3039A-2ECF-4752-855F-23B392AB20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44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3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48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7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92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16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41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5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33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5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55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42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44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34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92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2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8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11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80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388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1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58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86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2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6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56EC6-445A-4A59-AB47-7B5FE50805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3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494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54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194"/>
            <a:ext cx="8229600" cy="4394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8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91DF-9703-4D56-BC1C-0B83AC759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5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91DF-9703-4D56-BC1C-0B83AC759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91DF-9703-4D56-BC1C-0B83AC759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4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3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52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EAE90D-1401-45CD-A31B-A26143C93D1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0320"/>
            <a:ext cx="9144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1029"/>
          <a:stretch/>
        </p:blipFill>
        <p:spPr>
          <a:xfrm>
            <a:off x="457516" y="152400"/>
            <a:ext cx="4266884" cy="5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0" r:id="rId3"/>
    <p:sldLayoutId id="214748367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/>
          <p:nvPr userDrawn="1"/>
        </p:nvSpPr>
        <p:spPr>
          <a:xfrm rot="10800000">
            <a:off x="743803" y="6078106"/>
            <a:ext cx="8407021" cy="802640"/>
          </a:xfrm>
          <a:custGeom>
            <a:avLst/>
            <a:gdLst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9144000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4763069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6960358"/>
              <a:gd name="connsiteY0" fmla="*/ 0 h 802640"/>
              <a:gd name="connsiteX1" fmla="*/ 6960358 w 6960358"/>
              <a:gd name="connsiteY1" fmla="*/ 0 h 802640"/>
              <a:gd name="connsiteX2" fmla="*/ 4763069 w 6960358"/>
              <a:gd name="connsiteY2" fmla="*/ 802640 h 802640"/>
              <a:gd name="connsiteX3" fmla="*/ 0 w 6960358"/>
              <a:gd name="connsiteY3" fmla="*/ 802640 h 802640"/>
              <a:gd name="connsiteX4" fmla="*/ 0 w 6960358"/>
              <a:gd name="connsiteY4" fmla="*/ 0 h 802640"/>
              <a:gd name="connsiteX0" fmla="*/ 0 w 7233313"/>
              <a:gd name="connsiteY0" fmla="*/ 0 h 816288"/>
              <a:gd name="connsiteX1" fmla="*/ 6960358 w 7233313"/>
              <a:gd name="connsiteY1" fmla="*/ 0 h 816288"/>
              <a:gd name="connsiteX2" fmla="*/ 7233313 w 7233313"/>
              <a:gd name="connsiteY2" fmla="*/ 816288 h 816288"/>
              <a:gd name="connsiteX3" fmla="*/ 0 w 7233313"/>
              <a:gd name="connsiteY3" fmla="*/ 802640 h 816288"/>
              <a:gd name="connsiteX4" fmla="*/ 0 w 7233313"/>
              <a:gd name="connsiteY4" fmla="*/ 0 h 816288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33313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33313 w 8407021"/>
              <a:gd name="connsiteY2" fmla="*/ 761697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19665 w 8407021"/>
              <a:gd name="connsiteY2" fmla="*/ 788993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315199 w 8407021"/>
              <a:gd name="connsiteY2" fmla="*/ 802640 h 802640"/>
              <a:gd name="connsiteX3" fmla="*/ 0 w 8407021"/>
              <a:gd name="connsiteY3" fmla="*/ 802640 h 802640"/>
              <a:gd name="connsiteX4" fmla="*/ 0 w 8407021"/>
              <a:gd name="connsiteY4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7021" h="802640">
                <a:moveTo>
                  <a:pt x="0" y="0"/>
                </a:moveTo>
                <a:lnTo>
                  <a:pt x="8407021" y="0"/>
                </a:lnTo>
                <a:lnTo>
                  <a:pt x="7315199" y="802640"/>
                </a:lnTo>
                <a:lnTo>
                  <a:pt x="0" y="802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5"/>
          <p:cNvSpPr/>
          <p:nvPr userDrawn="1"/>
        </p:nvSpPr>
        <p:spPr>
          <a:xfrm>
            <a:off x="0" y="-20320"/>
            <a:ext cx="8407021" cy="802640"/>
          </a:xfrm>
          <a:custGeom>
            <a:avLst/>
            <a:gdLst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9144000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4763069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6960358"/>
              <a:gd name="connsiteY0" fmla="*/ 0 h 802640"/>
              <a:gd name="connsiteX1" fmla="*/ 6960358 w 6960358"/>
              <a:gd name="connsiteY1" fmla="*/ 0 h 802640"/>
              <a:gd name="connsiteX2" fmla="*/ 4763069 w 6960358"/>
              <a:gd name="connsiteY2" fmla="*/ 802640 h 802640"/>
              <a:gd name="connsiteX3" fmla="*/ 0 w 6960358"/>
              <a:gd name="connsiteY3" fmla="*/ 802640 h 802640"/>
              <a:gd name="connsiteX4" fmla="*/ 0 w 6960358"/>
              <a:gd name="connsiteY4" fmla="*/ 0 h 802640"/>
              <a:gd name="connsiteX0" fmla="*/ 0 w 7233313"/>
              <a:gd name="connsiteY0" fmla="*/ 0 h 816288"/>
              <a:gd name="connsiteX1" fmla="*/ 6960358 w 7233313"/>
              <a:gd name="connsiteY1" fmla="*/ 0 h 816288"/>
              <a:gd name="connsiteX2" fmla="*/ 7233313 w 7233313"/>
              <a:gd name="connsiteY2" fmla="*/ 816288 h 816288"/>
              <a:gd name="connsiteX3" fmla="*/ 0 w 7233313"/>
              <a:gd name="connsiteY3" fmla="*/ 802640 h 816288"/>
              <a:gd name="connsiteX4" fmla="*/ 0 w 7233313"/>
              <a:gd name="connsiteY4" fmla="*/ 0 h 816288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33313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33313 w 8407021"/>
              <a:gd name="connsiteY2" fmla="*/ 761697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19665 w 8407021"/>
              <a:gd name="connsiteY2" fmla="*/ 788993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315199 w 8407021"/>
              <a:gd name="connsiteY2" fmla="*/ 802640 h 802640"/>
              <a:gd name="connsiteX3" fmla="*/ 0 w 8407021"/>
              <a:gd name="connsiteY3" fmla="*/ 802640 h 802640"/>
              <a:gd name="connsiteX4" fmla="*/ 0 w 8407021"/>
              <a:gd name="connsiteY4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7021" h="802640">
                <a:moveTo>
                  <a:pt x="0" y="0"/>
                </a:moveTo>
                <a:lnTo>
                  <a:pt x="8407021" y="0"/>
                </a:lnTo>
                <a:lnTo>
                  <a:pt x="7315199" y="802640"/>
                </a:lnTo>
                <a:lnTo>
                  <a:pt x="0" y="802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68939" cy="6858000"/>
          </a:xfrm>
          <a:prstGeom prst="rect">
            <a:avLst/>
          </a:prstGeom>
          <a:solidFill>
            <a:srgbClr val="E0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5"/>
          <p:cNvSpPr/>
          <p:nvPr userDrawn="1"/>
        </p:nvSpPr>
        <p:spPr>
          <a:xfrm rot="10800000">
            <a:off x="743803" y="6078106"/>
            <a:ext cx="8407021" cy="802640"/>
          </a:xfrm>
          <a:custGeom>
            <a:avLst/>
            <a:gdLst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9144000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4763069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6960358"/>
              <a:gd name="connsiteY0" fmla="*/ 0 h 802640"/>
              <a:gd name="connsiteX1" fmla="*/ 6960358 w 6960358"/>
              <a:gd name="connsiteY1" fmla="*/ 0 h 802640"/>
              <a:gd name="connsiteX2" fmla="*/ 4763069 w 6960358"/>
              <a:gd name="connsiteY2" fmla="*/ 802640 h 802640"/>
              <a:gd name="connsiteX3" fmla="*/ 0 w 6960358"/>
              <a:gd name="connsiteY3" fmla="*/ 802640 h 802640"/>
              <a:gd name="connsiteX4" fmla="*/ 0 w 6960358"/>
              <a:gd name="connsiteY4" fmla="*/ 0 h 802640"/>
              <a:gd name="connsiteX0" fmla="*/ 0 w 7233313"/>
              <a:gd name="connsiteY0" fmla="*/ 0 h 816288"/>
              <a:gd name="connsiteX1" fmla="*/ 6960358 w 7233313"/>
              <a:gd name="connsiteY1" fmla="*/ 0 h 816288"/>
              <a:gd name="connsiteX2" fmla="*/ 7233313 w 7233313"/>
              <a:gd name="connsiteY2" fmla="*/ 816288 h 816288"/>
              <a:gd name="connsiteX3" fmla="*/ 0 w 7233313"/>
              <a:gd name="connsiteY3" fmla="*/ 802640 h 816288"/>
              <a:gd name="connsiteX4" fmla="*/ 0 w 7233313"/>
              <a:gd name="connsiteY4" fmla="*/ 0 h 816288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33313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33313 w 8407021"/>
              <a:gd name="connsiteY2" fmla="*/ 761697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19665 w 8407021"/>
              <a:gd name="connsiteY2" fmla="*/ 788993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315199 w 8407021"/>
              <a:gd name="connsiteY2" fmla="*/ 802640 h 802640"/>
              <a:gd name="connsiteX3" fmla="*/ 0 w 8407021"/>
              <a:gd name="connsiteY3" fmla="*/ 802640 h 802640"/>
              <a:gd name="connsiteX4" fmla="*/ 0 w 8407021"/>
              <a:gd name="connsiteY4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7021" h="802640">
                <a:moveTo>
                  <a:pt x="0" y="0"/>
                </a:moveTo>
                <a:lnTo>
                  <a:pt x="8407021" y="0"/>
                </a:lnTo>
                <a:lnTo>
                  <a:pt x="7315199" y="802640"/>
                </a:lnTo>
                <a:lnTo>
                  <a:pt x="0" y="802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5"/>
          <p:cNvSpPr/>
          <p:nvPr userDrawn="1"/>
        </p:nvSpPr>
        <p:spPr>
          <a:xfrm>
            <a:off x="0" y="-20320"/>
            <a:ext cx="8407021" cy="802640"/>
          </a:xfrm>
          <a:custGeom>
            <a:avLst/>
            <a:gdLst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9144000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9144000"/>
              <a:gd name="connsiteY0" fmla="*/ 0 h 802640"/>
              <a:gd name="connsiteX1" fmla="*/ 9144000 w 9144000"/>
              <a:gd name="connsiteY1" fmla="*/ 0 h 802640"/>
              <a:gd name="connsiteX2" fmla="*/ 4763069 w 9144000"/>
              <a:gd name="connsiteY2" fmla="*/ 802640 h 802640"/>
              <a:gd name="connsiteX3" fmla="*/ 0 w 9144000"/>
              <a:gd name="connsiteY3" fmla="*/ 802640 h 802640"/>
              <a:gd name="connsiteX4" fmla="*/ 0 w 9144000"/>
              <a:gd name="connsiteY4" fmla="*/ 0 h 802640"/>
              <a:gd name="connsiteX0" fmla="*/ 0 w 6960358"/>
              <a:gd name="connsiteY0" fmla="*/ 0 h 802640"/>
              <a:gd name="connsiteX1" fmla="*/ 6960358 w 6960358"/>
              <a:gd name="connsiteY1" fmla="*/ 0 h 802640"/>
              <a:gd name="connsiteX2" fmla="*/ 4763069 w 6960358"/>
              <a:gd name="connsiteY2" fmla="*/ 802640 h 802640"/>
              <a:gd name="connsiteX3" fmla="*/ 0 w 6960358"/>
              <a:gd name="connsiteY3" fmla="*/ 802640 h 802640"/>
              <a:gd name="connsiteX4" fmla="*/ 0 w 6960358"/>
              <a:gd name="connsiteY4" fmla="*/ 0 h 802640"/>
              <a:gd name="connsiteX0" fmla="*/ 0 w 7233313"/>
              <a:gd name="connsiteY0" fmla="*/ 0 h 816288"/>
              <a:gd name="connsiteX1" fmla="*/ 6960358 w 7233313"/>
              <a:gd name="connsiteY1" fmla="*/ 0 h 816288"/>
              <a:gd name="connsiteX2" fmla="*/ 7233313 w 7233313"/>
              <a:gd name="connsiteY2" fmla="*/ 816288 h 816288"/>
              <a:gd name="connsiteX3" fmla="*/ 0 w 7233313"/>
              <a:gd name="connsiteY3" fmla="*/ 802640 h 816288"/>
              <a:gd name="connsiteX4" fmla="*/ 0 w 7233313"/>
              <a:gd name="connsiteY4" fmla="*/ 0 h 816288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33313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33313 w 8407021"/>
              <a:gd name="connsiteY2" fmla="*/ 761697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219665 w 8407021"/>
              <a:gd name="connsiteY2" fmla="*/ 788993 h 802640"/>
              <a:gd name="connsiteX3" fmla="*/ 0 w 8407021"/>
              <a:gd name="connsiteY3" fmla="*/ 802640 h 802640"/>
              <a:gd name="connsiteX4" fmla="*/ 0 w 8407021"/>
              <a:gd name="connsiteY4" fmla="*/ 0 h 802640"/>
              <a:gd name="connsiteX0" fmla="*/ 0 w 8407021"/>
              <a:gd name="connsiteY0" fmla="*/ 0 h 816288"/>
              <a:gd name="connsiteX1" fmla="*/ 8407021 w 8407021"/>
              <a:gd name="connsiteY1" fmla="*/ 0 h 816288"/>
              <a:gd name="connsiteX2" fmla="*/ 7260608 w 8407021"/>
              <a:gd name="connsiteY2" fmla="*/ 816288 h 816288"/>
              <a:gd name="connsiteX3" fmla="*/ 0 w 8407021"/>
              <a:gd name="connsiteY3" fmla="*/ 802640 h 816288"/>
              <a:gd name="connsiteX4" fmla="*/ 0 w 8407021"/>
              <a:gd name="connsiteY4" fmla="*/ 0 h 816288"/>
              <a:gd name="connsiteX0" fmla="*/ 0 w 8407021"/>
              <a:gd name="connsiteY0" fmla="*/ 0 h 802640"/>
              <a:gd name="connsiteX1" fmla="*/ 8407021 w 8407021"/>
              <a:gd name="connsiteY1" fmla="*/ 0 h 802640"/>
              <a:gd name="connsiteX2" fmla="*/ 7315199 w 8407021"/>
              <a:gd name="connsiteY2" fmla="*/ 802640 h 802640"/>
              <a:gd name="connsiteX3" fmla="*/ 0 w 8407021"/>
              <a:gd name="connsiteY3" fmla="*/ 802640 h 802640"/>
              <a:gd name="connsiteX4" fmla="*/ 0 w 8407021"/>
              <a:gd name="connsiteY4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7021" h="802640">
                <a:moveTo>
                  <a:pt x="0" y="0"/>
                </a:moveTo>
                <a:lnTo>
                  <a:pt x="8407021" y="0"/>
                </a:lnTo>
                <a:lnTo>
                  <a:pt x="7315199" y="802640"/>
                </a:lnTo>
                <a:lnTo>
                  <a:pt x="0" y="8026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0320"/>
            <a:ext cx="9144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1029"/>
          <a:stretch/>
        </p:blipFill>
        <p:spPr>
          <a:xfrm>
            <a:off x="457516" y="152400"/>
            <a:ext cx="4266884" cy="5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nytimes.com/top/news/business/companies/comcast_corporation/index.html?inline=nyt-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gieryic@albany.edu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abad@Albany.edu" TargetMode="External"/><Relationship Id="rId4" Type="http://schemas.openxmlformats.org/officeDocument/2006/relationships/hyperlink" Target="mailto:fsaleem-ismail@albany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WEBDEMO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  <a14:imgEffect>
                      <a14:saturation sat="0"/>
                    </a14:imgEffect>
                    <a14:imgEffect>
                      <a14:brightnessContrast bright="-20000" contrast="37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480" y="-20320"/>
            <a:ext cx="918464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1029"/>
          <a:stretch/>
        </p:blipFill>
        <p:spPr>
          <a:xfrm>
            <a:off x="457516" y="152400"/>
            <a:ext cx="4266884" cy="5555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038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Traveling the Evaluation Highway: 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Data to Map the Way</a:t>
            </a:r>
          </a:p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11, 2016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1679472"/>
            <a:ext cx="9144000" cy="169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Development Program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Rockefeller College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at Albany</a:t>
            </a:r>
          </a:p>
        </p:txBody>
      </p:sp>
    </p:spTree>
    <p:extLst>
      <p:ext uri="{BB962C8B-B14F-4D97-AF65-F5344CB8AC3E}">
        <p14:creationId xmlns:p14="http://schemas.microsoft.com/office/powerpoint/2010/main" val="111887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PDP Five-Year Enrollment Data (2011 - 2016)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51396"/>
              </p:ext>
            </p:extLst>
          </p:nvPr>
        </p:nvGraphicFramePr>
        <p:xfrm>
          <a:off x="457200" y="16764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6308726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1737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5439529"/>
            <a:ext cx="9144000" cy="73353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Early Childhood Education and Training Program (ECETP)</a:t>
            </a:r>
          </a:p>
        </p:txBody>
      </p:sp>
    </p:spTree>
    <p:extLst>
      <p:ext uri="{BB962C8B-B14F-4D97-AF65-F5344CB8AC3E}">
        <p14:creationId xmlns:p14="http://schemas.microsoft.com/office/powerpoint/2010/main" val="219447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69606"/>
          </a:xfrm>
        </p:spPr>
        <p:txBody>
          <a:bodyPr/>
          <a:lstStyle/>
          <a:p>
            <a:pPr algn="ctr"/>
            <a:r>
              <a:rPr lang="en-US" sz="2400" dirty="0"/>
              <a:t>Early Childhood Education and Training Program (ECETP)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Offers training and educational activities that support the development of knowledge and skills needed by child care providers and regulators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Supports child care providers in their efforts to provide quality care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Programs include:</a:t>
            </a:r>
          </a:p>
          <a:p>
            <a:pPr lvl="1"/>
            <a:r>
              <a:rPr lang="en-US" sz="2400" dirty="0"/>
              <a:t>Educational Incentive Program (EIP)</a:t>
            </a:r>
          </a:p>
          <a:p>
            <a:pPr lvl="1"/>
            <a:r>
              <a:rPr lang="en-US" sz="2400" dirty="0"/>
              <a:t>Videoconference training (VC)</a:t>
            </a:r>
          </a:p>
          <a:p>
            <a:pPr lvl="1"/>
            <a:r>
              <a:rPr lang="en-US" sz="2400" dirty="0"/>
              <a:t>e-Learning/Distance Learning (DL)</a:t>
            </a:r>
          </a:p>
          <a:p>
            <a:pPr lvl="1"/>
            <a:r>
              <a:rPr lang="en-US" sz="2400" dirty="0"/>
              <a:t>Medication Administration Training</a:t>
            </a:r>
          </a:p>
          <a:p>
            <a:pPr lvl="1"/>
            <a:r>
              <a:rPr lang="en-US" sz="2400" dirty="0"/>
              <a:t>Health and Safety Training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43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44000" cy="6095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" y="5562600"/>
            <a:ext cx="9144000" cy="7264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panose="020F03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ECETP Videoconference Training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1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66800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Videoconference training (VC) as part of ECETP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495800"/>
          </a:xfrm>
        </p:spPr>
        <p:txBody>
          <a:bodyPr/>
          <a:lstStyle/>
          <a:p>
            <a:pPr marL="457200">
              <a:spcBef>
                <a:spcPts val="1800"/>
              </a:spcBef>
            </a:pPr>
            <a:r>
              <a:rPr lang="en-US" dirty="0"/>
              <a:t>Offered at PDP since 2008</a:t>
            </a:r>
            <a:endParaRPr lang="en-US" b="1" dirty="0"/>
          </a:p>
          <a:p>
            <a:pPr marL="457200">
              <a:spcBef>
                <a:spcPts val="1800"/>
              </a:spcBef>
            </a:pPr>
            <a:r>
              <a:rPr lang="en-US" dirty="0"/>
              <a:t>Are </a:t>
            </a:r>
            <a:r>
              <a:rPr lang="en-US" b="1" dirty="0"/>
              <a:t>free</a:t>
            </a:r>
            <a:r>
              <a:rPr lang="en-US" dirty="0"/>
              <a:t> and cover cutting-edge topics</a:t>
            </a:r>
          </a:p>
          <a:p>
            <a:pPr marL="457200">
              <a:spcBef>
                <a:spcPts val="1800"/>
              </a:spcBef>
            </a:pPr>
            <a:r>
              <a:rPr lang="en-US" dirty="0"/>
              <a:t>Broadcast live to multiple training sites in NYS </a:t>
            </a:r>
          </a:p>
          <a:p>
            <a:pPr marL="457200">
              <a:spcBef>
                <a:spcPts val="1800"/>
              </a:spcBef>
            </a:pPr>
            <a:r>
              <a:rPr lang="en-US" dirty="0"/>
              <a:t>Feature discussions with national and state experts</a:t>
            </a:r>
          </a:p>
          <a:p>
            <a:pPr marL="457200">
              <a:spcBef>
                <a:spcPts val="1800"/>
              </a:spcBef>
            </a:pPr>
            <a:r>
              <a:rPr lang="en-US" dirty="0"/>
              <a:t>Facilitated by co-trainer(s) at each site</a:t>
            </a:r>
          </a:p>
          <a:p>
            <a:pPr marL="457200">
              <a:spcBef>
                <a:spcPts val="1800"/>
              </a:spcBef>
            </a:pPr>
            <a:r>
              <a:rPr lang="en-US" dirty="0"/>
              <a:t>Held on pre-determined dates (usually in the evening)</a:t>
            </a:r>
          </a:p>
          <a:p>
            <a:pPr marL="457200" indent="-365760">
              <a:spcBef>
                <a:spcPts val="1800"/>
              </a:spcBef>
            </a:pPr>
            <a:r>
              <a:rPr lang="en-US" dirty="0"/>
              <a:t>Give participants 2.5 hours of training and .25 CEUs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1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VC Registration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83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Brochures sent out beginning of year to child day care providers on ECETP’s mailing list</a:t>
            </a:r>
          </a:p>
          <a:p>
            <a:pPr>
              <a:spcBef>
                <a:spcPts val="1200"/>
              </a:spcBef>
            </a:pPr>
            <a:r>
              <a:rPr lang="en-US" dirty="0"/>
              <a:t>Emails sent to day care providers on ECETP’s email list one month prior to each videoconference</a:t>
            </a:r>
          </a:p>
          <a:p>
            <a:pPr>
              <a:spcBef>
                <a:spcPts val="1200"/>
              </a:spcBef>
            </a:pPr>
            <a:r>
              <a:rPr lang="en-US" dirty="0"/>
              <a:t>Registration materials sent in via mail or fax or completed on-line</a:t>
            </a:r>
          </a:p>
          <a:p>
            <a:pPr>
              <a:spcBef>
                <a:spcPts val="120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dirty="0"/>
              <a:t>Most sign up at the beginning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the year for all VCs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dirty="0"/>
              <a:t>Some are signed up by supervisors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495800"/>
            <a:ext cx="2552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/>
              <a:t>Number of Trainees Who Participated in VCs, 2011 - 2015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20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07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39529"/>
            <a:ext cx="9168939" cy="6680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Evaluation of Videoconferences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80" y="1143000"/>
            <a:ext cx="457300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Importance of Evaluation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/>
              <a:t>Helps substantiate the positive influence of training programs and learning activities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Provides meaningful information from trainees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Helps determine if training/learning objectives have been achieved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Helps to identify gaps or areas that may require revision for future trainings/learning activities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Helps to justify budget costs for needed training/learning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07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874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Ongoing Training and Evaluation Cycle</a:t>
            </a:r>
            <a:br>
              <a:rPr lang="en-US" dirty="0"/>
            </a:br>
            <a:endParaRPr lang="en-US" sz="1800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901537"/>
              </p:ext>
            </p:extLst>
          </p:nvPr>
        </p:nvGraphicFramePr>
        <p:xfrm>
          <a:off x="448558" y="2438400"/>
          <a:ext cx="8085841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673" y="2816646"/>
            <a:ext cx="634039" cy="573074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rot="10800000">
            <a:off x="5596072" y="4926624"/>
            <a:ext cx="548640" cy="609600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Bent Arrow 12"/>
          <p:cNvSpPr/>
          <p:nvPr/>
        </p:nvSpPr>
        <p:spPr>
          <a:xfrm rot="16200000">
            <a:off x="2447516" y="4970753"/>
            <a:ext cx="548640" cy="609600"/>
          </a:xfrm>
          <a:prstGeom prst="ben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Bent Arrow 13"/>
          <p:cNvSpPr/>
          <p:nvPr/>
        </p:nvSpPr>
        <p:spPr>
          <a:xfrm>
            <a:off x="2435297" y="2780120"/>
            <a:ext cx="54864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153290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On-going program evaluation is central for assessing project effectiveness and making informed decisions whether you are creating new or modifying existing training.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646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  <a14:imgEffect>
                      <a14:saturation sat="0"/>
                    </a14:imgEffect>
                    <a14:imgEffect>
                      <a14:brightnessContrast bright="-20000" contrast="37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480" y="-20320"/>
            <a:ext cx="918464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1029"/>
          <a:stretch/>
        </p:blipFill>
        <p:spPr>
          <a:xfrm>
            <a:off x="457516" y="152400"/>
            <a:ext cx="4266884" cy="5555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886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CEANY Conference</a:t>
            </a:r>
          </a:p>
          <a:p>
            <a:pPr algn="ctr"/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Gieryic, Fazana Saleem-Ismail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Arinka Abad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0160" y="1676400"/>
            <a:ext cx="9144000" cy="169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Traveling the Evaluation Highway: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Data to Map the Way</a:t>
            </a:r>
          </a:p>
        </p:txBody>
      </p:sp>
    </p:spTree>
    <p:extLst>
      <p:ext uri="{BB962C8B-B14F-4D97-AF65-F5344CB8AC3E}">
        <p14:creationId xmlns:p14="http://schemas.microsoft.com/office/powerpoint/2010/main" val="32352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878271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Kirkpatrick Evaluation Model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21076"/>
              </p:ext>
            </p:extLst>
          </p:nvPr>
        </p:nvGraphicFramePr>
        <p:xfrm>
          <a:off x="990600" y="1792671"/>
          <a:ext cx="7391400" cy="4554937"/>
        </p:xfrm>
        <a:graphic>
          <a:graphicData uri="http://schemas.openxmlformats.org/drawingml/2006/table">
            <a:tbl>
              <a:tblPr firstRow="1" firstCol="1" bandRow="1"/>
              <a:tblGrid>
                <a:gridCol w="226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Level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Learning Effect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Level 1 – Reaction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Were the trainees satisfied with training?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Level 2 – Learning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What learning knowledge took place?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Level 3 – Behavior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Was learning from the training transferred to the job?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Level 4 – Results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Did the training have the desired impact on the organization?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entury Gothic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48" marR="60048" marT="83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30" name="Rectangle 12"/>
          <p:cNvSpPr>
            <a:spLocks noChangeArrowheads="1"/>
          </p:cNvSpPr>
          <p:nvPr/>
        </p:nvSpPr>
        <p:spPr bwMode="auto">
          <a:xfrm>
            <a:off x="762000" y="58674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Kirkpatrick, D.L., Kirkpatrick, J.D. Implementing the Four Levels – A Practical Guide for Effective Evaluation of Training Programs (2007)</a:t>
            </a:r>
          </a:p>
        </p:txBody>
      </p:sp>
    </p:spTree>
    <p:extLst>
      <p:ext uri="{BB962C8B-B14F-4D97-AF65-F5344CB8AC3E}">
        <p14:creationId xmlns:p14="http://schemas.microsoft.com/office/powerpoint/2010/main" val="414734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98" y="1222317"/>
            <a:ext cx="6304762" cy="4382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85654" y="831376"/>
            <a:ext cx="413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Participant Reaction Questionnaire (PRQ)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9991" y="5653333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describe the course.</a:t>
            </a:r>
          </a:p>
          <a:p>
            <a:endParaRPr lang="en-US" sz="1200" dirty="0"/>
          </a:p>
          <a:p>
            <a:r>
              <a:rPr lang="en-US" sz="1200" dirty="0"/>
              <a:t>Please describe how you will apply what you have learned during this course.</a:t>
            </a:r>
          </a:p>
          <a:p>
            <a:endParaRPr lang="en-US" sz="1200" dirty="0"/>
          </a:p>
          <a:p>
            <a:r>
              <a:rPr lang="en-US" sz="1200" dirty="0"/>
              <a:t>What other topics would you like to see offered?</a:t>
            </a:r>
          </a:p>
          <a:p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990600"/>
            <a:ext cx="8229600" cy="439443"/>
          </a:xfrm>
        </p:spPr>
        <p:txBody>
          <a:bodyPr/>
          <a:lstStyle/>
          <a:p>
            <a:pPr algn="ctr"/>
            <a:r>
              <a:rPr lang="en-US" sz="2800" dirty="0"/>
              <a:t>Aggregate PRQ Means of VC Trainings, 2014-2016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659245"/>
              </p:ext>
            </p:extLst>
          </p:nvPr>
        </p:nvGraphicFramePr>
        <p:xfrm>
          <a:off x="499850" y="1752600"/>
          <a:ext cx="804876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21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39443"/>
          </a:xfrm>
        </p:spPr>
        <p:txBody>
          <a:bodyPr/>
          <a:lstStyle/>
          <a:p>
            <a:pPr algn="ctr"/>
            <a:r>
              <a:rPr lang="en-US" sz="2800" dirty="0"/>
              <a:t>Example of a VC Post-test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405"/>
            <a:ext cx="7009524" cy="14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6453"/>
            <a:ext cx="7486650" cy="38385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800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VC “I will” statements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05000"/>
            <a:ext cx="7315200" cy="69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9400"/>
            <a:ext cx="8368970" cy="34496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4054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VC Participant Comments on Open-ended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Oval 3"/>
          <p:cNvSpPr/>
          <p:nvPr/>
        </p:nvSpPr>
        <p:spPr>
          <a:xfrm>
            <a:off x="990600" y="1709124"/>
            <a:ext cx="7467600" cy="1905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“</a:t>
            </a:r>
            <a:r>
              <a:rPr lang="en-US" sz="1600" dirty="0"/>
              <a:t>Why aren't these very informative videoconferences    available for training--as far as watching them again like the ones shown on the web?... I will be hiring staff during  the summer and this would be a terrific training to give new staff. ”</a:t>
            </a:r>
          </a:p>
          <a:p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322998" y="3796688"/>
            <a:ext cx="2514600" cy="135591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“It was long but informative.”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6150" y="3957605"/>
            <a:ext cx="1834299" cy="1903037"/>
          </a:xfrm>
          <a:prstGeom prst="rect">
            <a:avLst/>
          </a:prstGeom>
          <a:solidFill>
            <a:srgbClr val="C00000"/>
          </a:solidFill>
          <a:ln>
            <a:solidFill>
              <a:srgbClr val="8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“Very good conference; wish more staff attended it, especially new staff”</a:t>
            </a:r>
          </a:p>
        </p:txBody>
      </p:sp>
      <p:sp>
        <p:nvSpPr>
          <p:cNvPr id="9" name="Oval 8"/>
          <p:cNvSpPr/>
          <p:nvPr/>
        </p:nvSpPr>
        <p:spPr>
          <a:xfrm>
            <a:off x="3336925" y="4009599"/>
            <a:ext cx="2590800" cy="2438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“[It] was very informative and interesting and important but long after a full day’s work.”</a:t>
            </a:r>
          </a:p>
        </p:txBody>
      </p:sp>
    </p:spTree>
    <p:extLst>
      <p:ext uri="{BB962C8B-B14F-4D97-AF65-F5344CB8AC3E}">
        <p14:creationId xmlns:p14="http://schemas.microsoft.com/office/powerpoint/2010/main" val="29641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Comment by VC Participant</a:t>
            </a:r>
          </a:p>
        </p:txBody>
      </p:sp>
      <p:sp>
        <p:nvSpPr>
          <p:cNvPr id="4" name="Speech Bubble: Oval 3"/>
          <p:cNvSpPr/>
          <p:nvPr/>
        </p:nvSpPr>
        <p:spPr>
          <a:xfrm>
            <a:off x="838200" y="1828800"/>
            <a:ext cx="7467600" cy="3863181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“It would be great if I could watch these videoconferences at my day care center. I do not have a car and have to take two buses to get to the  VC site and get home after the event. 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It would be convenient and ideal for me to attend the VC at my center.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 think more staff would attend if the videoconference was held at our day care center.”</a:t>
            </a:r>
          </a:p>
        </p:txBody>
      </p:sp>
    </p:spTree>
    <p:extLst>
      <p:ext uri="{BB962C8B-B14F-4D97-AF65-F5344CB8AC3E}">
        <p14:creationId xmlns:p14="http://schemas.microsoft.com/office/powerpoint/2010/main" val="2044623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39529"/>
            <a:ext cx="9168939" cy="6680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Video-on-Demand</a:t>
            </a:r>
          </a:p>
        </p:txBody>
      </p:sp>
    </p:spTree>
    <p:extLst>
      <p:ext uri="{BB962C8B-B14F-4D97-AF65-F5344CB8AC3E}">
        <p14:creationId xmlns:p14="http://schemas.microsoft.com/office/powerpoint/2010/main" val="3128148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61" y="923278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Video-on-Demand (VOD)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61" y="1676400"/>
            <a:ext cx="8229600" cy="4449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PDP plans to use VOD as an avenue to provide child day care providers with PDP’s well-received quality videoconferences.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VOD is defined as technology that supplies video content to users upon request and can be viewed when they choose to, rather than having to watch for a specific broadcast time, via television, personal computers or smart phones (Casey, 2015).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054200"/>
            <a:ext cx="2417560" cy="16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34" y="1066800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VOD in Television Field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/>
              <a:t>“On-demand isn’t always the shiniest new technology. But we are seeing tremendous growth,” said Matthew Strauss, who oversees digital strategy for </a:t>
            </a:r>
            <a:r>
              <a:rPr lang="en-US" sz="3200" dirty="0">
                <a:hlinkClick r:id="rId3" tooltip="More information about Comcast Corporation"/>
              </a:rPr>
              <a:t>Comcast</a:t>
            </a:r>
            <a:r>
              <a:rPr lang="en-US" sz="3200" dirty="0"/>
              <a:t>, the nation’s largest cable company.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i="1" dirty="0"/>
              <a:t>Reference: Viewers Start to Embrace Television on Demand By Brian </a:t>
            </a:r>
            <a:r>
              <a:rPr lang="en-US" sz="1600" i="1" dirty="0" err="1"/>
              <a:t>Stelter</a:t>
            </a:r>
            <a:r>
              <a:rPr lang="en-US" sz="1600" i="1" dirty="0"/>
              <a:t> and Amy </a:t>
            </a:r>
            <a:r>
              <a:rPr lang="en-US" sz="1600" i="1" dirty="0" err="1"/>
              <a:t>Chozickmay</a:t>
            </a:r>
            <a:r>
              <a:rPr lang="en-US" sz="1600" i="1" dirty="0"/>
              <a:t> 20, 2013 </a:t>
            </a:r>
          </a:p>
          <a:p>
            <a:pPr marL="0" indent="0">
              <a:buNone/>
            </a:pPr>
            <a:r>
              <a:rPr lang="en-US" sz="1600" i="1" dirty="0"/>
              <a:t>http://www.nytimes.com/2013/05/21/business/media/video-on-demand-viewing-is-gaining-popularity.html</a:t>
            </a:r>
          </a:p>
        </p:txBody>
      </p:sp>
    </p:spTree>
    <p:extLst>
      <p:ext uri="{BB962C8B-B14F-4D97-AF65-F5344CB8AC3E}">
        <p14:creationId xmlns:p14="http://schemas.microsoft.com/office/powerpoint/2010/main" val="160796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39443"/>
          </a:xfrm>
        </p:spPr>
        <p:txBody>
          <a:bodyPr/>
          <a:lstStyle/>
          <a:p>
            <a:r>
              <a:rPr lang="en-US" dirty="0"/>
              <a:t>Session 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/>
          <a:lstStyle/>
          <a:p>
            <a:r>
              <a:rPr lang="en-US" sz="2400" dirty="0"/>
              <a:t>Background on PDP </a:t>
            </a:r>
          </a:p>
          <a:p>
            <a:r>
              <a:rPr lang="en-US" sz="2400" dirty="0"/>
              <a:t>Overview of Early Childhood Education and Training Program (ECETP)</a:t>
            </a:r>
          </a:p>
          <a:p>
            <a:r>
              <a:rPr lang="en-US" sz="2400" dirty="0"/>
              <a:t>Overview of Videoconference (VC) training at PDP</a:t>
            </a:r>
          </a:p>
          <a:p>
            <a:r>
              <a:rPr lang="en-US" sz="2400" dirty="0"/>
              <a:t>Evaluation of VC training</a:t>
            </a:r>
          </a:p>
          <a:p>
            <a:pPr lvl="1"/>
            <a:r>
              <a:rPr lang="en-US" sz="2000" dirty="0"/>
              <a:t>Overview</a:t>
            </a:r>
          </a:p>
          <a:p>
            <a:pPr lvl="1"/>
            <a:r>
              <a:rPr lang="en-US" sz="2000" dirty="0"/>
              <a:t>Survey instruments used for VCs</a:t>
            </a:r>
          </a:p>
          <a:p>
            <a:pPr lvl="1"/>
            <a:r>
              <a:rPr lang="en-US" sz="2000" dirty="0"/>
              <a:t>Use of VC evaluation results</a:t>
            </a:r>
          </a:p>
          <a:p>
            <a:r>
              <a:rPr lang="en-US" sz="2400" dirty="0"/>
              <a:t>Video-on-Demand (VOD)</a:t>
            </a:r>
          </a:p>
          <a:p>
            <a:pPr lvl="1"/>
            <a:r>
              <a:rPr lang="en-US" sz="2000" dirty="0"/>
              <a:t>Overview</a:t>
            </a:r>
          </a:p>
          <a:p>
            <a:pPr lvl="1"/>
            <a:r>
              <a:rPr lang="en-US" sz="2000" dirty="0"/>
              <a:t>Pilot study of child day care centers as host sites</a:t>
            </a:r>
          </a:p>
          <a:p>
            <a:pPr lvl="1"/>
            <a:r>
              <a:rPr lang="en-US" sz="2000" dirty="0"/>
              <a:t>Evaluation results</a:t>
            </a:r>
          </a:p>
          <a:p>
            <a:pPr lvl="1"/>
            <a:r>
              <a:rPr lang="en-US" sz="2000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1334765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35" y="990600"/>
            <a:ext cx="8229600" cy="533400"/>
          </a:xfrm>
        </p:spPr>
        <p:txBody>
          <a:bodyPr/>
          <a:lstStyle/>
          <a:p>
            <a:pPr algn="ctr"/>
            <a:r>
              <a:rPr lang="en-US" dirty="0"/>
              <a:t>Literature Review on 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Advantages of VOD </a:t>
            </a:r>
          </a:p>
          <a:p>
            <a:pPr marL="0" indent="0" algn="ctr">
              <a:buNone/>
            </a:pPr>
            <a:endParaRPr lang="en-US" sz="1000" b="1" dirty="0"/>
          </a:p>
          <a:p>
            <a:r>
              <a:rPr lang="en-US" sz="2400" dirty="0"/>
              <a:t>Provides an interactive inter-media experience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Appeal to tech-savvy trainees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Accommodates a wide range of content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Is a learning model that could be monitored effectively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Can be self-directed and self-paced (asynchronous) or trainer-led on a specific schedule (synchronous)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Is more easily accessible than traditional VCs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4933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 Literature Review on 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Disadvantages of VOD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sz="2400" dirty="0"/>
              <a:t>Can be difficult for some learners who are not tech-savvy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Is not as focused on individual learner’s needs for engagement and performance outcomes</a:t>
            </a:r>
          </a:p>
          <a:p>
            <a:endParaRPr lang="en-US" sz="2400" dirty="0"/>
          </a:p>
          <a:p>
            <a:r>
              <a:rPr lang="en-US" sz="2400" dirty="0"/>
              <a:t>Can overwhelm learners with lengthy sessions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44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439443"/>
          </a:xfrm>
        </p:spPr>
        <p:txBody>
          <a:bodyPr/>
          <a:lstStyle/>
          <a:p>
            <a:r>
              <a:rPr lang="en-US" sz="2800" dirty="0"/>
              <a:t>Pilot Study of Child Day Care Centers as VC Host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/>
          <a:lstStyle/>
          <a:p>
            <a:pPr marL="548640">
              <a:spcBef>
                <a:spcPts val="1800"/>
              </a:spcBef>
            </a:pPr>
            <a:r>
              <a:rPr lang="en-US" dirty="0"/>
              <a:t>Purpose</a:t>
            </a:r>
          </a:p>
          <a:p>
            <a:pPr marL="548640">
              <a:spcBef>
                <a:spcPts val="1800"/>
              </a:spcBef>
            </a:pPr>
            <a:r>
              <a:rPr lang="en-US" dirty="0"/>
              <a:t>In September 2013, a sample of child day care centers (N=3) were chosen to host VCs for their staff for remainder of year</a:t>
            </a:r>
          </a:p>
          <a:p>
            <a:pPr marL="548640">
              <a:spcBef>
                <a:spcPts val="1800"/>
              </a:spcBef>
            </a:pPr>
            <a:r>
              <a:rPr lang="en-US" dirty="0"/>
              <a:t>Three VCs were available for viewing by sites</a:t>
            </a:r>
          </a:p>
          <a:p>
            <a:pPr marL="548640">
              <a:spcBef>
                <a:spcPts val="1800"/>
              </a:spcBef>
            </a:pPr>
            <a:r>
              <a:rPr lang="en-US" dirty="0"/>
              <a:t>Evaluation design:</a:t>
            </a:r>
          </a:p>
          <a:p>
            <a:pPr marL="948690" lvl="1">
              <a:spcBef>
                <a:spcPts val="1800"/>
              </a:spcBef>
            </a:pPr>
            <a:r>
              <a:rPr lang="en-US" sz="2000" dirty="0"/>
              <a:t>Level 1 PRQ surveys and Level 2 Post-tests for participants</a:t>
            </a:r>
          </a:p>
          <a:p>
            <a:pPr marL="948690" lvl="1">
              <a:spcBef>
                <a:spcPts val="1800"/>
              </a:spcBef>
            </a:pPr>
            <a:r>
              <a:rPr lang="en-US" sz="2000" dirty="0"/>
              <a:t>Semi-structured telephone interviews with each participating director in 2014</a:t>
            </a:r>
          </a:p>
          <a:p>
            <a:pPr marL="205740" indent="0"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0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Pilot Study of Child Day Care Centers as VC Host Sites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515771"/>
              </p:ext>
            </p:extLst>
          </p:nvPr>
        </p:nvGraphicFramePr>
        <p:xfrm>
          <a:off x="457200" y="1671638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106561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Survey Interview Questions for Directors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87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Could you share your experience of being a host videoconference site?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Did you face any challenges conducting the videoconferences?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5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 you perceive any benefits from hosting the videoconference at your own center?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0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Has any of your staff attended ECETP videoconferences at other sites in the past? If yes, how do you think this experience compare to having it at your own site?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Do you have any suggestions/best practices to improve the host site project?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27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Would you suggest this model to other child day care directors?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17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283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990600"/>
            <a:ext cx="8229600" cy="363243"/>
          </a:xfrm>
        </p:spPr>
        <p:txBody>
          <a:bodyPr/>
          <a:lstStyle/>
          <a:p>
            <a:pPr algn="ctr"/>
            <a:r>
              <a:rPr lang="en-US" sz="2800" dirty="0"/>
              <a:t>Pilot Study of Child Day Care Centers as VC Host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524000"/>
            <a:ext cx="8229600" cy="4307569"/>
          </a:xfrm>
        </p:spPr>
        <p:txBody>
          <a:bodyPr/>
          <a:lstStyle/>
          <a:p>
            <a:pPr marL="0" indent="0">
              <a:buNone/>
            </a:pPr>
            <a:endParaRPr lang="en-US" sz="900" b="1" u="sng" dirty="0"/>
          </a:p>
          <a:p>
            <a:pPr marL="0" indent="0">
              <a:buNone/>
            </a:pPr>
            <a:r>
              <a:rPr lang="en-US" sz="3200" b="1" dirty="0"/>
              <a:t>		          </a:t>
            </a:r>
            <a:r>
              <a:rPr lang="en-US" sz="2600" b="1" u="sng" dirty="0"/>
              <a:t>Evaluation Results</a:t>
            </a:r>
          </a:p>
          <a:p>
            <a:pPr marL="0" indent="0">
              <a:buNone/>
            </a:pPr>
            <a:endParaRPr lang="en-US" sz="2000" b="1" u="sng" dirty="0"/>
          </a:p>
          <a:p>
            <a:r>
              <a:rPr lang="en-US" sz="2600" dirty="0"/>
              <a:t>Participants at child day care host sites had very positive ratings on the Level 1 PRQ survey and high Level 2 post-test scores.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Participant evaluation results from host sites were comparable to the those of providers who took the same training, during the same time period, at traditional videoconference sites.</a:t>
            </a:r>
          </a:p>
        </p:txBody>
      </p:sp>
    </p:spTree>
    <p:extLst>
      <p:ext uri="{BB962C8B-B14F-4D97-AF65-F5344CB8AC3E}">
        <p14:creationId xmlns:p14="http://schemas.microsoft.com/office/powerpoint/2010/main" val="354431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Pilot Study of Child Day Care Centers as VC Host Sites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                                        </a:t>
            </a:r>
            <a:r>
              <a:rPr lang="en-US" sz="2600" b="1" u="sng" dirty="0"/>
              <a:t>Evaluation Results</a:t>
            </a:r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98990"/>
              </p:ext>
            </p:extLst>
          </p:nvPr>
        </p:nvGraphicFramePr>
        <p:xfrm>
          <a:off x="762000" y="2286001"/>
          <a:ext cx="7543800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90891245"/>
                    </a:ext>
                  </a:extLst>
                </a:gridCol>
              </a:tblGrid>
              <a:tr h="961534">
                <a:tc>
                  <a:txBody>
                    <a:bodyPr/>
                    <a:lstStyle/>
                    <a:p>
                      <a:pPr algn="ctr"/>
                      <a:endParaRPr lang="en-US" sz="200" dirty="0"/>
                    </a:p>
                    <a:p>
                      <a:pPr algn="ctr"/>
                      <a:r>
                        <a:rPr lang="en-US" sz="2400" dirty="0"/>
                        <a:t>Major themes of content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942684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Directors overwhelmingly liked being host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9037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Preferred hosting the VCs at their centers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78970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Benefit</a:t>
                      </a:r>
                      <a:r>
                        <a:rPr lang="en-US" sz="2000" baseline="0" dirty="0"/>
                        <a:t> -</a:t>
                      </a:r>
                      <a:r>
                        <a:rPr lang="en-US" sz="2000" dirty="0"/>
                        <a:t> more comfortable 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2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103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Pilot Study of Child Day Care Centers as VC Host Sites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6002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                                        </a:t>
            </a:r>
            <a:r>
              <a:rPr lang="en-US" sz="2600" b="1" u="sng" dirty="0"/>
              <a:t>Evaluation Results</a:t>
            </a:r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61796"/>
              </p:ext>
            </p:extLst>
          </p:nvPr>
        </p:nvGraphicFramePr>
        <p:xfrm>
          <a:off x="762000" y="2286001"/>
          <a:ext cx="7543800" cy="370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90891245"/>
                    </a:ext>
                  </a:extLst>
                </a:gridCol>
              </a:tblGrid>
              <a:tr h="96153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2400" dirty="0"/>
                        <a:t>Major themes of content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942684"/>
                  </a:ext>
                </a:extLst>
              </a:tr>
              <a:tr h="791065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More time</a:t>
                      </a:r>
                      <a:r>
                        <a:rPr lang="en-US" sz="2000" baseline="0" dirty="0"/>
                        <a:t> for q</a:t>
                      </a:r>
                      <a:r>
                        <a:rPr lang="en-US" sz="2000" dirty="0"/>
                        <a:t>uestions and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9037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Attendance was very good at all the centers; in some cases,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78970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Directors felt very prepared to co-train the VC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2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64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3303"/>
            <a:ext cx="8229600" cy="515643"/>
          </a:xfrm>
        </p:spPr>
        <p:txBody>
          <a:bodyPr/>
          <a:lstStyle/>
          <a:p>
            <a:pPr algn="ctr"/>
            <a:r>
              <a:rPr lang="en-US" sz="2800" dirty="0"/>
              <a:t>Pilot Study of Child Day Care Centers as VC Host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u="sng" dirty="0"/>
              <a:t>Evaluation Results</a:t>
            </a:r>
          </a:p>
          <a:p>
            <a:pPr marL="0" indent="0">
              <a:buNone/>
            </a:pPr>
            <a:endParaRPr lang="en-US" sz="1400" b="1" u="sng" dirty="0"/>
          </a:p>
          <a:p>
            <a:pPr marL="0" indent="0">
              <a:buNone/>
            </a:pPr>
            <a:r>
              <a:rPr lang="en-US" sz="2600" dirty="0"/>
              <a:t>The directors shared examples of staff applying the VC information to their classrooms: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400" dirty="0"/>
              <a:t>One center went back to “Family-Style Eating” based on information provided in the </a:t>
            </a:r>
            <a:r>
              <a:rPr lang="en-US" sz="2400" i="1" dirty="0"/>
              <a:t>Focus on Obesity Prevention </a:t>
            </a:r>
            <a:r>
              <a:rPr lang="en-US" sz="2400" dirty="0"/>
              <a:t>VC.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2400" dirty="0"/>
              <a:t>One teacher adapted information from the </a:t>
            </a:r>
            <a:r>
              <a:rPr lang="en-US" sz="2400" i="1" dirty="0"/>
              <a:t>Focus on Bullying</a:t>
            </a:r>
            <a:r>
              <a:rPr lang="en-US" sz="2400" dirty="0"/>
              <a:t> VC to address a bullying issue in her pre-school class.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2400" dirty="0"/>
              <a:t>Several teachers checked and updated their classroom safety lists based on the information shared in the </a:t>
            </a:r>
            <a:r>
              <a:rPr lang="en-US" sz="2400" i="1" dirty="0"/>
              <a:t>Focus on Child Day Care Regulations</a:t>
            </a:r>
            <a:r>
              <a:rPr lang="en-US" sz="2400" dirty="0"/>
              <a:t> VC.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16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Pilot Study of Child Day Care Centers as VC Host Sites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                                        </a:t>
            </a:r>
            <a:r>
              <a:rPr lang="en-US" sz="2600" b="1" u="sng" dirty="0"/>
              <a:t>Evaluation Results</a:t>
            </a:r>
            <a:endParaRPr lang="en-US" sz="3600" b="1" u="sng" dirty="0"/>
          </a:p>
          <a:p>
            <a:pPr marL="0" indent="0">
              <a:buNone/>
            </a:pPr>
            <a:endParaRPr lang="en-US" sz="2600" b="1" u="sng" dirty="0"/>
          </a:p>
          <a:p>
            <a:pPr marL="0" indent="0">
              <a:buNone/>
            </a:pPr>
            <a:endParaRPr lang="en-US" sz="2600" b="1" u="sng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74873"/>
              </p:ext>
            </p:extLst>
          </p:nvPr>
        </p:nvGraphicFramePr>
        <p:xfrm>
          <a:off x="533400" y="2209800"/>
          <a:ext cx="8135112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112">
                  <a:extLst>
                    <a:ext uri="{9D8B030D-6E8A-4147-A177-3AD203B41FA5}">
                      <a16:colId xmlns:a16="http://schemas.microsoft.com/office/drawing/2014/main" val="3790891245"/>
                    </a:ext>
                  </a:extLst>
                </a:gridCol>
              </a:tblGrid>
              <a:tr h="96153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2600" dirty="0"/>
                        <a:t>Major themes of content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942684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No major technical problems or challenges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9037"/>
                  </a:ext>
                </a:extLst>
              </a:tr>
              <a:tr h="974888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Enthusiastic desire to host in the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78970"/>
                  </a:ext>
                </a:extLst>
              </a:tr>
              <a:tr h="1127289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Day care centers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greatly benefitted from hosting VC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52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66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58" y="990600"/>
            <a:ext cx="8382000" cy="469606"/>
          </a:xfrm>
        </p:spPr>
        <p:txBody>
          <a:bodyPr/>
          <a:lstStyle/>
          <a:p>
            <a:r>
              <a:rPr lang="en-US" sz="2800" dirty="0"/>
              <a:t>Current Status of PDP VOD for Child Day Care Providers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58" y="1676400"/>
            <a:ext cx="8686800" cy="4602163"/>
          </a:xfrm>
        </p:spPr>
        <p:txBody>
          <a:bodyPr/>
          <a:lstStyle/>
          <a:p>
            <a:r>
              <a:rPr lang="en-US" sz="2600" dirty="0"/>
              <a:t>Since 2014, PDP has been working on providing VOD.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600" dirty="0"/>
              <a:t>Website being developed for providers to access VOD.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600" dirty="0"/>
              <a:t>Centers will need to met criteria to be eligible for using VOD.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600" dirty="0"/>
              <a:t>Three VC topics will be accessible once VOD is a PDP training option: </a:t>
            </a:r>
          </a:p>
          <a:p>
            <a:pPr lvl="1"/>
            <a:r>
              <a:rPr lang="en-US" sz="2000" dirty="0"/>
              <a:t>Child Abuse and Maltreatment with a Focus on Understanding Brain Injury and Prevention</a:t>
            </a:r>
          </a:p>
          <a:p>
            <a:pPr lvl="1"/>
            <a:r>
              <a:rPr lang="en-US" sz="2000" dirty="0"/>
              <a:t>Continuity of Care</a:t>
            </a:r>
          </a:p>
          <a:p>
            <a:pPr lvl="1"/>
            <a:r>
              <a:rPr lang="en-US" sz="2000" dirty="0"/>
              <a:t>Family and Community Relationships with a Focus on Bullying during the School-Age Years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517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39443"/>
          </a:xfrm>
        </p:spPr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01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attending this session, you will learn: 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How to measure different aspects of training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Types of survey instruments used to collect evaluation data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How to use evaluation data to inform future programming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How to conduct a pilot study of a new program under consideration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How to use evaluation data from a pilot study to make decisions regarding wider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2406473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       </a:t>
            </a:r>
            <a:r>
              <a:rPr lang="en-US" sz="2800" dirty="0"/>
              <a:t>Evaluation Plans for Future VOD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Level 1 PRQ and Post-test currently used at traditional sites will also be utilized to evaluate the VODs.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dirty="0"/>
              <a:t>A potential study may be conducted to examine the effectiveness of the VOD approach.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2600" dirty="0"/>
              <a:t>The study could include a series of regional focus groups with both directors and staff who use, once available, the VODs at their center. 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000" dirty="0"/>
          </a:p>
          <a:p>
            <a:pPr lvl="1">
              <a:spcBef>
                <a:spcPts val="0"/>
              </a:spcBef>
            </a:pPr>
            <a:r>
              <a:rPr lang="en-US" sz="2600" dirty="0"/>
              <a:t>On-line Level 3 follow-up surveys could be sent to participants to assess if knowledge is being applied. </a:t>
            </a:r>
          </a:p>
        </p:txBody>
      </p:sp>
    </p:spTree>
    <p:extLst>
      <p:ext uri="{BB962C8B-B14F-4D97-AF65-F5344CB8AC3E}">
        <p14:creationId xmlns:p14="http://schemas.microsoft.com/office/powerpoint/2010/main" val="3423248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757"/>
            <a:ext cx="8229600" cy="43944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The pilot study of day care centers hosting the VCs provided valuable information that indicated this was both a positive and effective approach for providers to access VC training.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r>
              <a:rPr lang="en-US" dirty="0"/>
              <a:t>The evaluation results helped to fuel efforts to develop the VOD initiative.</a:t>
            </a:r>
          </a:p>
        </p:txBody>
      </p:sp>
    </p:spTree>
    <p:extLst>
      <p:ext uri="{BB962C8B-B14F-4D97-AF65-F5344CB8AC3E}">
        <p14:creationId xmlns:p14="http://schemas.microsoft.com/office/powerpoint/2010/main" val="2812019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5400" b="1" dirty="0"/>
              <a:t>            QUESTIONS?</a:t>
            </a:r>
          </a:p>
        </p:txBody>
      </p:sp>
    </p:spTree>
    <p:extLst>
      <p:ext uri="{BB962C8B-B14F-4D97-AF65-F5344CB8AC3E}">
        <p14:creationId xmlns:p14="http://schemas.microsoft.com/office/powerpoint/2010/main" val="2430925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8" y="1905000"/>
            <a:ext cx="8229600" cy="4449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Susan Gieryic</a:t>
            </a: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sgieryic@albany.edu</a:t>
            </a: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dirty="0"/>
              <a:t>Fazana Saleem-Ismail</a:t>
            </a:r>
          </a:p>
          <a:p>
            <a:pPr marL="0" indent="0">
              <a:buNone/>
              <a:defRPr/>
            </a:pPr>
            <a:r>
              <a:rPr lang="en-US" dirty="0">
                <a:hlinkClick r:id="rId4"/>
              </a:rPr>
              <a:t>fsaleem-ismail@albany.edu</a:t>
            </a:r>
            <a:endParaRPr lang="en-US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dirty="0"/>
              <a:t>Arinka Abad</a:t>
            </a:r>
          </a:p>
          <a:p>
            <a:pPr marL="0" indent="0">
              <a:buNone/>
              <a:defRPr/>
            </a:pPr>
            <a:r>
              <a:rPr lang="en-US" dirty="0">
                <a:hlinkClick r:id="rId5"/>
              </a:rPr>
              <a:t>aabad@Albany.edu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9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39529"/>
            <a:ext cx="9168939" cy="6680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Background on PDP</a:t>
            </a:r>
          </a:p>
        </p:txBody>
      </p:sp>
    </p:spTree>
    <p:extLst>
      <p:ext uri="{BB962C8B-B14F-4D97-AF65-F5344CB8AC3E}">
        <p14:creationId xmlns:p14="http://schemas.microsoft.com/office/powerpoint/2010/main" val="15765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439443"/>
          </a:xfrm>
        </p:spPr>
        <p:txBody>
          <a:bodyPr/>
          <a:lstStyle/>
          <a:p>
            <a:r>
              <a:rPr lang="en-US" sz="2800" dirty="0"/>
              <a:t>PDP’s Strength</a:t>
            </a:r>
            <a:endParaRPr lang="en-US" sz="2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73117" y="1828800"/>
            <a:ext cx="8237483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Transforming policy into practice: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Ability to bridge between policy and practice.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Ability to rapidly respond to emerging needs.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Ability to adjust to changing conditions.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79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6705600" y="5410200"/>
            <a:ext cx="205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5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4467705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Mission</a:t>
            </a:r>
            <a:endParaRPr lang="en-US" b="1" dirty="0"/>
          </a:p>
          <a:p>
            <a:pPr marL="284163" indent="-284163"/>
            <a:r>
              <a:rPr lang="en-US" sz="2400" dirty="0"/>
              <a:t>To provide education, training, research and evaluation in support of the public workforce, government agencies, not-for profits, and affiliated organizations. </a:t>
            </a:r>
          </a:p>
          <a:p>
            <a:pPr marL="284163" indent="-284163">
              <a:buNone/>
            </a:pPr>
            <a:endParaRPr lang="en-US" dirty="0"/>
          </a:p>
          <a:p>
            <a:pPr marL="284163" indent="-284163">
              <a:buNone/>
            </a:pPr>
            <a:r>
              <a:rPr lang="en-US" sz="2400" b="1" dirty="0"/>
              <a:t>Vision</a:t>
            </a:r>
            <a:endParaRPr lang="en-US" b="1" dirty="0"/>
          </a:p>
          <a:p>
            <a:pPr marL="284163" indent="-284163"/>
            <a:r>
              <a:rPr lang="en-US" sz="2400" dirty="0"/>
              <a:t>Helping government  </a:t>
            </a:r>
          </a:p>
          <a:p>
            <a:pPr marL="284163" indent="-284163">
              <a:buNone/>
            </a:pPr>
            <a:r>
              <a:rPr lang="en-US" sz="2400" dirty="0"/>
              <a:t>    become more efficient.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6144" y="2267136"/>
            <a:ext cx="1539256" cy="1141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 descr="https://encrypted-tbn1.gstatic.com/images?q=tbn:ANd9GcRVlc7BjUPoclhgg772XXrcYl25yomAD65dTP5sus0uLANcFV0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063" y="1132784"/>
            <a:ext cx="1486545" cy="11404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0205" y="2185853"/>
            <a:ext cx="1535853" cy="113894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 descr="http://www.cordovanolaw.com/images/img-workerscom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93" y="3343328"/>
            <a:ext cx="1707373" cy="114201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nysaflcio.org/wp-content/uploads/2012/06/Workers-290x16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0"/>
          <a:stretch/>
        </p:blipFill>
        <p:spPr bwMode="auto">
          <a:xfrm>
            <a:off x="4356680" y="4272476"/>
            <a:ext cx="2010956" cy="1154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orange.cc.ny.us/human_resources/benefits/otherfiles/groupofpeoplewalking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4" y="3337246"/>
            <a:ext cx="1776997" cy="12618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3" y="4420903"/>
            <a:ext cx="1721903" cy="1141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0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1884" y="1054396"/>
            <a:ext cx="8229600" cy="439443"/>
          </a:xfrm>
        </p:spPr>
        <p:txBody>
          <a:bodyPr/>
          <a:lstStyle/>
          <a:p>
            <a:r>
              <a:rPr lang="en-US" sz="2400" dirty="0"/>
              <a:t>Value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26429" cy="5029194"/>
          </a:xfrm>
        </p:spPr>
        <p:txBody>
          <a:bodyPr>
            <a:normAutofit/>
          </a:bodyPr>
          <a:lstStyle/>
          <a:p>
            <a:r>
              <a:rPr lang="en-US" sz="2400" dirty="0"/>
              <a:t>Furthering the university’s public and community service mission (community engagement).</a:t>
            </a:r>
          </a:p>
          <a:p>
            <a:r>
              <a:rPr lang="en-US" sz="2400" dirty="0"/>
              <a:t>Respond to emerging workforce development needs.</a:t>
            </a:r>
          </a:p>
          <a:p>
            <a:r>
              <a:rPr lang="en-US" sz="2400" dirty="0"/>
              <a:t>Provide Continuing Professional Education (CPE) for the public workforce (training &amp; technical assistance). </a:t>
            </a:r>
          </a:p>
          <a:p>
            <a:r>
              <a:rPr lang="en-US" sz="2400" dirty="0"/>
              <a:t>Creating opportunities for faculty and students.</a:t>
            </a:r>
          </a:p>
          <a:p>
            <a:r>
              <a:rPr lang="en-US" sz="2400" dirty="0"/>
              <a:t>Bridging policy and practice. </a:t>
            </a:r>
          </a:p>
        </p:txBody>
      </p:sp>
      <p:pic>
        <p:nvPicPr>
          <p:cNvPr id="1026" name="Picture 2" descr="H:\PDP\PDP Poster\podium photos\120_minerva_UAl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7" t="16491" r="14762" b="15641"/>
          <a:stretch/>
        </p:blipFill>
        <p:spPr bwMode="auto">
          <a:xfrm rot="16200000">
            <a:off x="4154064" y="2387599"/>
            <a:ext cx="5308124" cy="31754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9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PDP’s Historical Trademark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828800"/>
            <a:ext cx="83820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Ability to: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862013">
              <a:spcBef>
                <a:spcPts val="0"/>
              </a:spcBef>
            </a:pPr>
            <a:r>
              <a:rPr lang="en-US" dirty="0"/>
              <a:t>work with diverse groups</a:t>
            </a:r>
          </a:p>
          <a:p>
            <a:pPr marL="519113" indent="0">
              <a:spcBef>
                <a:spcPts val="0"/>
              </a:spcBef>
              <a:buNone/>
            </a:pPr>
            <a:endParaRPr lang="en-US" dirty="0"/>
          </a:p>
          <a:p>
            <a:pPr marL="862013">
              <a:spcBef>
                <a:spcPts val="0"/>
              </a:spcBef>
            </a:pPr>
            <a:r>
              <a:rPr lang="en-US" dirty="0"/>
              <a:t>cut through bureaucracy</a:t>
            </a:r>
          </a:p>
          <a:p>
            <a:pPr marL="519113" indent="0">
              <a:spcBef>
                <a:spcPts val="0"/>
              </a:spcBef>
              <a:buNone/>
            </a:pPr>
            <a:endParaRPr lang="en-US" dirty="0"/>
          </a:p>
          <a:p>
            <a:pPr marL="862013">
              <a:spcBef>
                <a:spcPts val="0"/>
              </a:spcBef>
            </a:pPr>
            <a:r>
              <a:rPr lang="en-US" dirty="0"/>
              <a:t>be resourceful and creative</a:t>
            </a:r>
          </a:p>
          <a:p>
            <a:pPr marL="519113" indent="0">
              <a:spcBef>
                <a:spcPts val="0"/>
              </a:spcBef>
              <a:buNone/>
            </a:pPr>
            <a:endParaRPr lang="en-US" dirty="0"/>
          </a:p>
          <a:p>
            <a:pPr marL="862013">
              <a:spcBef>
                <a:spcPts val="0"/>
              </a:spcBef>
            </a:pPr>
            <a:r>
              <a:rPr lang="en-US" dirty="0"/>
              <a:t>be results oriented</a:t>
            </a:r>
          </a:p>
          <a:p>
            <a:pPr marL="519113" indent="0">
              <a:spcBef>
                <a:spcPts val="0"/>
              </a:spcBef>
              <a:buNone/>
            </a:pPr>
            <a:endParaRPr lang="en-US" dirty="0"/>
          </a:p>
          <a:p>
            <a:pPr marL="862013">
              <a:spcBef>
                <a:spcPts val="0"/>
              </a:spcBef>
            </a:pPr>
            <a:r>
              <a:rPr lang="en-US" dirty="0"/>
              <a:t>deliver “just-in-time” training.</a:t>
            </a:r>
          </a:p>
        </p:txBody>
      </p:sp>
    </p:spTree>
    <p:extLst>
      <p:ext uri="{BB962C8B-B14F-4D97-AF65-F5344CB8AC3E}">
        <p14:creationId xmlns:p14="http://schemas.microsoft.com/office/powerpoint/2010/main" val="3137765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&amp;#x0D;&amp;#x0A;&amp;#x0D;&amp;#x0A;ADDRESSING ACCESSIBILITY AND USABILITY IN EXPANDING THE IMPLEMENTATION OF &amp;#x0D;&amp;#x0A;E-GOVERNANCE&amp;#x0D;&amp;#x0A;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Key Points: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User-centered design for e-governance:&amp;#x0D;&amp;#x0A;On the surface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User-centered design for e-governance:&amp;#x0D;&amp;#x0A;A deeper dive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Establishing accessibility and usability standards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How open are the gateways?&amp;quot;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 - &amp;quot;Challenges for success: A tactical approach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Challenges for usability and ROI&amp;quot;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 - &amp;quot;The role of higher education  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The success of e-governance must:&amp;quot;&quot;/&gt;&lt;property id=&quot;20307&quot; value=&quot;264&quot;/&gt;&lt;/object&gt;&lt;object type=&quot;3&quot; unique_id=&quot;10016&quot;&gt;&lt;property id=&quot;20148&quot; value=&quot;5&quot;/&gt;&lt;property id=&quot;20300&quot; value=&quot;Slide 13 - &amp;quot;&amp;#x0D;&amp;#x0A;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Global implementation of e-governance depends on: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World e-Government Rankings&amp;#x0D;&amp;#x0A;Waseda University Institute of e-Government (January 2011)&amp;#x0D;&amp;#x0A;&amp;#x0D;&amp;#x0A;&amp;quot;&quot;/&gt;&lt;property id=&quot;20307&quot; value=&quot;278&quot;/&gt;&lt;/object&gt;&lt;object type=&quot;3&quot; unique_id=&quot;10019&quot;&gt;&lt;property id=&quot;20148&quot; value=&quot;5&quot;/&gt;&lt;property id=&quot;20300&quot; value=&quot;Slide 16 - &amp;quot;Global Exchange&amp;quot;&quot;/&gt;&lt;property id=&quot;20307&quot; value=&quot;277&quot;/&gt;&lt;/object&gt;&lt;object type=&quot;3&quot; unique_id=&quot;10020&quot;&gt;&lt;property id=&quot;20148&quot; value=&quot;5&quot;/&gt;&lt;property id=&quot;20300&quot; value=&quot;Slide 19 - &amp;quot;The future of e-governance&amp;quot;&quot;/&gt;&lt;property id=&quot;20307&quot; value=&quot;269&quot;/&gt;&lt;/object&gt;&lt;object type=&quot;3&quot; unique_id=&quot;10021&quot;&gt;&lt;property id=&quot;20148&quot; value=&quot;5&quot;/&gt;&lt;property id=&quot;20300&quot; value=&quot;Slide 20 - &amp;quot; ADDRESSING ACCESSIBILITY AND USABILITY IN EXPANDING THE IMPLEMENTATION OF &amp;#x0D;&amp;#x0A;E-GOVERNANCE&amp;quot;&quot;/&gt;&lt;property id=&quot;20307&quot; value=&quot;276&quot;/&gt;&lt;/object&gt;&lt;object type=&quot;3&quot; unique_id=&quot;10162&quot;&gt;&lt;property id=&quot;20148&quot; value=&quot;5&quot;/&gt;&lt;property id=&quot;20300&quot; value=&quot;Slide 18 - &amp;quot;World Internet Usage Internet &amp;quot;&quot;/&gt;&lt;property id=&quot;20307&quot; value=&quot;279&quot;/&gt;&lt;/object&gt;&lt;object type=&quot;3&quot; unique_id=&quot;10226&quot;&gt;&lt;property id=&quot;20148&quot; value=&quot;5&quot;/&gt;&lt;property id=&quot;20300&quot; value=&quot;Slide 17 - &amp;quot;Developed and Developing Countries&amp;quot;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6447</TotalTime>
  <Words>1902</Words>
  <Application>Microsoft Office PowerPoint</Application>
  <PresentationFormat>On-screen Show (4:3)</PresentationFormat>
  <Paragraphs>358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1_Office Theme</vt:lpstr>
      <vt:lpstr>Custom Design</vt:lpstr>
      <vt:lpstr>1_Custom Design</vt:lpstr>
      <vt:lpstr>2_Office Theme</vt:lpstr>
      <vt:lpstr>PowerPoint Presentation</vt:lpstr>
      <vt:lpstr>PowerPoint Presentation</vt:lpstr>
      <vt:lpstr>Session Agenda </vt:lpstr>
      <vt:lpstr>Session Objectives</vt:lpstr>
      <vt:lpstr>PowerPoint Presentation</vt:lpstr>
      <vt:lpstr>PDP’s Strength</vt:lpstr>
      <vt:lpstr>PowerPoint Presentation</vt:lpstr>
      <vt:lpstr>Value</vt:lpstr>
      <vt:lpstr>PowerPoint Presentation</vt:lpstr>
      <vt:lpstr>PDP Five-Year Enrollment Data (2011 - 2016)</vt:lpstr>
      <vt:lpstr>PowerPoint Presentation</vt:lpstr>
      <vt:lpstr>Early Childhood Education and Training Program (ECETP) </vt:lpstr>
      <vt:lpstr>PowerPoint Presentation</vt:lpstr>
      <vt:lpstr>Videoconference training (VC) as part of ECETP </vt:lpstr>
      <vt:lpstr>VC Registration </vt:lpstr>
      <vt:lpstr>Number of Trainees Who Participated in VCs, 2011 - 2015</vt:lpstr>
      <vt:lpstr>PowerPoint Presentation</vt:lpstr>
      <vt:lpstr>Importance of Evaluation </vt:lpstr>
      <vt:lpstr>Ongoing Training and Evaluation Cycle </vt:lpstr>
      <vt:lpstr>Kirkpatrick Evaluation Model</vt:lpstr>
      <vt:lpstr>PowerPoint Presentation</vt:lpstr>
      <vt:lpstr>Aggregate PRQ Means of VC Trainings, 2014-2016</vt:lpstr>
      <vt:lpstr>Example of a VC Post-test </vt:lpstr>
      <vt:lpstr>Example of VC “I will” statements </vt:lpstr>
      <vt:lpstr>VC Participant Comments on Open-ended Questions</vt:lpstr>
      <vt:lpstr>Comment by VC Participant</vt:lpstr>
      <vt:lpstr>PowerPoint Presentation</vt:lpstr>
      <vt:lpstr>Video-on-Demand (VOD)  </vt:lpstr>
      <vt:lpstr>VOD in Television Field </vt:lpstr>
      <vt:lpstr>Literature Review on VOD</vt:lpstr>
      <vt:lpstr> Literature Review on VOD</vt:lpstr>
      <vt:lpstr>Pilot Study of Child Day Care Centers as VC Host Sites</vt:lpstr>
      <vt:lpstr>Pilot Study of Child Day Care Centers as VC Host Sites</vt:lpstr>
      <vt:lpstr>Pilot Study of Child Day Care Centers as VC Host Sites</vt:lpstr>
      <vt:lpstr>  Pilot Study of Child Day Care Centers as VC Host Sites</vt:lpstr>
      <vt:lpstr>  Pilot Study of Child Day Care Centers as VC Host Sites</vt:lpstr>
      <vt:lpstr>Pilot Study of Child Day Care Centers as VC Host Sites</vt:lpstr>
      <vt:lpstr>  Pilot Study of Child Day Care Centers as VC Host Sites</vt:lpstr>
      <vt:lpstr>Current Status of PDP VOD for Child Day Care Providers </vt:lpstr>
      <vt:lpstr>       Evaluation Plans for Future VOD Option</vt:lpstr>
      <vt:lpstr>Summary</vt:lpstr>
      <vt:lpstr>PowerPoint Presentation</vt:lpstr>
      <vt:lpstr>Contact Information  </vt:lpstr>
    </vt:vector>
  </TitlesOfParts>
  <Company>Professional Development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Eugene Monaco</dc:creator>
  <cp:lastModifiedBy>Lori</cp:lastModifiedBy>
  <cp:revision>689</cp:revision>
  <cp:lastPrinted>2016-11-09T18:41:49Z</cp:lastPrinted>
  <dcterms:created xsi:type="dcterms:W3CDTF">2011-01-27T21:39:18Z</dcterms:created>
  <dcterms:modified xsi:type="dcterms:W3CDTF">2020-01-01T19:06:09Z</dcterms:modified>
</cp:coreProperties>
</file>