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70" r:id="rId9"/>
    <p:sldId id="260" r:id="rId10"/>
    <p:sldId id="267" r:id="rId11"/>
    <p:sldId id="268" r:id="rId12"/>
    <p:sldId id="263" r:id="rId13"/>
    <p:sldId id="271" r:id="rId14"/>
    <p:sldId id="266" r:id="rId15"/>
    <p:sldId id="272" r:id="rId16"/>
    <p:sldId id="269" r:id="rId17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59" autoAdjust="0"/>
    <p:restoredTop sz="86496" autoAdjust="0"/>
  </p:normalViewPr>
  <p:slideViewPr>
    <p:cSldViewPr snapToGrid="0">
      <p:cViewPr varScale="1">
        <p:scale>
          <a:sx n="63" d="100"/>
          <a:sy n="63" d="100"/>
        </p:scale>
        <p:origin x="22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notesViewPr>
    <p:cSldViewPr snapToGrid="0">
      <p:cViewPr varScale="1">
        <p:scale>
          <a:sx n="64" d="100"/>
          <a:sy n="64" d="100"/>
        </p:scale>
        <p:origin x="319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562B6-E877-4569-980B-311EC35206B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9346C-3F99-47A9-9695-0E35F9E8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8D039-5B82-4A55-8CCE-5CF9BF100A19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4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20F3D-6468-4D04-BE01-8F9E964F6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5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16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12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11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67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24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01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65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4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0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37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75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62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99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7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20F3D-6468-4D04-BE01-8F9E964F653F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uny.edu/sunypp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2122947"/>
            <a:ext cx="9068586" cy="2590800"/>
          </a:xfrm>
        </p:spPr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Kids on campus:</a:t>
            </a:r>
            <a:br>
              <a:rPr lang="en-US" dirty="0">
                <a:latin typeface="Rockwell" panose="02060603020205020403" pitchFamily="18" charset="0"/>
              </a:rPr>
            </a:br>
            <a:r>
              <a:rPr lang="en-US" dirty="0">
                <a:latin typeface="Rockwell" panose="02060603020205020403" pitchFamily="18" charset="0"/>
              </a:rPr>
              <a:t> </a:t>
            </a:r>
            <a:r>
              <a:rPr lang="en-US" sz="3500" dirty="0">
                <a:latin typeface="Rockwell" panose="02060603020205020403" pitchFamily="18" charset="0"/>
              </a:rPr>
              <a:t>best practices for managing risk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with Beth Todd, Director of Continuing Education at SUNY Potsdam</a:t>
            </a:r>
          </a:p>
        </p:txBody>
      </p:sp>
    </p:spTree>
    <p:extLst>
      <p:ext uri="{BB962C8B-B14F-4D97-AF65-F5344CB8AC3E}">
        <p14:creationId xmlns:p14="http://schemas.microsoft.com/office/powerpoint/2010/main" val="3493304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1760" y="719374"/>
            <a:ext cx="56366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Potsdam’s Approach:</a:t>
            </a:r>
          </a:p>
          <a:p>
            <a:br>
              <a:rPr lang="en-US" sz="4400" dirty="0">
                <a:latin typeface="Rockwell" panose="02060603020205020403" pitchFamily="18" charset="0"/>
              </a:rPr>
            </a:br>
            <a:r>
              <a:rPr lang="en-US" sz="4400" dirty="0">
                <a:latin typeface="Rockwell" panose="02060603020205020403" pitchFamily="18" charset="0"/>
              </a:rPr>
              <a:t>			</a:t>
            </a:r>
            <a:r>
              <a:rPr lang="en-US" sz="4400" u="sng" dirty="0">
                <a:latin typeface="Rockwell" panose="02060603020205020403" pitchFamily="18" charset="0"/>
              </a:rPr>
              <a:t>Trainings</a:t>
            </a:r>
            <a:br>
              <a:rPr lang="en-US" sz="3200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			Modules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			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8383" y="2242868"/>
            <a:ext cx="52883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Rockwell" panose="02060603020205020403" pitchFamily="18" charset="0"/>
            </a:endParaRPr>
          </a:p>
          <a:p>
            <a:r>
              <a:rPr lang="en-US" sz="3200" dirty="0">
                <a:latin typeface="Rockwell" panose="02060603020205020403" pitchFamily="18" charset="0"/>
              </a:rPr>
              <a:t>              Face-to-Face* </a:t>
            </a:r>
          </a:p>
          <a:p>
            <a:endParaRPr lang="en-US" sz="3200" dirty="0">
              <a:latin typeface="Rockwell" panose="02060603020205020403" pitchFamily="18" charset="0"/>
            </a:endParaRPr>
          </a:p>
          <a:p>
            <a:br>
              <a:rPr lang="en-US" dirty="0">
                <a:latin typeface="Rockwell" panose="02060603020205020403" pitchFamily="18" charset="0"/>
              </a:rPr>
            </a:br>
            <a:r>
              <a:rPr lang="en-US" dirty="0">
                <a:latin typeface="Rockwell" panose="02060603020205020403" pitchFamily="18" charset="0"/>
              </a:rPr>
              <a:t>   Covered Activity            Non-Covered Activity</a:t>
            </a:r>
          </a:p>
          <a:p>
            <a:r>
              <a:rPr lang="en-US" dirty="0">
                <a:latin typeface="Rockwell" panose="02060603020205020403" pitchFamily="18" charset="0"/>
              </a:rPr>
              <a:t>                             *Include Local Policies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19608" y="3239588"/>
            <a:ext cx="822960" cy="7576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42568" y="3239588"/>
            <a:ext cx="1214846" cy="7576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182768" y="4945915"/>
            <a:ext cx="678997" cy="6711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7000" y="5096805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SG</a:t>
            </a:r>
          </a:p>
        </p:txBody>
      </p:sp>
    </p:spTree>
    <p:extLst>
      <p:ext uri="{BB962C8B-B14F-4D97-AF65-F5344CB8AC3E}">
        <p14:creationId xmlns:p14="http://schemas.microsoft.com/office/powerpoint/2010/main" val="371597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1114" y="497306"/>
            <a:ext cx="661633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Potsdam’s Approach:</a:t>
            </a:r>
          </a:p>
          <a:p>
            <a:endParaRPr lang="en-US" sz="3200" dirty="0">
              <a:latin typeface="Rockwell" panose="02060603020205020403" pitchFamily="18" charset="0"/>
            </a:endParaRPr>
          </a:p>
          <a:p>
            <a:r>
              <a:rPr lang="en-US" sz="3200" dirty="0">
                <a:latin typeface="Rockwell" panose="02060603020205020403" pitchFamily="18" charset="0"/>
              </a:rPr>
              <a:t>				</a:t>
            </a:r>
            <a:br>
              <a:rPr lang="en-US" sz="3200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		</a:t>
            </a:r>
            <a:r>
              <a:rPr lang="en-US" sz="3200" u="sng" dirty="0">
                <a:latin typeface="Rockwell" panose="02060603020205020403" pitchFamily="18" charset="0"/>
              </a:rPr>
              <a:t>Documentation</a:t>
            </a:r>
            <a:r>
              <a:rPr lang="en-US" sz="3200" dirty="0">
                <a:latin typeface="Rockwell" panose="02060603020205020403" pitchFamily="18" charset="0"/>
              </a:rPr>
              <a:t> 								Central Location				</a:t>
            </a:r>
          </a:p>
          <a:p>
            <a:endParaRPr lang="en-US" sz="3200" dirty="0">
              <a:latin typeface="Rockwell" panose="02060603020205020403" pitchFamily="18" charset="0"/>
            </a:endParaRPr>
          </a:p>
          <a:p>
            <a:endParaRPr lang="en-US" sz="3200" dirty="0">
              <a:latin typeface="Rockwell" panose="02060603020205020403" pitchFamily="18" charset="0"/>
            </a:endParaRPr>
          </a:p>
          <a:p>
            <a:endParaRPr lang="en-US" sz="3200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84570" y="1541418"/>
            <a:ext cx="45066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3200" u="sng" dirty="0">
                <a:latin typeface="Rockwell" panose="02060603020205020403" pitchFamily="18" charset="0"/>
              </a:rPr>
            </a:br>
            <a:r>
              <a:rPr lang="en-US" sz="3200" u="sng" dirty="0">
                <a:latin typeface="Rockwell" panose="02060603020205020403" pitchFamily="18" charset="0"/>
              </a:rPr>
              <a:t>Third Parties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RP’s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Field-Trip Agreements</a:t>
            </a:r>
          </a:p>
          <a:p>
            <a:br>
              <a:rPr lang="en-US" sz="3200" u="sng" dirty="0">
                <a:latin typeface="Rockwell" panose="02060603020205020403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256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1758" y="592183"/>
            <a:ext cx="892193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Potsdam’s Approach:</a:t>
            </a:r>
          </a:p>
          <a:p>
            <a:endParaRPr lang="en-US" dirty="0"/>
          </a:p>
          <a:p>
            <a:r>
              <a:rPr lang="en-US" sz="3200" dirty="0"/>
              <a:t>			</a:t>
            </a:r>
            <a:r>
              <a:rPr lang="en-US" sz="3200" dirty="0">
                <a:latin typeface="Rockwell" panose="02060603020205020403" pitchFamily="18" charset="0"/>
              </a:rPr>
              <a:t>Local Policies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 				- ID Requirement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 				- Screening for Everyone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 				- Training for Most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83858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87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5172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029" y="470263"/>
            <a:ext cx="892193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Potsdam’s Approach:</a:t>
            </a:r>
          </a:p>
          <a:p>
            <a:endParaRPr lang="en-US" dirty="0"/>
          </a:p>
          <a:p>
            <a:r>
              <a:rPr lang="en-US" sz="3200" dirty="0"/>
              <a:t>			</a:t>
            </a:r>
            <a:r>
              <a:rPr lang="en-US" sz="3200" dirty="0">
                <a:latin typeface="Rockwell" panose="02060603020205020403" pitchFamily="18" charset="0"/>
              </a:rPr>
              <a:t>Local Policies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 					- Ratio’s</a:t>
            </a:r>
            <a:br>
              <a:rPr lang="en-US" sz="3200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				  		American Camp Association</a:t>
            </a:r>
            <a:br>
              <a:rPr lang="en-US" sz="3200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				  		NYS Department of Health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					- Check-Out Procedures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				  	 	*deliberate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				   		*operationalized</a:t>
            </a:r>
          </a:p>
        </p:txBody>
      </p:sp>
    </p:spTree>
    <p:extLst>
      <p:ext uri="{BB962C8B-B14F-4D97-AF65-F5344CB8AC3E}">
        <p14:creationId xmlns:p14="http://schemas.microsoft.com/office/powerpoint/2010/main" val="77858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0119" y="327885"/>
            <a:ext cx="1031312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Potsdam’s Approach:</a:t>
            </a:r>
          </a:p>
          <a:p>
            <a:endParaRPr lang="en-US" sz="25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US" sz="3600" dirty="0">
                <a:latin typeface="Rockwell" panose="02060603020205020403" pitchFamily="18" charset="0"/>
              </a:rPr>
              <a:t>	</a:t>
            </a:r>
            <a:r>
              <a:rPr lang="en-US" sz="3600" u="sng" dirty="0" err="1">
                <a:latin typeface="Rockwell" panose="02060603020205020403" pitchFamily="18" charset="0"/>
              </a:rPr>
              <a:t>Quandrants</a:t>
            </a:r>
            <a:r>
              <a:rPr lang="en-US" sz="3600" u="sng" dirty="0">
                <a:latin typeface="Rockwell" panose="02060603020205020403" pitchFamily="18" charset="0"/>
              </a:rPr>
              <a:t> of Accountability</a:t>
            </a:r>
          </a:p>
          <a:p>
            <a:r>
              <a:rPr lang="en-US" sz="3600" dirty="0">
                <a:latin typeface="Rockwell" panose="02060603020205020403" pitchFamily="18" charset="0"/>
              </a:rPr>
              <a:t> 	</a:t>
            </a:r>
          </a:p>
        </p:txBody>
      </p:sp>
      <p:sp>
        <p:nvSpPr>
          <p:cNvPr id="5" name="Oval 4"/>
          <p:cNvSpPr/>
          <p:nvPr/>
        </p:nvSpPr>
        <p:spPr>
          <a:xfrm>
            <a:off x="10666093" y="458514"/>
            <a:ext cx="678997" cy="6711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70325" y="609404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SG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05441"/>
              </p:ext>
            </p:extLst>
          </p:nvPr>
        </p:nvGraphicFramePr>
        <p:xfrm>
          <a:off x="1649547" y="2118359"/>
          <a:ext cx="8366036" cy="271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018">
                  <a:extLst>
                    <a:ext uri="{9D8B030D-6E8A-4147-A177-3AD203B41FA5}">
                      <a16:colId xmlns:a16="http://schemas.microsoft.com/office/drawing/2014/main" val="1189490886"/>
                    </a:ext>
                  </a:extLst>
                </a:gridCol>
                <a:gridCol w="4183018">
                  <a:extLst>
                    <a:ext uri="{9D8B030D-6E8A-4147-A177-3AD203B41FA5}">
                      <a16:colId xmlns:a16="http://schemas.microsoft.com/office/drawing/2014/main" val="722945138"/>
                    </a:ext>
                  </a:extLst>
                </a:gridCol>
              </a:tblGrid>
              <a:tr h="1287686">
                <a:tc>
                  <a:txBody>
                    <a:bodyPr/>
                    <a:lstStyle/>
                    <a:p>
                      <a:pPr algn="ctr"/>
                      <a:br>
                        <a:rPr lang="en-US" dirty="0">
                          <a:latin typeface="Rockwell" panose="02060603020205020403" pitchFamily="18" charset="0"/>
                        </a:rPr>
                      </a:br>
                      <a:r>
                        <a:rPr lang="en-US" sz="3200" dirty="0">
                          <a:latin typeface="Rockwell" panose="02060603020205020403" pitchFamily="18" charset="0"/>
                        </a:rPr>
                        <a:t>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dirty="0"/>
                      </a:br>
                      <a:r>
                        <a:rPr lang="en-US" sz="3200" dirty="0"/>
                        <a:t>Parents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056445"/>
                  </a:ext>
                </a:extLst>
              </a:tr>
              <a:tr h="1428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dirty="0"/>
                      </a:b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Staff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Your Institution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45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32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0119" y="327885"/>
            <a:ext cx="10313127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Potsdam’s Approach:</a:t>
            </a:r>
          </a:p>
          <a:p>
            <a:endParaRPr lang="en-US" sz="25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US" sz="3600" dirty="0">
                <a:latin typeface="Rockwell" panose="02060603020205020403" pitchFamily="18" charset="0"/>
              </a:rPr>
              <a:t>	</a:t>
            </a:r>
            <a:r>
              <a:rPr lang="en-US" sz="3600" u="sng" dirty="0">
                <a:latin typeface="Rockwell" panose="02060603020205020403" pitchFamily="18" charset="0"/>
              </a:rPr>
              <a:t>Our Toolbox</a:t>
            </a:r>
          </a:p>
          <a:p>
            <a:r>
              <a:rPr lang="en-US" sz="3600" dirty="0">
                <a:latin typeface="Rockwell" panose="02060603020205020403" pitchFamily="18" charset="0"/>
              </a:rPr>
              <a:t> 	- Staff Acknowledgement of Modules Review</a:t>
            </a:r>
          </a:p>
          <a:p>
            <a:r>
              <a:rPr lang="en-US" sz="3600" dirty="0">
                <a:latin typeface="Rockwell" panose="02060603020205020403" pitchFamily="18" charset="0"/>
              </a:rPr>
              <a:t> 	- Guide for Campus Events</a:t>
            </a:r>
            <a:br>
              <a:rPr lang="en-US" sz="3600" dirty="0">
                <a:latin typeface="Rockwell" panose="02060603020205020403" pitchFamily="18" charset="0"/>
              </a:rPr>
            </a:br>
            <a:r>
              <a:rPr lang="en-US" sz="3600" dirty="0">
                <a:latin typeface="Rockwell" panose="02060603020205020403" pitchFamily="18" charset="0"/>
              </a:rPr>
              <a:t> 	- Risk Management Training Sign-Off</a:t>
            </a:r>
          </a:p>
          <a:p>
            <a:r>
              <a:rPr lang="en-US" sz="3600" dirty="0">
                <a:latin typeface="Rockwell" panose="02060603020205020403" pitchFamily="18" charset="0"/>
              </a:rPr>
              <a:t> 	- Screening Consent</a:t>
            </a:r>
          </a:p>
          <a:p>
            <a:r>
              <a:rPr lang="en-US" sz="3600" dirty="0">
                <a:latin typeface="Rockwell" panose="02060603020205020403" pitchFamily="18" charset="0"/>
              </a:rPr>
              <a:t> 	- Check-Out Forms</a:t>
            </a:r>
          </a:p>
        </p:txBody>
      </p:sp>
      <p:sp>
        <p:nvSpPr>
          <p:cNvPr id="5" name="Oval 4"/>
          <p:cNvSpPr/>
          <p:nvPr/>
        </p:nvSpPr>
        <p:spPr>
          <a:xfrm>
            <a:off x="10666093" y="458514"/>
            <a:ext cx="678997" cy="6711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70325" y="609404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SG</a:t>
            </a:r>
          </a:p>
        </p:txBody>
      </p:sp>
    </p:spTree>
    <p:extLst>
      <p:ext uri="{BB962C8B-B14F-4D97-AF65-F5344CB8AC3E}">
        <p14:creationId xmlns:p14="http://schemas.microsoft.com/office/powerpoint/2010/main" val="3443400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934" y="5100184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36777" y="5135327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599" y="1496896"/>
            <a:ext cx="11456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5839" y="550119"/>
            <a:ext cx="102412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0070C0"/>
                </a:solidFill>
                <a:latin typeface="Rockwell" panose="02060603020205020403" pitchFamily="18" charset="0"/>
              </a:rPr>
              <a:t>Questions/Resources:</a:t>
            </a:r>
          </a:p>
          <a:p>
            <a:pPr algn="ctr"/>
            <a:endParaRPr lang="en-US" sz="5000" dirty="0">
              <a:latin typeface="Rockwell" panose="02060603020205020403" pitchFamily="18" charset="0"/>
            </a:endParaRPr>
          </a:p>
          <a:p>
            <a:pPr algn="ctr"/>
            <a:r>
              <a:rPr lang="en-US" sz="5000" dirty="0">
                <a:latin typeface="Rockwell" panose="02060603020205020403" pitchFamily="18" charset="0"/>
              </a:rPr>
              <a:t>Beth Todd</a:t>
            </a:r>
          </a:p>
          <a:p>
            <a:pPr algn="ctr"/>
            <a:r>
              <a:rPr lang="en-US" sz="5000" dirty="0">
                <a:latin typeface="Rockwell" panose="02060603020205020403" pitchFamily="18" charset="0"/>
              </a:rPr>
              <a:t>toddba@potsdam.edu</a:t>
            </a:r>
          </a:p>
          <a:p>
            <a:pPr algn="ctr"/>
            <a:r>
              <a:rPr lang="en-US" sz="5000" dirty="0">
                <a:latin typeface="Rockwell" panose="02060603020205020403" pitchFamily="18" charset="0"/>
              </a:rPr>
              <a:t>315-267-2169</a:t>
            </a:r>
          </a:p>
        </p:txBody>
      </p:sp>
    </p:spTree>
    <p:extLst>
      <p:ext uri="{BB962C8B-B14F-4D97-AF65-F5344CB8AC3E}">
        <p14:creationId xmlns:p14="http://schemas.microsoft.com/office/powerpoint/2010/main" val="261769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0120" y="523828"/>
            <a:ext cx="97448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Rockwell" panose="02060603020205020403" pitchFamily="18" charset="0"/>
              </a:rPr>
              <a:t>How it all started….</a:t>
            </a:r>
          </a:p>
          <a:p>
            <a:endParaRPr lang="en-US" sz="2800" dirty="0">
              <a:latin typeface="Rockwell" panose="02060603020205020403" pitchFamily="18" charset="0"/>
            </a:endParaRPr>
          </a:p>
          <a:p>
            <a:r>
              <a:rPr lang="en-US" sz="2800" dirty="0">
                <a:latin typeface="Rockwell" panose="02060603020205020403" pitchFamily="18" charset="0"/>
              </a:rPr>
              <a:t>	</a:t>
            </a:r>
            <a:r>
              <a:rPr lang="en-US" dirty="0">
                <a:latin typeface="Rockwell" panose="02060603020205020403" pitchFamily="18" charset="0"/>
              </a:rPr>
              <a:t>	</a:t>
            </a:r>
          </a:p>
          <a:p>
            <a:endParaRPr lang="en-US" dirty="0">
              <a:latin typeface="Rockwell" panose="02060603020205020403" pitchFamily="18" charset="0"/>
            </a:endParaRPr>
          </a:p>
          <a:p>
            <a:r>
              <a:rPr lang="en-US" dirty="0">
                <a:latin typeface="Rockwell" panose="02060603020205020403" pitchFamily="18" charset="0"/>
              </a:rPr>
              <a:t>	 </a:t>
            </a:r>
          </a:p>
          <a:p>
            <a:endParaRPr lang="en-US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</p:txBody>
      </p:sp>
      <p:pic>
        <p:nvPicPr>
          <p:cNvPr id="2052" name="Picture 4" descr="Image result for soccer b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339" y="1413995"/>
            <a:ext cx="5355771" cy="357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86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45919" y="875211"/>
            <a:ext cx="103065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Rockwell" panose="02060603020205020403" pitchFamily="18" charset="0"/>
              </a:rPr>
              <a:t>Events from November 2011</a:t>
            </a:r>
          </a:p>
          <a:p>
            <a:endParaRPr lang="en-US" sz="4000" dirty="0">
              <a:latin typeface="Rockwell" panose="02060603020205020403" pitchFamily="18" charset="0"/>
            </a:endParaRPr>
          </a:p>
          <a:p>
            <a:r>
              <a:rPr lang="en-US" sz="4000" dirty="0">
                <a:latin typeface="Rockwell" panose="02060603020205020403" pitchFamily="18" charset="0"/>
              </a:rPr>
              <a:t>2012 engaged SUNY Legal Counsel</a:t>
            </a:r>
          </a:p>
          <a:p>
            <a:endParaRPr lang="en-US" sz="4000" dirty="0">
              <a:latin typeface="Rockwell" panose="02060603020205020403" pitchFamily="18" charset="0"/>
            </a:endParaRPr>
          </a:p>
          <a:p>
            <a:r>
              <a:rPr lang="en-US" sz="4000" dirty="0">
                <a:latin typeface="Rockwell" panose="02060603020205020403" pitchFamily="18" charset="0"/>
              </a:rPr>
              <a:t>SUNY Child Protection Policy </a:t>
            </a:r>
            <a:br>
              <a:rPr lang="en-US" sz="4000" dirty="0">
                <a:latin typeface="Rockwell" panose="02060603020205020403" pitchFamily="18" charset="0"/>
              </a:rPr>
            </a:br>
            <a:r>
              <a:rPr lang="en-US" sz="4000" dirty="0">
                <a:latin typeface="Rockwell" panose="02060603020205020403" pitchFamily="18" charset="0"/>
              </a:rPr>
              <a:t>     – launched in 2014</a:t>
            </a:r>
          </a:p>
        </p:txBody>
      </p:sp>
    </p:spTree>
    <p:extLst>
      <p:ext uri="{BB962C8B-B14F-4D97-AF65-F5344CB8AC3E}">
        <p14:creationId xmlns:p14="http://schemas.microsoft.com/office/powerpoint/2010/main" val="373879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6875" y="811211"/>
            <a:ext cx="9744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Rockwell" panose="02060603020205020403" pitchFamily="18" charset="0"/>
            </a:endParaRPr>
          </a:p>
          <a:p>
            <a:endParaRPr lang="en-US" sz="2800" dirty="0">
              <a:latin typeface="Rockwell" panose="02060603020205020403" pitchFamily="18" charset="0"/>
            </a:endParaRPr>
          </a:p>
          <a:p>
            <a:pPr algn="ctr"/>
            <a:r>
              <a:rPr lang="en-US" sz="2800" dirty="0">
                <a:latin typeface="Rockwell" panose="02060603020205020403" pitchFamily="18" charset="0"/>
              </a:rPr>
              <a:t>	</a:t>
            </a:r>
            <a:r>
              <a:rPr lang="en-US" sz="4000" dirty="0">
                <a:latin typeface="Rockwell" panose="02060603020205020403" pitchFamily="18" charset="0"/>
              </a:rPr>
              <a:t>Covered </a:t>
            </a:r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vs.</a:t>
            </a:r>
            <a:r>
              <a:rPr lang="en-US" sz="4000" dirty="0">
                <a:solidFill>
                  <a:schemeClr val="accent6"/>
                </a:solidFill>
                <a:latin typeface="Rockwell" panose="02060603020205020403" pitchFamily="18" charset="0"/>
              </a:rPr>
              <a:t> </a:t>
            </a:r>
            <a:r>
              <a:rPr lang="en-US" sz="4000" dirty="0">
                <a:latin typeface="Rockwell" panose="02060603020205020403" pitchFamily="18" charset="0"/>
              </a:rPr>
              <a:t>Non-Covered Activity</a:t>
            </a:r>
            <a:r>
              <a:rPr lang="en-US" dirty="0">
                <a:latin typeface="Rockwell" panose="02060603020205020403" pitchFamily="18" charset="0"/>
              </a:rPr>
              <a:t>	</a:t>
            </a:r>
          </a:p>
          <a:p>
            <a:endParaRPr lang="en-US" dirty="0">
              <a:latin typeface="Rockwell" panose="02060603020205020403" pitchFamily="18" charset="0"/>
            </a:endParaRPr>
          </a:p>
          <a:p>
            <a:r>
              <a:rPr lang="en-US" dirty="0">
                <a:latin typeface="Rockwell" panose="02060603020205020403" pitchFamily="18" charset="0"/>
              </a:rPr>
              <a:t>	 </a:t>
            </a:r>
          </a:p>
          <a:p>
            <a:pPr algn="ctr"/>
            <a:r>
              <a:rPr lang="en-US" sz="3600" dirty="0">
                <a:latin typeface="Rockwell" panose="02060603020205020403" pitchFamily="18" charset="0"/>
              </a:rPr>
              <a:t>see decision tree</a:t>
            </a:r>
          </a:p>
          <a:p>
            <a:pPr algn="ctr"/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444028" y="739664"/>
            <a:ext cx="678997" cy="6711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48260" y="890554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SG</a:t>
            </a:r>
          </a:p>
        </p:txBody>
      </p:sp>
    </p:spTree>
    <p:extLst>
      <p:ext uri="{BB962C8B-B14F-4D97-AF65-F5344CB8AC3E}">
        <p14:creationId xmlns:p14="http://schemas.microsoft.com/office/powerpoint/2010/main" val="254913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5837" y="680582"/>
            <a:ext cx="974489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What does this mean for campuses?</a:t>
            </a:r>
          </a:p>
          <a:p>
            <a:endParaRPr lang="en-US" sz="2800" dirty="0">
              <a:latin typeface="Rockwell" panose="02060603020205020403" pitchFamily="18" charset="0"/>
            </a:endParaRPr>
          </a:p>
          <a:p>
            <a:r>
              <a:rPr lang="en-US" sz="2800" dirty="0">
                <a:latin typeface="Rockwell" panose="02060603020205020403" pitchFamily="18" charset="0"/>
              </a:rPr>
              <a:t>	</a:t>
            </a:r>
            <a:r>
              <a:rPr lang="en-US" dirty="0">
                <a:latin typeface="Rockwell" panose="02060603020205020403" pitchFamily="18" charset="0"/>
              </a:rPr>
              <a:t>	</a:t>
            </a:r>
            <a:r>
              <a:rPr lang="en-US" sz="3600" dirty="0">
                <a:latin typeface="Rockwell" panose="02060603020205020403" pitchFamily="18" charset="0"/>
              </a:rPr>
              <a:t>	 </a:t>
            </a:r>
            <a:r>
              <a:rPr lang="en-US" sz="3600" dirty="0">
                <a:latin typeface="Rockwell" panose="02060603020205020403" pitchFamily="18" charset="0"/>
                <a:sym typeface="Wingdings" panose="05000000000000000000" pitchFamily="2" charset="2"/>
              </a:rPr>
              <a:t> Devote Resources </a:t>
            </a:r>
          </a:p>
          <a:p>
            <a:endParaRPr lang="en-US" sz="3600" dirty="0">
              <a:latin typeface="Rockwell" panose="02060603020205020403" pitchFamily="18" charset="0"/>
              <a:sym typeface="Wingdings" panose="05000000000000000000" pitchFamily="2" charset="2"/>
            </a:endParaRPr>
          </a:p>
          <a:p>
            <a:r>
              <a:rPr lang="en-US" sz="3600" dirty="0">
                <a:latin typeface="Rockwell" panose="02060603020205020403" pitchFamily="18" charset="0"/>
                <a:sym typeface="Wingdings" panose="05000000000000000000" pitchFamily="2" charset="2"/>
              </a:rPr>
              <a:t>			  Specific Actions Required</a:t>
            </a:r>
            <a:br>
              <a:rPr lang="en-US" sz="3600" dirty="0">
                <a:latin typeface="Rockwell" panose="02060603020205020403" pitchFamily="18" charset="0"/>
                <a:sym typeface="Wingdings" panose="05000000000000000000" pitchFamily="2" charset="2"/>
              </a:rPr>
            </a:br>
            <a:endParaRPr lang="en-US" sz="3600" dirty="0">
              <a:latin typeface="Rockwell" panose="02060603020205020403" pitchFamily="18" charset="0"/>
              <a:sym typeface="Wingdings" panose="05000000000000000000" pitchFamily="2" charset="2"/>
            </a:endParaRPr>
          </a:p>
          <a:p>
            <a:r>
              <a:rPr lang="en-US" sz="3600" dirty="0">
                <a:latin typeface="Rockwell" panose="02060603020205020403" pitchFamily="18" charset="0"/>
                <a:sym typeface="Wingdings" panose="05000000000000000000" pitchFamily="2" charset="2"/>
              </a:rPr>
              <a:t>			  Develop Local Procedures</a:t>
            </a:r>
            <a:endParaRPr lang="en-US" sz="3600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444028" y="739664"/>
            <a:ext cx="678997" cy="6711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48260" y="890554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SG</a:t>
            </a:r>
          </a:p>
        </p:txBody>
      </p:sp>
    </p:spTree>
    <p:extLst>
      <p:ext uri="{BB962C8B-B14F-4D97-AF65-F5344CB8AC3E}">
        <p14:creationId xmlns:p14="http://schemas.microsoft.com/office/powerpoint/2010/main" val="130043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934" y="5100184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36777" y="5135327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828" y="458514"/>
            <a:ext cx="1145612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Required Actions: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Rockwell" panose="02060603020205020403" pitchFamily="18" charset="0"/>
              </a:rPr>
              <a:t> </a:t>
            </a:r>
            <a:r>
              <a:rPr lang="en-US" sz="3500" dirty="0">
                <a:latin typeface="Rockwell" panose="02060603020205020403" pitchFamily="18" charset="0"/>
              </a:rPr>
              <a:t>Designate a Responsible University Official (RUO)</a:t>
            </a:r>
            <a:endParaRPr lang="en-US" dirty="0">
              <a:latin typeface="Rockwell" panose="02060603020205020403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Rockwell" panose="02060603020205020403" pitchFamily="18" charset="0"/>
              </a:rPr>
              <a:t> Sex Offender Registry Searches</a:t>
            </a:r>
            <a:endParaRPr lang="en-US" dirty="0">
              <a:latin typeface="Rockwell" panose="02060603020205020403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Rockwell" panose="02060603020205020403" pitchFamily="18" charset="0"/>
              </a:rPr>
              <a:t> Train Covered Persons: Conduct &amp; Reporting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Rockwell" panose="02060603020205020403" pitchFamily="18" charset="0"/>
              </a:rPr>
              <a:t> Retain Documentation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Rockwell" panose="02060603020205020403" pitchFamily="18" charset="0"/>
              </a:rPr>
              <a:t> Working with Third Parties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666093" y="458514"/>
            <a:ext cx="678997" cy="6711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70325" y="609404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SG</a:t>
            </a:r>
          </a:p>
        </p:txBody>
      </p:sp>
    </p:spTree>
    <p:extLst>
      <p:ext uri="{BB962C8B-B14F-4D97-AF65-F5344CB8AC3E}">
        <p14:creationId xmlns:p14="http://schemas.microsoft.com/office/powerpoint/2010/main" val="20200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305144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0307" y="380137"/>
            <a:ext cx="117616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Rockwell" panose="02060603020205020403" pitchFamily="18" charset="0"/>
              </a:rPr>
              <a:t>Resources:</a:t>
            </a:r>
          </a:p>
          <a:p>
            <a:endParaRPr lang="en-US" sz="2400" dirty="0">
              <a:latin typeface="Rockwell" panose="02060603020205020403" pitchFamily="18" charset="0"/>
            </a:endParaRPr>
          </a:p>
          <a:p>
            <a:r>
              <a:rPr lang="en-US" sz="2800" dirty="0">
                <a:latin typeface="Rockwell" panose="02060603020205020403" pitchFamily="18" charset="0"/>
              </a:rPr>
              <a:t>University wide Policies &amp; Procedures</a:t>
            </a:r>
            <a:br>
              <a:rPr lang="en-US" sz="2800" dirty="0">
                <a:latin typeface="Rockwell" panose="02060603020205020403" pitchFamily="18" charset="0"/>
              </a:rPr>
            </a:br>
            <a:r>
              <a:rPr lang="en-US" sz="2800" dirty="0">
                <a:latin typeface="Rockwell" panose="02060603020205020403" pitchFamily="18" charset="0"/>
                <a:hlinkClick r:id="rId4"/>
              </a:rPr>
              <a:t>http://www.suny.edu/sunypp/</a:t>
            </a:r>
            <a:endParaRPr lang="en-US" sz="2800" dirty="0">
              <a:latin typeface="Rockwell" panose="02060603020205020403" pitchFamily="18" charset="0"/>
            </a:endParaRPr>
          </a:p>
          <a:p>
            <a:r>
              <a:rPr lang="en-US" sz="2800" dirty="0">
                <a:latin typeface="Rockwell" panose="02060603020205020403" pitchFamily="18" charset="0"/>
              </a:rPr>
              <a:t> - SUNY Child Protection Policy</a:t>
            </a:r>
          </a:p>
          <a:p>
            <a:r>
              <a:rPr lang="en-US" sz="2800" dirty="0">
                <a:latin typeface="Rockwell" panose="02060603020205020403" pitchFamily="18" charset="0"/>
              </a:rPr>
              <a:t> - SUNY Child Protection Policy Guidance </a:t>
            </a:r>
            <a:br>
              <a:rPr lang="en-US" sz="2800" dirty="0">
                <a:latin typeface="Rockwell" panose="02060603020205020403" pitchFamily="18" charset="0"/>
              </a:rPr>
            </a:br>
            <a:r>
              <a:rPr lang="en-US" sz="2800" dirty="0">
                <a:latin typeface="Rockwell" panose="02060603020205020403" pitchFamily="18" charset="0"/>
              </a:rPr>
              <a:t> - SUNY Child Protection Listserv</a:t>
            </a:r>
            <a:br>
              <a:rPr lang="en-US" sz="2800" dirty="0">
                <a:latin typeface="Rockwell" panose="02060603020205020403" pitchFamily="18" charset="0"/>
              </a:rPr>
            </a:br>
            <a:r>
              <a:rPr lang="en-US" sz="2800" dirty="0">
                <a:latin typeface="Rockwell" panose="02060603020205020403" pitchFamily="18" charset="0"/>
              </a:rPr>
              <a:t> - Revocable Permit: Use of University Facilities for     </a:t>
            </a:r>
            <a:br>
              <a:rPr lang="en-US" sz="2800" dirty="0">
                <a:latin typeface="Rockwell" panose="02060603020205020403" pitchFamily="18" charset="0"/>
              </a:rPr>
            </a:br>
            <a:r>
              <a:rPr lang="en-US" sz="2800" dirty="0">
                <a:latin typeface="Rockwell" panose="02060603020205020403" pitchFamily="18" charset="0"/>
              </a:rPr>
              <a:t>                                     Covered Activities</a:t>
            </a:r>
          </a:p>
          <a:p>
            <a:r>
              <a:rPr lang="en-US" sz="2800" dirty="0">
                <a:latin typeface="Rockwell" panose="02060603020205020403" pitchFamily="18" charset="0"/>
              </a:rPr>
              <a:t>- Summary Guide for Mandated Reporters in New York State (OC&amp;FS)</a:t>
            </a:r>
            <a:br>
              <a:rPr lang="en-US" sz="2800" dirty="0">
                <a:latin typeface="Rockwell" panose="02060603020205020403" pitchFamily="18" charset="0"/>
              </a:rPr>
            </a:br>
            <a:r>
              <a:rPr lang="en-US" sz="2800" dirty="0">
                <a:latin typeface="Rockwell" panose="02060603020205020403" pitchFamily="18" charset="0"/>
              </a:rPr>
              <a:t>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7707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934" y="5100184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36777" y="5135327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374" y="203674"/>
            <a:ext cx="1096250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Rockwell" panose="02060603020205020403" pitchFamily="18" charset="0"/>
              </a:rPr>
              <a:t>The Modules</a:t>
            </a:r>
            <a:endParaRPr lang="en-US" sz="2500" dirty="0">
              <a:latin typeface="Rockwell" panose="020606030202050204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Introduction and Background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Child Abuse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Child Protection Policy Overview and Resources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SUNY Mandatory Reporting Policy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SUNY Child Protection Policy Overview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Campus, University Affiliate, and System Administration Responsibilities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Required and Prohibited Conduct of a “Covered Person” Under the Child Protection Policy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Duties of the Designated “Responsible University Official”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Third Party Use of University Facilities for Covered Activities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500" dirty="0">
                <a:latin typeface="Rockwell" panose="02060603020205020403" pitchFamily="18" charset="0"/>
              </a:rPr>
              <a:t>Policy Resource Review</a:t>
            </a:r>
          </a:p>
        </p:txBody>
      </p:sp>
    </p:spTree>
    <p:extLst>
      <p:ext uri="{BB962C8B-B14F-4D97-AF65-F5344CB8AC3E}">
        <p14:creationId xmlns:p14="http://schemas.microsoft.com/office/powerpoint/2010/main" val="29558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afewatchamerica.com/images/crayonki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5139373"/>
            <a:ext cx="3671843" cy="135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7680" y="5174516"/>
            <a:ext cx="30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urlz MT" panose="04040404050702020202" pitchFamily="82" charset="0"/>
              </a:rPr>
              <a:t>Kids on</a:t>
            </a:r>
            <a:br>
              <a:rPr lang="en-US" sz="4000" dirty="0">
                <a:latin typeface="Curlz MT" panose="04040404050702020202" pitchFamily="82" charset="0"/>
              </a:rPr>
            </a:br>
            <a:r>
              <a:rPr lang="en-US" sz="4000" dirty="0">
                <a:latin typeface="Curlz MT" panose="04040404050702020202" pitchFamily="82" charset="0"/>
              </a:rPr>
              <a:t> Campus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1114" y="497306"/>
            <a:ext cx="661633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Rockwell" panose="02060603020205020403" pitchFamily="18" charset="0"/>
              </a:rPr>
              <a:t>Potsdam’s Approach:</a:t>
            </a:r>
          </a:p>
          <a:p>
            <a:endParaRPr lang="en-US" sz="3200" dirty="0">
              <a:latin typeface="Rockwell" panose="02060603020205020403" pitchFamily="18" charset="0"/>
            </a:endParaRPr>
          </a:p>
          <a:p>
            <a:r>
              <a:rPr lang="en-US" sz="3200" dirty="0">
                <a:latin typeface="Rockwell" panose="02060603020205020403" pitchFamily="18" charset="0"/>
              </a:rPr>
              <a:t>				</a:t>
            </a:r>
            <a:r>
              <a:rPr lang="en-US" sz="3200" u="sng" dirty="0">
                <a:latin typeface="Rockwell" panose="02060603020205020403" pitchFamily="18" charset="0"/>
              </a:rPr>
              <a:t>RUO</a:t>
            </a:r>
            <a:r>
              <a:rPr lang="en-US" sz="3200" dirty="0">
                <a:latin typeface="Rockwell" panose="02060603020205020403" pitchFamily="18" charset="0"/>
              </a:rPr>
              <a:t> 										         Shared effort				</a:t>
            </a:r>
          </a:p>
          <a:p>
            <a:endParaRPr lang="en-US" sz="3200" dirty="0">
              <a:latin typeface="Rockwell" panose="02060603020205020403" pitchFamily="18" charset="0"/>
            </a:endParaRPr>
          </a:p>
          <a:p>
            <a:endParaRPr lang="en-US" sz="3200" dirty="0">
              <a:latin typeface="Rockwell" panose="02060603020205020403" pitchFamily="18" charset="0"/>
            </a:endParaRPr>
          </a:p>
          <a:p>
            <a:endParaRPr lang="en-US" sz="3200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84571" y="1410789"/>
            <a:ext cx="34616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Rockwell" panose="02060603020205020403" pitchFamily="18" charset="0"/>
              </a:rPr>
              <a:t>Screenings</a:t>
            </a:r>
          </a:p>
          <a:p>
            <a:r>
              <a:rPr lang="en-US" sz="3200" dirty="0">
                <a:latin typeface="Rockwell" panose="02060603020205020403" pitchFamily="18" charset="0"/>
              </a:rPr>
              <a:t>NYS </a:t>
            </a:r>
            <a:br>
              <a:rPr lang="en-US" sz="3200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National</a:t>
            </a:r>
            <a:br>
              <a:rPr lang="en-US" sz="3200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Judicial</a:t>
            </a:r>
          </a:p>
          <a:p>
            <a:br>
              <a:rPr lang="en-US" sz="3200" u="sng" dirty="0">
                <a:latin typeface="Rockwell" panose="02060603020205020403" pitchFamily="18" charset="0"/>
              </a:rPr>
            </a:b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10182768" y="4945915"/>
            <a:ext cx="678997" cy="6711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87000" y="5096805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SG</a:t>
            </a:r>
          </a:p>
        </p:txBody>
      </p:sp>
    </p:spTree>
    <p:extLst>
      <p:ext uri="{BB962C8B-B14F-4D97-AF65-F5344CB8AC3E}">
        <p14:creationId xmlns:p14="http://schemas.microsoft.com/office/powerpoint/2010/main" val="41212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1108</TotalTime>
  <Words>238</Words>
  <Application>Microsoft Office PowerPoint</Application>
  <PresentationFormat>Widescreen</PresentationFormat>
  <Paragraphs>146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Century Gothic</vt:lpstr>
      <vt:lpstr>Curlz MT</vt:lpstr>
      <vt:lpstr>Garamond</vt:lpstr>
      <vt:lpstr>Rockwell</vt:lpstr>
      <vt:lpstr>Savon</vt:lpstr>
      <vt:lpstr>Kids on campus:  best practices for managing risk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 on campus:  best practices for managing risk</dc:title>
  <dc:creator>Beth A. Todd</dc:creator>
  <cp:lastModifiedBy>Lori</cp:lastModifiedBy>
  <cp:revision>60</cp:revision>
  <cp:lastPrinted>2016-11-07T21:10:03Z</cp:lastPrinted>
  <dcterms:created xsi:type="dcterms:W3CDTF">2016-10-19T18:14:10Z</dcterms:created>
  <dcterms:modified xsi:type="dcterms:W3CDTF">2020-01-01T19:08:08Z</dcterms:modified>
</cp:coreProperties>
</file>